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5.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6.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7.xml" ContentType="application/inkml+xml"/>
  <Override PartName="/ppt/notesSlides/notesSlide25.xml" ContentType="application/vnd.openxmlformats-officedocument.presentationml.notesSlide+xml"/>
  <Override PartName="/ppt/ink/ink8.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9.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0.xml" ContentType="application/inkml+xml"/>
  <Override PartName="/ppt/notesSlides/notesSlide32.xml" ContentType="application/vnd.openxmlformats-officedocument.presentationml.notesSlide+xml"/>
  <Override PartName="/ppt/ink/ink11.xml" ContentType="application/inkml+xml"/>
  <Override PartName="/ppt/notesSlides/notesSlide33.xml" ContentType="application/vnd.openxmlformats-officedocument.presentationml.notesSlide+xml"/>
  <Override PartName="/ppt/ink/ink12.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13.xml" ContentType="application/inkml+xml"/>
  <Override PartName="/ppt/notesSlides/notesSlide3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drawings/drawing1.xml" ContentType="application/vnd.openxmlformats-officedocument.drawingml.chartshapes+xml"/>
  <Override PartName="/ppt/notesSlides/notesSlide40.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1.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2.xml" ContentType="application/vnd.openxmlformats-officedocument.presentationml.notesSlide+xml"/>
  <Override PartName="/ppt/ink/ink14.xml" ContentType="application/inkml+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ink/ink15.xml" ContentType="application/inkml+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3" r:id="rId5"/>
    <p:sldMasterId id="2147483710" r:id="rId6"/>
    <p:sldMasterId id="2147483741" r:id="rId7"/>
    <p:sldMasterId id="2147483764" r:id="rId8"/>
    <p:sldMasterId id="2147483770" r:id="rId9"/>
  </p:sldMasterIdLst>
  <p:notesMasterIdLst>
    <p:notesMasterId r:id="rId67"/>
  </p:notesMasterIdLst>
  <p:sldIdLst>
    <p:sldId id="269" r:id="rId10"/>
    <p:sldId id="3982" r:id="rId11"/>
    <p:sldId id="3983" r:id="rId12"/>
    <p:sldId id="3990" r:id="rId13"/>
    <p:sldId id="4005" r:id="rId14"/>
    <p:sldId id="4008" r:id="rId15"/>
    <p:sldId id="3984" r:id="rId16"/>
    <p:sldId id="4026" r:id="rId17"/>
    <p:sldId id="4009" r:id="rId18"/>
    <p:sldId id="3985" r:id="rId19"/>
    <p:sldId id="3986" r:id="rId20"/>
    <p:sldId id="3991" r:id="rId21"/>
    <p:sldId id="4001" r:id="rId22"/>
    <p:sldId id="3992" r:id="rId23"/>
    <p:sldId id="3972" r:id="rId24"/>
    <p:sldId id="3952" r:id="rId25"/>
    <p:sldId id="3953" r:id="rId26"/>
    <p:sldId id="3950" r:id="rId27"/>
    <p:sldId id="3956" r:id="rId28"/>
    <p:sldId id="3951" r:id="rId29"/>
    <p:sldId id="3978" r:id="rId30"/>
    <p:sldId id="3954" r:id="rId31"/>
    <p:sldId id="3993" r:id="rId32"/>
    <p:sldId id="4006" r:id="rId33"/>
    <p:sldId id="4007" r:id="rId34"/>
    <p:sldId id="3999" r:id="rId35"/>
    <p:sldId id="4029" r:id="rId36"/>
    <p:sldId id="4030" r:id="rId37"/>
    <p:sldId id="4028" r:id="rId38"/>
    <p:sldId id="4034" r:id="rId39"/>
    <p:sldId id="4032" r:id="rId40"/>
    <p:sldId id="4033" r:id="rId41"/>
    <p:sldId id="4019" r:id="rId42"/>
    <p:sldId id="4031" r:id="rId43"/>
    <p:sldId id="3998" r:id="rId44"/>
    <p:sldId id="3949" r:id="rId45"/>
    <p:sldId id="4000" r:id="rId46"/>
    <p:sldId id="3958" r:id="rId47"/>
    <p:sldId id="3965" r:id="rId48"/>
    <p:sldId id="3966" r:id="rId49"/>
    <p:sldId id="4023" r:id="rId50"/>
    <p:sldId id="4024" r:id="rId51"/>
    <p:sldId id="4025" r:id="rId52"/>
    <p:sldId id="3981" r:id="rId53"/>
    <p:sldId id="4020" r:id="rId54"/>
    <p:sldId id="3988" r:id="rId55"/>
    <p:sldId id="3962" r:id="rId56"/>
    <p:sldId id="4015" r:id="rId57"/>
    <p:sldId id="4022" r:id="rId58"/>
    <p:sldId id="4002" r:id="rId59"/>
    <p:sldId id="3971" r:id="rId60"/>
    <p:sldId id="4017" r:id="rId61"/>
    <p:sldId id="4018" r:id="rId62"/>
    <p:sldId id="4014" r:id="rId63"/>
    <p:sldId id="4013" r:id="rId64"/>
    <p:sldId id="4010" r:id="rId65"/>
    <p:sldId id="403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8362A5-1CA8-400B-B06F-8EC7359557A4}">
          <p14:sldIdLst>
            <p14:sldId id="269"/>
            <p14:sldId id="3982"/>
            <p14:sldId id="3983"/>
            <p14:sldId id="3990"/>
            <p14:sldId id="4005"/>
            <p14:sldId id="4008"/>
            <p14:sldId id="3984"/>
            <p14:sldId id="4026"/>
            <p14:sldId id="4009"/>
            <p14:sldId id="3985"/>
            <p14:sldId id="3986"/>
            <p14:sldId id="3991"/>
            <p14:sldId id="4001"/>
            <p14:sldId id="3992"/>
            <p14:sldId id="3972"/>
            <p14:sldId id="3952"/>
            <p14:sldId id="3953"/>
            <p14:sldId id="3950"/>
            <p14:sldId id="3956"/>
            <p14:sldId id="3951"/>
            <p14:sldId id="3978"/>
            <p14:sldId id="3954"/>
            <p14:sldId id="3993"/>
            <p14:sldId id="4006"/>
            <p14:sldId id="4007"/>
            <p14:sldId id="3999"/>
            <p14:sldId id="4029"/>
            <p14:sldId id="4030"/>
            <p14:sldId id="4028"/>
            <p14:sldId id="4034"/>
            <p14:sldId id="4032"/>
            <p14:sldId id="4033"/>
            <p14:sldId id="4019"/>
            <p14:sldId id="4031"/>
            <p14:sldId id="3998"/>
            <p14:sldId id="3949"/>
            <p14:sldId id="4000"/>
            <p14:sldId id="3958"/>
            <p14:sldId id="3965"/>
            <p14:sldId id="3966"/>
            <p14:sldId id="4023"/>
            <p14:sldId id="4024"/>
            <p14:sldId id="4025"/>
            <p14:sldId id="3981"/>
            <p14:sldId id="4020"/>
            <p14:sldId id="3988"/>
            <p14:sldId id="3962"/>
            <p14:sldId id="4015"/>
            <p14:sldId id="4022"/>
            <p14:sldId id="4002"/>
            <p14:sldId id="3971"/>
            <p14:sldId id="4017"/>
            <p14:sldId id="4018"/>
            <p14:sldId id="4014"/>
            <p14:sldId id="4013"/>
            <p14:sldId id="4010"/>
            <p14:sldId id="403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9CCFF"/>
    <a:srgbClr val="B4C7E7"/>
    <a:srgbClr val="66CCFF"/>
    <a:srgbClr val="FFFF99"/>
    <a:srgbClr val="272974"/>
    <a:srgbClr val="000000"/>
    <a:srgbClr val="4E4F71"/>
    <a:srgbClr val="1D1F5B"/>
    <a:srgbClr val="FFE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3" autoAdjust="0"/>
    <p:restoredTop sz="86251" autoAdjust="0"/>
  </p:normalViewPr>
  <p:slideViewPr>
    <p:cSldViewPr snapToGrid="0">
      <p:cViewPr varScale="1">
        <p:scale>
          <a:sx n="115" d="100"/>
          <a:sy n="115" d="100"/>
        </p:scale>
        <p:origin x="39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charts/_rels/chart1.xml.rels><?xml version="1.0" encoding="UTF-8" standalone="yes"?>
<Relationships xmlns="http://schemas.openxmlformats.org/package/2006/relationships"><Relationship Id="rId3" Type="http://schemas.openxmlformats.org/officeDocument/2006/relationships/oleObject" Target="file:///\\mhnas\home$\Epic\Epic%20Immunizations\Self-Scheduled%20Immunizations%20G975444_20240208%20analysi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hnas\home$\Epic\Epic%20Immunizations\Self-Scheduled%20Immunizations%20G975444_20240208%20analysi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mhnas\home$\Epic\Epic%20Immunizations\Self-Scheduled%20Immunizations%20G975444_20240208%20analysi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mhnas\home$\Epic\Epic%20Immunizations\Self-Scheduled%20Immunizations%20G975444_20240208%20analysi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mhnas\home$\Epic\Epic%20Immunizations\Self-Scheduled%20Immunizations%20G975444_20240208%20analysi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hnas\home$\Epic\Epic%20Immunizations\Self-Scheduled%20Immunizations%20G975444_20240208%20analysis.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mhnas\home$\Epic\Epic%20Immunizations\Self-Scheduled%20Immunizations%20G975444_20240208%20analysis.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mhnas\home$\Epic\Epic%20Immunizations\Self-Scheduled%20Immunizations%20G975444_20240208%20analysis.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mhnas\home$\Epic\Epic%20Immunizations\Self-Scheduled%20Immunizations%20G975444_20240208%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hnas\home$\Epic\Epic%20Immunizations\Self-Scheduled%20Immunizations%20G975444_20240208%20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mhnas\home$\Epic\Epic%20Immunizations\Self-Scheduled%20Immunizations%20G975444_20240208%20analy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mhnas\home$\Epic\Epic%20Immunizations\Self-Scheduled%20Immunizations%20G975444_20240208%20analy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mhnas\home$\Epic\Epic%20Immunizations\Self-Scheduled%20Immunizations%20G975444_20240208%20analys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mhnas\home$\Epic\Epic%20Immunizations\Self-Scheduled%20Immunizations%20G975444_20240208%20analysi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mhnas\home$\Epic\Epic%20Immunizations\Self-Scheduled%20Immunizations%20G975444_20240208%20analysi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mhnas\home$\Epic\Epic%20Immunizations\Self-Scheduled%20Immunizations%20G975444_20240208%20analysi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[Self-Scheduled Immunizations G975444_20240208 analysis.xlsx]Count of Appts!PivotTable10</c:name>
    <c:fmtId val="11"/>
  </c:pivotSource>
  <c:chart>
    <c:title>
      <c:tx>
        <c:rich>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r>
              <a:rPr lang="en-US" b="1" dirty="0"/>
              <a:t>COUNT of Self-Scheduled</a:t>
            </a:r>
            <a:r>
              <a:rPr lang="en-US" b="1" baseline="0" dirty="0"/>
              <a:t> Immunization Appointments by VISIT MONTH</a:t>
            </a:r>
          </a:p>
          <a:p>
            <a:pPr>
              <a:defRPr b="1"/>
            </a:pPr>
            <a:r>
              <a:rPr lang="en-US" b="1" baseline="0" dirty="0"/>
              <a:t>Jan 2023 - Jan 2024</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'Count of Appts'!$B$4</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 of Appts'!$A$5:$A$18</c:f>
              <c:strCache>
                <c:ptCount val="13"/>
                <c:pt idx="0">
                  <c:v>2023-01</c:v>
                </c:pt>
                <c:pt idx="1">
                  <c:v>2023-02</c:v>
                </c:pt>
                <c:pt idx="2">
                  <c:v>2023-03</c:v>
                </c:pt>
                <c:pt idx="3">
                  <c:v>2023-04</c:v>
                </c:pt>
                <c:pt idx="4">
                  <c:v>2023-05</c:v>
                </c:pt>
                <c:pt idx="5">
                  <c:v>2023-06</c:v>
                </c:pt>
                <c:pt idx="6">
                  <c:v>2023-07</c:v>
                </c:pt>
                <c:pt idx="7">
                  <c:v>2023-08</c:v>
                </c:pt>
                <c:pt idx="8">
                  <c:v>2023-09</c:v>
                </c:pt>
                <c:pt idx="9">
                  <c:v>2023-10</c:v>
                </c:pt>
                <c:pt idx="10">
                  <c:v>2023-11</c:v>
                </c:pt>
                <c:pt idx="11">
                  <c:v>2023-12</c:v>
                </c:pt>
                <c:pt idx="12">
                  <c:v>2024-01</c:v>
                </c:pt>
              </c:strCache>
            </c:strRef>
          </c:cat>
          <c:val>
            <c:numRef>
              <c:f>'Count of Appts'!$B$5:$B$18</c:f>
              <c:numCache>
                <c:formatCode>General</c:formatCode>
                <c:ptCount val="13"/>
                <c:pt idx="0">
                  <c:v>306</c:v>
                </c:pt>
                <c:pt idx="1">
                  <c:v>234</c:v>
                </c:pt>
                <c:pt idx="2">
                  <c:v>278</c:v>
                </c:pt>
                <c:pt idx="3">
                  <c:v>152</c:v>
                </c:pt>
                <c:pt idx="4">
                  <c:v>133</c:v>
                </c:pt>
                <c:pt idx="5">
                  <c:v>160</c:v>
                </c:pt>
                <c:pt idx="6">
                  <c:v>390</c:v>
                </c:pt>
                <c:pt idx="7">
                  <c:v>570</c:v>
                </c:pt>
                <c:pt idx="8">
                  <c:v>1495</c:v>
                </c:pt>
                <c:pt idx="9">
                  <c:v>6566</c:v>
                </c:pt>
                <c:pt idx="10">
                  <c:v>3492</c:v>
                </c:pt>
                <c:pt idx="11">
                  <c:v>1344</c:v>
                </c:pt>
                <c:pt idx="12">
                  <c:v>1610</c:v>
                </c:pt>
              </c:numCache>
            </c:numRef>
          </c:val>
          <c:extLst>
            <c:ext xmlns:c16="http://schemas.microsoft.com/office/drawing/2014/chart" uri="{C3380CC4-5D6E-409C-BE32-E72D297353CC}">
              <c16:uniqueId val="{00000000-B474-4B52-A466-545DC8DE529E}"/>
            </c:ext>
          </c:extLst>
        </c:ser>
        <c:dLbls>
          <c:showLegendKey val="0"/>
          <c:showVal val="0"/>
          <c:showCatName val="0"/>
          <c:showSerName val="0"/>
          <c:showPercent val="0"/>
          <c:showBubbleSize val="0"/>
        </c:dLbls>
        <c:gapWidth val="60"/>
        <c:overlap val="20"/>
        <c:axId val="2063029776"/>
        <c:axId val="2063040176"/>
      </c:barChart>
      <c:catAx>
        <c:axId val="206302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crossAx val="2063040176"/>
        <c:crosses val="autoZero"/>
        <c:auto val="1"/>
        <c:lblAlgn val="ctr"/>
        <c:lblOffset val="100"/>
        <c:noMultiLvlLbl val="0"/>
      </c:catAx>
      <c:valAx>
        <c:axId val="2063040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crossAx val="206302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a:outerShdw blurRad="63500" sx="102000" sy="102000" algn="ctr" rotWithShape="0">
        <a:prstClr val="black">
          <a:alpha val="40000"/>
        </a:prstClr>
      </a:outerShdw>
    </a:effectLst>
  </c:spPr>
  <c:txPr>
    <a:bodyPr/>
    <a:lstStyle/>
    <a:p>
      <a:pPr>
        <a:defRPr>
          <a:solidFill>
            <a:schemeClr val="dk1"/>
          </a:solidFill>
          <a:latin typeface="+mn-lt"/>
          <a:ea typeface="+mn-ea"/>
          <a:cs typeface="+mn-cs"/>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[Self-Scheduled Immunizations G975444_20240208 analysis.xlsx]Given per visit!PivotTable10</c:name>
    <c:fmtId val="13"/>
  </c:pivotSource>
  <c:chart>
    <c:title>
      <c:tx>
        <c:rich>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r>
              <a:rPr lang="en-US" b="1" dirty="0"/>
              <a:t>VISIT COUNT by Number of Immunizations GIVEN</a:t>
            </a:r>
            <a:r>
              <a:rPr lang="en-US" b="1" baseline="0" dirty="0"/>
              <a:t> </a:t>
            </a:r>
          </a:p>
          <a:p>
            <a:pPr>
              <a:defRPr b="1"/>
            </a:pPr>
            <a:r>
              <a:rPr lang="en-US" b="1" dirty="0"/>
              <a:t>per</a:t>
            </a:r>
            <a:r>
              <a:rPr lang="en-US" b="1" baseline="0" dirty="0"/>
              <a:t> Completed Self-Scheduled Appointment</a:t>
            </a:r>
          </a:p>
          <a:p>
            <a:pPr>
              <a:defRPr b="1"/>
            </a:pPr>
            <a:r>
              <a:rPr lang="en-US" b="1" baseline="0" dirty="0"/>
              <a:t>Jan 2023 - Jan 2024</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7.4401059579782741E-2"/>
          <c:y val="0.36401861096621707"/>
          <c:w val="0.6405698208587236"/>
          <c:h val="0.27397163311670947"/>
        </c:manualLayout>
      </c:layout>
      <c:barChart>
        <c:barDir val="col"/>
        <c:grouping val="clustered"/>
        <c:varyColors val="0"/>
        <c:ser>
          <c:idx val="0"/>
          <c:order val="0"/>
          <c:tx>
            <c:strRef>
              <c:f>'Given per visit'!$B$6</c:f>
              <c:strCache>
                <c:ptCount val="1"/>
                <c:pt idx="0">
                  <c:v>Total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'Given per visit'!$A$7:$A$14</c:f>
              <c:strCache>
                <c:ptCount val="7"/>
                <c:pt idx="0">
                  <c:v>1</c:v>
                </c:pt>
                <c:pt idx="1">
                  <c:v>2</c:v>
                </c:pt>
                <c:pt idx="2">
                  <c:v>3</c:v>
                </c:pt>
                <c:pt idx="3">
                  <c:v>4</c:v>
                </c:pt>
                <c:pt idx="4">
                  <c:v>5</c:v>
                </c:pt>
                <c:pt idx="5">
                  <c:v>6</c:v>
                </c:pt>
                <c:pt idx="6">
                  <c:v>7</c:v>
                </c:pt>
              </c:strCache>
            </c:strRef>
          </c:cat>
          <c:val>
            <c:numRef>
              <c:f>'Given per visit'!$B$7:$B$14</c:f>
              <c:numCache>
                <c:formatCode>General</c:formatCode>
                <c:ptCount val="7"/>
                <c:pt idx="0">
                  <c:v>4955</c:v>
                </c:pt>
                <c:pt idx="1">
                  <c:v>2773</c:v>
                </c:pt>
                <c:pt idx="2">
                  <c:v>605</c:v>
                </c:pt>
                <c:pt idx="3">
                  <c:v>189</c:v>
                </c:pt>
                <c:pt idx="4">
                  <c:v>25</c:v>
                </c:pt>
                <c:pt idx="5">
                  <c:v>4</c:v>
                </c:pt>
                <c:pt idx="6">
                  <c:v>1</c:v>
                </c:pt>
              </c:numCache>
            </c:numRef>
          </c:val>
          <c:extLst>
            <c:ext xmlns:c16="http://schemas.microsoft.com/office/drawing/2014/chart" uri="{C3380CC4-5D6E-409C-BE32-E72D297353CC}">
              <c16:uniqueId val="{00000000-B1A8-45E1-8886-BD8901236F49}"/>
            </c:ext>
          </c:extLst>
        </c:ser>
        <c:dLbls>
          <c:showLegendKey val="0"/>
          <c:showVal val="0"/>
          <c:showCatName val="0"/>
          <c:showSerName val="0"/>
          <c:showPercent val="0"/>
          <c:showBubbleSize val="0"/>
        </c:dLbls>
        <c:gapWidth val="60"/>
        <c:axId val="2063029776"/>
        <c:axId val="2063040176"/>
      </c:barChart>
      <c:catAx>
        <c:axId val="2063029776"/>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r>
                  <a:rPr lang="en-US" sz="1600" b="1" i="0" baseline="0" dirty="0">
                    <a:effectLst/>
                  </a:rPr>
                  <a:t>Number of Immunizations Given Per Visit</a:t>
                </a:r>
                <a:endParaRPr lang="en-US" sz="1600" b="1" dirty="0">
                  <a:effectLst/>
                </a:endParaRPr>
              </a:p>
            </c:rich>
          </c:tx>
          <c:layout>
            <c:manualLayout>
              <c:xMode val="edge"/>
              <c:yMode val="edge"/>
              <c:x val="0.35188364044422504"/>
              <c:y val="0.82646910847455313"/>
            </c:manualLayout>
          </c:layout>
          <c:overlay val="0"/>
          <c:spPr>
            <a:solidFill>
              <a:srgbClr val="FFFF99"/>
            </a:solidFill>
            <a:ln>
              <a:solidFill>
                <a:schemeClr val="tx1"/>
              </a:solidFill>
            </a:ln>
            <a:effectLst>
              <a:outerShdw blurRad="63500" sx="102000" sy="102000" algn="ctr"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800" b="1" i="0" u="none" strike="noStrike" kern="1200" baseline="0">
                <a:solidFill>
                  <a:schemeClr val="dk1"/>
                </a:solidFill>
                <a:latin typeface="+mn-lt"/>
                <a:ea typeface="+mn-ea"/>
                <a:cs typeface="+mn-cs"/>
              </a:defRPr>
            </a:pPr>
            <a:endParaRPr lang="en-US"/>
          </a:p>
        </c:txPr>
        <c:crossAx val="2063040176"/>
        <c:crosses val="autoZero"/>
        <c:auto val="1"/>
        <c:lblAlgn val="ctr"/>
        <c:lblOffset val="100"/>
        <c:noMultiLvlLbl val="0"/>
      </c:catAx>
      <c:valAx>
        <c:axId val="2063040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dk1"/>
                    </a:solidFill>
                    <a:latin typeface="+mn-lt"/>
                    <a:ea typeface="+mn-ea"/>
                    <a:cs typeface="+mn-cs"/>
                  </a:defRPr>
                </a:pPr>
                <a:r>
                  <a:rPr lang="en-US" b="1" dirty="0"/>
                  <a:t>Count of Visits</a:t>
                </a:r>
              </a:p>
            </c:rich>
          </c:tx>
          <c:overlay val="0"/>
          <c:spPr>
            <a:solidFill>
              <a:srgbClr val="FFFF99"/>
            </a:solidFill>
            <a:ln>
              <a:solidFill>
                <a:schemeClr val="tx1"/>
              </a:solidFill>
            </a:ln>
            <a:effectLst>
              <a:outerShdw blurRad="63500" sx="102000" sy="102000" algn="ctr" rotWithShape="0">
                <a:prstClr val="black">
                  <a:alpha val="40000"/>
                </a:prstClr>
              </a:outerShdw>
            </a:effectLst>
          </c:spPr>
          <c:txPr>
            <a:bodyPr rot="-5400000" spcFirstLastPara="1" vertOverflow="ellipsis" vert="horz" wrap="square" anchor="ctr" anchorCtr="1"/>
            <a:lstStyle/>
            <a:p>
              <a:pPr>
                <a:defRPr sz="1000" b="1"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crossAx val="206302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a:outerShdw blurRad="63500" sx="102000" sy="102000" algn="ctr" rotWithShape="0">
        <a:prstClr val="black">
          <a:alpha val="40000"/>
        </a:prstClr>
      </a:outerShdw>
    </a:effectLst>
  </c:spPr>
  <c:txPr>
    <a:bodyPr/>
    <a:lstStyle/>
    <a:p>
      <a:pPr>
        <a:defRPr>
          <a:solidFill>
            <a:schemeClr val="dk1"/>
          </a:solidFill>
          <a:latin typeface="+mn-lt"/>
          <a:ea typeface="+mn-ea"/>
          <a:cs typeface="+mn-cs"/>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[Self-Scheduled Immunizations G975444_20240208 analysis.xlsx]Requested per visit!PivotTable10</c:name>
    <c:fmtId val="19"/>
  </c:pivotSource>
  <c:chart>
    <c:title>
      <c:tx>
        <c:rich>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r>
              <a:rPr lang="en-US" b="1" baseline="0" dirty="0"/>
              <a:t>VISIT COUNT </a:t>
            </a:r>
            <a:r>
              <a:rPr lang="en-US" b="1" dirty="0"/>
              <a:t>by NUMBER</a:t>
            </a:r>
            <a:r>
              <a:rPr lang="en-US" b="1" baseline="0" dirty="0"/>
              <a:t> OF IMMUNIZATIONS</a:t>
            </a:r>
            <a:r>
              <a:rPr lang="en-US" b="1" dirty="0"/>
              <a:t> REQUESTED </a:t>
            </a:r>
          </a:p>
          <a:p>
            <a:pPr>
              <a:defRPr b="1"/>
            </a:pPr>
            <a:r>
              <a:rPr lang="en-US" b="1" dirty="0"/>
              <a:t>per</a:t>
            </a:r>
            <a:r>
              <a:rPr lang="en-US" b="1" baseline="0" dirty="0"/>
              <a:t> Scheduled Self-Scheduled Appointment</a:t>
            </a:r>
          </a:p>
          <a:p>
            <a:pPr>
              <a:defRPr b="1"/>
            </a:pPr>
            <a:r>
              <a:rPr lang="en-US" b="1" baseline="0" dirty="0"/>
              <a:t>Jan 2023 - Jan 2024</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00B0F0"/>
          </a:solidFill>
          <a:ln>
            <a:noFill/>
          </a:ln>
          <a:effectLst/>
        </c:spPr>
        <c:marker>
          <c:symbol val="none"/>
        </c:marker>
        <c:dLbl>
          <c:idx val="0"/>
          <c:spPr>
            <a:solidFill>
              <a:schemeClr val="lt1"/>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00B0F0"/>
          </a:solidFill>
          <a:ln>
            <a:noFill/>
          </a:ln>
          <a:effectLst/>
        </c:spPr>
        <c:marker>
          <c:symbol val="none"/>
        </c:marker>
        <c:dLbl>
          <c:idx val="0"/>
          <c:spPr>
            <a:solidFill>
              <a:schemeClr val="lt1"/>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00B0F0"/>
          </a:solidFill>
          <a:ln>
            <a:noFill/>
          </a:ln>
          <a:effectLst/>
        </c:spPr>
        <c:marker>
          <c:symbol val="none"/>
        </c:marker>
        <c:dLbl>
          <c:idx val="0"/>
          <c:spPr>
            <a:solidFill>
              <a:schemeClr val="lt1"/>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'Requested per visit'!$B$5</c:f>
              <c:strCache>
                <c:ptCount val="1"/>
                <c:pt idx="0">
                  <c:v>Total</c:v>
                </c:pt>
              </c:strCache>
            </c:strRef>
          </c:tx>
          <c:spPr>
            <a:solidFill>
              <a:srgbClr val="00B0F0"/>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'Requested per visit'!$A$6:$A$16</c:f>
              <c:strCache>
                <c:ptCount val="10"/>
                <c:pt idx="0">
                  <c:v>1</c:v>
                </c:pt>
                <c:pt idx="1">
                  <c:v>2</c:v>
                </c:pt>
                <c:pt idx="2">
                  <c:v>3</c:v>
                </c:pt>
                <c:pt idx="3">
                  <c:v>4</c:v>
                </c:pt>
                <c:pt idx="4">
                  <c:v>5</c:v>
                </c:pt>
                <c:pt idx="5">
                  <c:v>6</c:v>
                </c:pt>
                <c:pt idx="6">
                  <c:v>7</c:v>
                </c:pt>
                <c:pt idx="7">
                  <c:v>8</c:v>
                </c:pt>
                <c:pt idx="8">
                  <c:v>9</c:v>
                </c:pt>
                <c:pt idx="9">
                  <c:v>10</c:v>
                </c:pt>
              </c:strCache>
            </c:strRef>
          </c:cat>
          <c:val>
            <c:numRef>
              <c:f>'Requested per visit'!$B$6:$B$16</c:f>
              <c:numCache>
                <c:formatCode>General</c:formatCode>
                <c:ptCount val="10"/>
                <c:pt idx="0">
                  <c:v>10519</c:v>
                </c:pt>
                <c:pt idx="1">
                  <c:v>3804</c:v>
                </c:pt>
                <c:pt idx="2">
                  <c:v>1712</c:v>
                </c:pt>
                <c:pt idx="3">
                  <c:v>552</c:v>
                </c:pt>
                <c:pt idx="4">
                  <c:v>224</c:v>
                </c:pt>
                <c:pt idx="5">
                  <c:v>129</c:v>
                </c:pt>
                <c:pt idx="6">
                  <c:v>67</c:v>
                </c:pt>
                <c:pt idx="7">
                  <c:v>46</c:v>
                </c:pt>
                <c:pt idx="8">
                  <c:v>15</c:v>
                </c:pt>
                <c:pt idx="9">
                  <c:v>5</c:v>
                </c:pt>
              </c:numCache>
            </c:numRef>
          </c:val>
          <c:extLst>
            <c:ext xmlns:c16="http://schemas.microsoft.com/office/drawing/2014/chart" uri="{C3380CC4-5D6E-409C-BE32-E72D297353CC}">
              <c16:uniqueId val="{00000000-8A56-4453-BFB9-F038F3D712E4}"/>
            </c:ext>
          </c:extLst>
        </c:ser>
        <c:dLbls>
          <c:showLegendKey val="0"/>
          <c:showVal val="0"/>
          <c:showCatName val="0"/>
          <c:showSerName val="0"/>
          <c:showPercent val="0"/>
          <c:showBubbleSize val="0"/>
        </c:dLbls>
        <c:gapWidth val="60"/>
        <c:axId val="2063029776"/>
        <c:axId val="2063040176"/>
      </c:barChart>
      <c:catAx>
        <c:axId val="2063029776"/>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r>
                  <a:rPr lang="en-US" sz="1600" b="1" i="0" u="none" strike="noStrike" baseline="0" dirty="0">
                    <a:effectLst/>
                  </a:rPr>
                  <a:t>Number of Immunizations Requested Per Visit</a:t>
                </a:r>
                <a:endParaRPr lang="en-US" sz="1600" b="1" dirty="0"/>
              </a:p>
            </c:rich>
          </c:tx>
          <c:layout>
            <c:manualLayout>
              <c:xMode val="edge"/>
              <c:yMode val="edge"/>
              <c:x val="0.34607488167473727"/>
              <c:y val="0.83465436068367227"/>
            </c:manualLayout>
          </c:layout>
          <c:overlay val="0"/>
          <c:spPr>
            <a:solidFill>
              <a:srgbClr val="FFFF99"/>
            </a:solidFill>
            <a:ln>
              <a:solidFill>
                <a:schemeClr val="tx1"/>
              </a:solidFill>
            </a:ln>
            <a:effectLst>
              <a:outerShdw blurRad="63500" sx="102000" sy="102000" algn="ctr"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dk1"/>
                </a:solidFill>
                <a:latin typeface="+mn-lt"/>
                <a:ea typeface="+mn-ea"/>
                <a:cs typeface="+mn-cs"/>
              </a:defRPr>
            </a:pPr>
            <a:endParaRPr lang="en-US"/>
          </a:p>
        </c:txPr>
        <c:crossAx val="2063040176"/>
        <c:crosses val="autoZero"/>
        <c:auto val="1"/>
        <c:lblAlgn val="ctr"/>
        <c:lblOffset val="100"/>
        <c:noMultiLvlLbl val="0"/>
      </c:catAx>
      <c:valAx>
        <c:axId val="2063040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b="1" dirty="0">
                    <a:solidFill>
                      <a:schemeClr val="tx1"/>
                    </a:solidFill>
                  </a:rPr>
                  <a:t>Count of Visits</a:t>
                </a:r>
              </a:p>
            </c:rich>
          </c:tx>
          <c:overlay val="0"/>
          <c:spPr>
            <a:solidFill>
              <a:srgbClr val="FFFF99"/>
            </a:solidFill>
            <a:ln>
              <a:solidFill>
                <a:schemeClr val="tx1"/>
              </a:solidFill>
            </a:ln>
            <a:effectLst>
              <a:outerShdw blurRad="63500" sx="102000" sy="102000" algn="ctr" rotWithShape="0">
                <a:prstClr val="black">
                  <a:alpha val="40000"/>
                </a:prstClr>
              </a:outerShdw>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06302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tx1"/>
      </a:solidFill>
      <a:prstDash val="solid"/>
      <a:miter lim="800000"/>
    </a:ln>
    <a:effectLst>
      <a:outerShdw blurRad="63500" sx="102000" sy="102000" algn="ctr" rotWithShape="0">
        <a:prstClr val="black">
          <a:alpha val="40000"/>
        </a:prstClr>
      </a:outerShdw>
    </a:effectLst>
  </c:spPr>
  <c:txPr>
    <a:bodyPr/>
    <a:lstStyle/>
    <a:p>
      <a:pPr>
        <a:defRPr>
          <a:solidFill>
            <a:schemeClr val="dk1"/>
          </a:solidFill>
          <a:latin typeface="+mn-lt"/>
          <a:ea typeface="+mn-ea"/>
          <a:cs typeface="+mn-cs"/>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[Self-Scheduled Immunizations G975444_20240208 analysis.xlsx]More Equal or Less!PivotTable9</c:name>
    <c:fmtId val="4"/>
  </c:pivotSource>
  <c:chart>
    <c:title>
      <c:tx>
        <c:rich>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r>
              <a:rPr lang="en-US" b="1" baseline="0" dirty="0"/>
              <a:t>Comparison of GIVEN vs. REQUESTED </a:t>
            </a:r>
            <a:r>
              <a:rPr lang="en-US" b="1" dirty="0"/>
              <a:t>in Self-Scheduled</a:t>
            </a:r>
            <a:r>
              <a:rPr lang="en-US" b="1" baseline="0" dirty="0"/>
              <a:t> Immunization Appointments</a:t>
            </a:r>
          </a:p>
          <a:p>
            <a:pPr>
              <a:defRPr b="1"/>
            </a:pPr>
            <a:r>
              <a:rPr lang="en-US" b="1" baseline="0" dirty="0"/>
              <a:t>(Jan 2023 - Jan 2024)</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areaChart>
        <c:grouping val="percentStacked"/>
        <c:varyColors val="0"/>
        <c:ser>
          <c:idx val="0"/>
          <c:order val="0"/>
          <c:tx>
            <c:strRef>
              <c:f>'More Equal or Less'!$B$9:$B$10</c:f>
              <c:strCache>
                <c:ptCount val="1"/>
                <c:pt idx="0">
                  <c:v>EQUAL TO REQUESTED</c:v>
                </c:pt>
              </c:strCache>
            </c:strRef>
          </c:tx>
          <c:spPr>
            <a:solidFill>
              <a:srgbClr val="0070C0"/>
            </a:solidFill>
            <a:ln>
              <a:noFill/>
            </a:ln>
            <a:effectLst/>
          </c:spPr>
          <c:cat>
            <c:strRef>
              <c:f>'More Equal or Less'!$A$11:$A$24</c:f>
              <c:strCache>
                <c:ptCount val="13"/>
                <c:pt idx="0">
                  <c:v>2023-01</c:v>
                </c:pt>
                <c:pt idx="1">
                  <c:v>2023-02</c:v>
                </c:pt>
                <c:pt idx="2">
                  <c:v>2023-03</c:v>
                </c:pt>
                <c:pt idx="3">
                  <c:v>2023-04</c:v>
                </c:pt>
                <c:pt idx="4">
                  <c:v>2023-05</c:v>
                </c:pt>
                <c:pt idx="5">
                  <c:v>2023-06</c:v>
                </c:pt>
                <c:pt idx="6">
                  <c:v>2023-07</c:v>
                </c:pt>
                <c:pt idx="7">
                  <c:v>2023-08</c:v>
                </c:pt>
                <c:pt idx="8">
                  <c:v>2023-09</c:v>
                </c:pt>
                <c:pt idx="9">
                  <c:v>2023-10</c:v>
                </c:pt>
                <c:pt idx="10">
                  <c:v>2023-11</c:v>
                </c:pt>
                <c:pt idx="11">
                  <c:v>2023-12</c:v>
                </c:pt>
                <c:pt idx="12">
                  <c:v>2024-01</c:v>
                </c:pt>
              </c:strCache>
            </c:strRef>
          </c:cat>
          <c:val>
            <c:numRef>
              <c:f>'More Equal or Less'!$B$11:$B$24</c:f>
              <c:numCache>
                <c:formatCode>General</c:formatCode>
                <c:ptCount val="13"/>
                <c:pt idx="0">
                  <c:v>55</c:v>
                </c:pt>
                <c:pt idx="1">
                  <c:v>35</c:v>
                </c:pt>
                <c:pt idx="2">
                  <c:v>34</c:v>
                </c:pt>
                <c:pt idx="3">
                  <c:v>21</c:v>
                </c:pt>
                <c:pt idx="4">
                  <c:v>24</c:v>
                </c:pt>
                <c:pt idx="5">
                  <c:v>27</c:v>
                </c:pt>
                <c:pt idx="6">
                  <c:v>52</c:v>
                </c:pt>
                <c:pt idx="7">
                  <c:v>116</c:v>
                </c:pt>
                <c:pt idx="8">
                  <c:v>435</c:v>
                </c:pt>
                <c:pt idx="9">
                  <c:v>1949</c:v>
                </c:pt>
                <c:pt idx="10">
                  <c:v>1231</c:v>
                </c:pt>
                <c:pt idx="11">
                  <c:v>260</c:v>
                </c:pt>
                <c:pt idx="12">
                  <c:v>221</c:v>
                </c:pt>
              </c:numCache>
            </c:numRef>
          </c:val>
          <c:extLst>
            <c:ext xmlns:c16="http://schemas.microsoft.com/office/drawing/2014/chart" uri="{C3380CC4-5D6E-409C-BE32-E72D297353CC}">
              <c16:uniqueId val="{00000000-DAEB-4332-9956-BFAC1F2EA405}"/>
            </c:ext>
          </c:extLst>
        </c:ser>
        <c:ser>
          <c:idx val="1"/>
          <c:order val="1"/>
          <c:tx>
            <c:strRef>
              <c:f>'More Equal or Less'!$C$9:$C$10</c:f>
              <c:strCache>
                <c:ptCount val="1"/>
                <c:pt idx="0">
                  <c:v>LESS THAN REQUESTED</c:v>
                </c:pt>
              </c:strCache>
            </c:strRef>
          </c:tx>
          <c:spPr>
            <a:solidFill>
              <a:srgbClr val="FFC000"/>
            </a:solidFill>
            <a:ln>
              <a:noFill/>
            </a:ln>
            <a:effectLst/>
          </c:spPr>
          <c:cat>
            <c:strRef>
              <c:f>'More Equal or Less'!$A$11:$A$24</c:f>
              <c:strCache>
                <c:ptCount val="13"/>
                <c:pt idx="0">
                  <c:v>2023-01</c:v>
                </c:pt>
                <c:pt idx="1">
                  <c:v>2023-02</c:v>
                </c:pt>
                <c:pt idx="2">
                  <c:v>2023-03</c:v>
                </c:pt>
                <c:pt idx="3">
                  <c:v>2023-04</c:v>
                </c:pt>
                <c:pt idx="4">
                  <c:v>2023-05</c:v>
                </c:pt>
                <c:pt idx="5">
                  <c:v>2023-06</c:v>
                </c:pt>
                <c:pt idx="6">
                  <c:v>2023-07</c:v>
                </c:pt>
                <c:pt idx="7">
                  <c:v>2023-08</c:v>
                </c:pt>
                <c:pt idx="8">
                  <c:v>2023-09</c:v>
                </c:pt>
                <c:pt idx="9">
                  <c:v>2023-10</c:v>
                </c:pt>
                <c:pt idx="10">
                  <c:v>2023-11</c:v>
                </c:pt>
                <c:pt idx="11">
                  <c:v>2023-12</c:v>
                </c:pt>
                <c:pt idx="12">
                  <c:v>2024-01</c:v>
                </c:pt>
              </c:strCache>
            </c:strRef>
          </c:cat>
          <c:val>
            <c:numRef>
              <c:f>'More Equal or Less'!$C$11:$C$24</c:f>
              <c:numCache>
                <c:formatCode>General</c:formatCode>
                <c:ptCount val="13"/>
                <c:pt idx="0">
                  <c:v>21</c:v>
                </c:pt>
                <c:pt idx="1">
                  <c:v>17</c:v>
                </c:pt>
                <c:pt idx="2">
                  <c:v>24</c:v>
                </c:pt>
                <c:pt idx="3">
                  <c:v>19</c:v>
                </c:pt>
                <c:pt idx="4">
                  <c:v>16</c:v>
                </c:pt>
                <c:pt idx="5">
                  <c:v>16</c:v>
                </c:pt>
                <c:pt idx="6">
                  <c:v>41</c:v>
                </c:pt>
                <c:pt idx="7">
                  <c:v>39</c:v>
                </c:pt>
                <c:pt idx="8">
                  <c:v>75</c:v>
                </c:pt>
                <c:pt idx="9">
                  <c:v>410</c:v>
                </c:pt>
                <c:pt idx="10">
                  <c:v>182</c:v>
                </c:pt>
                <c:pt idx="11">
                  <c:v>33</c:v>
                </c:pt>
                <c:pt idx="12">
                  <c:v>58</c:v>
                </c:pt>
              </c:numCache>
            </c:numRef>
          </c:val>
          <c:extLst>
            <c:ext xmlns:c16="http://schemas.microsoft.com/office/drawing/2014/chart" uri="{C3380CC4-5D6E-409C-BE32-E72D297353CC}">
              <c16:uniqueId val="{00000001-DAEB-4332-9956-BFAC1F2EA405}"/>
            </c:ext>
          </c:extLst>
        </c:ser>
        <c:ser>
          <c:idx val="2"/>
          <c:order val="2"/>
          <c:tx>
            <c:strRef>
              <c:f>'More Equal or Less'!$D$9:$D$10</c:f>
              <c:strCache>
                <c:ptCount val="1"/>
                <c:pt idx="0">
                  <c:v>MORE THAN REQUESTED</c:v>
                </c:pt>
              </c:strCache>
            </c:strRef>
          </c:tx>
          <c:spPr>
            <a:solidFill>
              <a:srgbClr val="7030A0"/>
            </a:solidFill>
            <a:ln>
              <a:noFill/>
            </a:ln>
            <a:effectLst/>
          </c:spPr>
          <c:cat>
            <c:strRef>
              <c:f>'More Equal or Less'!$A$11:$A$24</c:f>
              <c:strCache>
                <c:ptCount val="13"/>
                <c:pt idx="0">
                  <c:v>2023-01</c:v>
                </c:pt>
                <c:pt idx="1">
                  <c:v>2023-02</c:v>
                </c:pt>
                <c:pt idx="2">
                  <c:v>2023-03</c:v>
                </c:pt>
                <c:pt idx="3">
                  <c:v>2023-04</c:v>
                </c:pt>
                <c:pt idx="4">
                  <c:v>2023-05</c:v>
                </c:pt>
                <c:pt idx="5">
                  <c:v>2023-06</c:v>
                </c:pt>
                <c:pt idx="6">
                  <c:v>2023-07</c:v>
                </c:pt>
                <c:pt idx="7">
                  <c:v>2023-08</c:v>
                </c:pt>
                <c:pt idx="8">
                  <c:v>2023-09</c:v>
                </c:pt>
                <c:pt idx="9">
                  <c:v>2023-10</c:v>
                </c:pt>
                <c:pt idx="10">
                  <c:v>2023-11</c:v>
                </c:pt>
                <c:pt idx="11">
                  <c:v>2023-12</c:v>
                </c:pt>
                <c:pt idx="12">
                  <c:v>2024-01</c:v>
                </c:pt>
              </c:strCache>
            </c:strRef>
          </c:cat>
          <c:val>
            <c:numRef>
              <c:f>'More Equal or Less'!$D$11:$D$24</c:f>
              <c:numCache>
                <c:formatCode>General</c:formatCode>
                <c:ptCount val="13"/>
                <c:pt idx="0">
                  <c:v>14</c:v>
                </c:pt>
                <c:pt idx="1">
                  <c:v>13</c:v>
                </c:pt>
                <c:pt idx="2">
                  <c:v>14</c:v>
                </c:pt>
                <c:pt idx="3">
                  <c:v>4</c:v>
                </c:pt>
                <c:pt idx="4">
                  <c:v>5</c:v>
                </c:pt>
                <c:pt idx="5">
                  <c:v>8</c:v>
                </c:pt>
                <c:pt idx="6">
                  <c:v>4</c:v>
                </c:pt>
                <c:pt idx="7">
                  <c:v>20</c:v>
                </c:pt>
                <c:pt idx="8">
                  <c:v>64</c:v>
                </c:pt>
                <c:pt idx="9">
                  <c:v>240</c:v>
                </c:pt>
                <c:pt idx="10">
                  <c:v>162</c:v>
                </c:pt>
                <c:pt idx="11">
                  <c:v>117</c:v>
                </c:pt>
                <c:pt idx="12">
                  <c:v>70</c:v>
                </c:pt>
              </c:numCache>
            </c:numRef>
          </c:val>
          <c:extLst>
            <c:ext xmlns:c16="http://schemas.microsoft.com/office/drawing/2014/chart" uri="{C3380CC4-5D6E-409C-BE32-E72D297353CC}">
              <c16:uniqueId val="{00000002-DAEB-4332-9956-BFAC1F2EA405}"/>
            </c:ext>
          </c:extLst>
        </c:ser>
        <c:dLbls>
          <c:showLegendKey val="0"/>
          <c:showVal val="0"/>
          <c:showCatName val="0"/>
          <c:showSerName val="0"/>
          <c:showPercent val="0"/>
          <c:showBubbleSize val="0"/>
        </c:dLbls>
        <c:axId val="731563040"/>
        <c:axId val="731565120"/>
      </c:areaChart>
      <c:catAx>
        <c:axId val="73156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crossAx val="731565120"/>
        <c:crosses val="autoZero"/>
        <c:auto val="1"/>
        <c:lblAlgn val="ctr"/>
        <c:lblOffset val="100"/>
        <c:noMultiLvlLbl val="0"/>
      </c:catAx>
      <c:valAx>
        <c:axId val="731565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crossAx val="731563040"/>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a:outerShdw blurRad="63500" sx="102000" sy="102000" algn="ctr" rotWithShape="0">
        <a:prstClr val="black">
          <a:alpha val="40000"/>
        </a:prstClr>
      </a:outerShdw>
    </a:effectLst>
  </c:spPr>
  <c:txPr>
    <a:bodyPr/>
    <a:lstStyle/>
    <a:p>
      <a:pPr>
        <a:defRPr>
          <a:solidFill>
            <a:schemeClr val="dk1"/>
          </a:solidFill>
          <a:latin typeface="+mn-lt"/>
          <a:ea typeface="+mn-ea"/>
          <a:cs typeface="+mn-cs"/>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[Self-Scheduled Immunizations G975444_20240208 analysis.xlsx]Planning FLU vs MMR!PivotTable5</c:name>
    <c:fmtId val="6"/>
  </c:pivotSource>
  <c:chart>
    <c:title>
      <c:tx>
        <c:rich>
          <a:bodyPr rot="0" spcFirstLastPara="1" vertOverflow="ellipsis" vert="horz" wrap="square" anchor="ctr" anchorCtr="1"/>
          <a:lstStyle/>
          <a:p>
            <a:pPr algn="ctr" rtl="0">
              <a:defRPr lang="en-US" sz="1800" b="1" i="0" u="none" strike="noStrike" kern="1200" spc="0" baseline="0">
                <a:solidFill>
                  <a:sysClr val="windowText" lastClr="000000"/>
                </a:solidFill>
                <a:effectLst/>
                <a:latin typeface="+mn-lt"/>
                <a:ea typeface="+mn-ea"/>
                <a:cs typeface="+mn-cs"/>
              </a:defRPr>
            </a:pPr>
            <a:r>
              <a:rPr lang="en-US" sz="1800" b="1" i="0" u="sng" strike="noStrike" kern="1200" spc="0" baseline="0" dirty="0">
                <a:solidFill>
                  <a:sysClr val="windowText" lastClr="000000"/>
                </a:solidFill>
                <a:effectLst/>
                <a:latin typeface="+mn-lt"/>
                <a:ea typeface="+mn-ea"/>
                <a:cs typeface="+mn-cs"/>
              </a:rPr>
              <a:t>Influenza</a:t>
            </a:r>
            <a:r>
              <a:rPr lang="en-US" sz="1800" b="1" i="0" u="none" strike="noStrike" kern="1200" spc="0" baseline="0" dirty="0">
                <a:solidFill>
                  <a:sysClr val="windowText" lastClr="000000"/>
                </a:solidFill>
                <a:effectLst/>
                <a:latin typeface="+mn-lt"/>
                <a:ea typeface="+mn-ea"/>
                <a:cs typeface="+mn-cs"/>
              </a:rPr>
              <a:t> Status at Instant of Self-Scheduling</a:t>
            </a:r>
          </a:p>
          <a:p>
            <a:pPr algn="ctr" rtl="0">
              <a:defRPr lang="en-US" sz="1800" b="1">
                <a:solidFill>
                  <a:sysClr val="windowText" lastClr="000000"/>
                </a:solidFill>
                <a:effectLst/>
              </a:defRPr>
            </a:pPr>
            <a:r>
              <a:rPr lang="en-US" sz="1800" b="1" i="0" u="none" strike="noStrike" kern="1200" spc="0" baseline="0" dirty="0">
                <a:solidFill>
                  <a:sysClr val="windowText" lastClr="000000"/>
                </a:solidFill>
                <a:effectLst/>
                <a:latin typeface="+mn-lt"/>
                <a:ea typeface="+mn-ea"/>
                <a:cs typeface="+mn-cs"/>
              </a:rPr>
              <a:t>Jan 2023 - Jan 2024</a:t>
            </a:r>
          </a:p>
        </c:rich>
      </c:tx>
      <c:overlay val="0"/>
      <c:spPr>
        <a:noFill/>
        <a:ln>
          <a:noFill/>
        </a:ln>
        <a:effectLst/>
      </c:spPr>
      <c:txPr>
        <a:bodyPr rot="0" spcFirstLastPara="1" vertOverflow="ellipsis" vert="horz" wrap="square" anchor="ctr" anchorCtr="1"/>
        <a:lstStyle/>
        <a:p>
          <a:pPr algn="ctr" rtl="0">
            <a:defRPr lang="en-US" sz="1800" b="1" i="0" u="none" strike="noStrike" kern="1200" spc="0" baseline="0">
              <a:solidFill>
                <a:sysClr val="windowText" lastClr="000000"/>
              </a:solidFill>
              <a:effectLst/>
              <a:latin typeface="+mn-lt"/>
              <a:ea typeface="+mn-ea"/>
              <a:cs typeface="+mn-cs"/>
            </a:defRPr>
          </a:pPr>
          <a:endParaRPr lang="en-US"/>
        </a:p>
      </c:txPr>
    </c:title>
    <c:autoTitleDeleted val="0"/>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'Planning FLU vs MMR'!$B$4</c:f>
              <c:strCache>
                <c:ptCount val="1"/>
                <c:pt idx="0">
                  <c:v>Total</c:v>
                </c:pt>
              </c:strCache>
            </c:strRef>
          </c:tx>
          <c:spPr>
            <a:solidFill>
              <a:schemeClr val="accent2"/>
            </a:solidFill>
            <a:ln>
              <a:noFill/>
            </a:ln>
            <a:effectLst/>
          </c:spPr>
          <c:invertIfNegative val="0"/>
          <c:dLbls>
            <c:dLbl>
              <c:idx val="0"/>
              <c:spPr>
                <a:solidFill>
                  <a:srgbClr val="FFFF99"/>
                </a:solidFill>
                <a:ln>
                  <a:solidFill>
                    <a:schemeClr val="tx1"/>
                  </a:solidFill>
                </a:ln>
                <a:effectLst>
                  <a:outerShdw blurRad="63500" sx="102000" sy="102000" algn="ctr"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E21C-4EB6-A523-C02A596D238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'Planning FLU vs MMR'!$A$5:$A$9</c:f>
              <c:strCache>
                <c:ptCount val="4"/>
                <c:pt idx="0">
                  <c:v>Due Soon</c:v>
                </c:pt>
                <c:pt idx="1">
                  <c:v>Due On</c:v>
                </c:pt>
                <c:pt idx="2">
                  <c:v>Overdue</c:v>
                </c:pt>
                <c:pt idx="3">
                  <c:v>Not Due</c:v>
                </c:pt>
              </c:strCache>
            </c:strRef>
          </c:cat>
          <c:val>
            <c:numRef>
              <c:f>'Planning FLU vs MMR'!$B$5:$B$9</c:f>
              <c:numCache>
                <c:formatCode>General</c:formatCode>
                <c:ptCount val="4"/>
                <c:pt idx="0">
                  <c:v>1924</c:v>
                </c:pt>
                <c:pt idx="1">
                  <c:v>5108</c:v>
                </c:pt>
                <c:pt idx="2">
                  <c:v>1386</c:v>
                </c:pt>
                <c:pt idx="3">
                  <c:v>146</c:v>
                </c:pt>
              </c:numCache>
            </c:numRef>
          </c:val>
          <c:extLst>
            <c:ext xmlns:c16="http://schemas.microsoft.com/office/drawing/2014/chart" uri="{C3380CC4-5D6E-409C-BE32-E72D297353CC}">
              <c16:uniqueId val="{00000000-4B92-4CC9-B482-5EFE3DC20979}"/>
            </c:ext>
          </c:extLst>
        </c:ser>
        <c:dLbls>
          <c:showLegendKey val="0"/>
          <c:showVal val="0"/>
          <c:showCatName val="0"/>
          <c:showSerName val="0"/>
          <c:showPercent val="0"/>
          <c:showBubbleSize val="0"/>
        </c:dLbls>
        <c:gapWidth val="60"/>
        <c:axId val="2057966512"/>
        <c:axId val="853297792"/>
      </c:barChart>
      <c:catAx>
        <c:axId val="205796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en-US"/>
          </a:p>
        </c:txPr>
        <c:crossAx val="853297792"/>
        <c:crosses val="autoZero"/>
        <c:auto val="1"/>
        <c:lblAlgn val="ctr"/>
        <c:lblOffset val="100"/>
        <c:noMultiLvlLbl val="0"/>
      </c:catAx>
      <c:valAx>
        <c:axId val="853297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crossAx val="2057966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a:outerShdw blurRad="63500" sx="102000" sy="102000" algn="ctr" rotWithShape="0">
        <a:prstClr val="black">
          <a:alpha val="40000"/>
        </a:prstClr>
      </a:outerShdw>
    </a:effectLst>
  </c:spPr>
  <c:txPr>
    <a:bodyPr/>
    <a:lstStyle/>
    <a:p>
      <a:pPr>
        <a:defRPr>
          <a:solidFill>
            <a:schemeClr val="dk1"/>
          </a:solidFill>
          <a:latin typeface="+mn-lt"/>
          <a:ea typeface="+mn-ea"/>
          <a:cs typeface="+mn-cs"/>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[Self-Scheduled Immunizations G975444_20240208 analysis.xlsx]Planning FLU vs MMR!PivotTable1</c:name>
    <c:fmtId val="10"/>
  </c:pivotSource>
  <c:chart>
    <c:title>
      <c:tx>
        <c:rich>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r>
              <a:rPr lang="en-US" sz="1800" b="1" i="0" u="sng" baseline="0" dirty="0">
                <a:effectLst/>
              </a:rPr>
              <a:t>MMR</a:t>
            </a:r>
            <a:r>
              <a:rPr lang="en-US" sz="1800" b="1" i="0" baseline="0" dirty="0">
                <a:effectLst/>
              </a:rPr>
              <a:t> Status at Instant of Self-Scheduling</a:t>
            </a:r>
          </a:p>
          <a:p>
            <a:pPr>
              <a:defRPr sz="1400" b="1" i="0" u="none" strike="noStrike" kern="1200" spc="0" baseline="0">
                <a:solidFill>
                  <a:schemeClr val="dk1"/>
                </a:solidFill>
                <a:latin typeface="+mn-lt"/>
                <a:ea typeface="+mn-ea"/>
                <a:cs typeface="+mn-cs"/>
              </a:defRPr>
            </a:pPr>
            <a:r>
              <a:rPr lang="en-US" sz="1800" b="1" i="0" baseline="0" dirty="0">
                <a:effectLst/>
              </a:rPr>
              <a:t>for patients 12-months old at time of visit</a:t>
            </a:r>
            <a:endParaRPr lang="en-US" b="1" dirty="0">
              <a:effectLst/>
            </a:endParaRPr>
          </a:p>
          <a:p>
            <a:pPr>
              <a:defRPr sz="1400" b="1" i="0" u="none" strike="noStrike" kern="1200" spc="0" baseline="0">
                <a:solidFill>
                  <a:schemeClr val="dk1"/>
                </a:solidFill>
                <a:latin typeface="+mn-lt"/>
                <a:ea typeface="+mn-ea"/>
                <a:cs typeface="+mn-cs"/>
              </a:defRPr>
            </a:pPr>
            <a:r>
              <a:rPr lang="en-US" sz="1400" b="1" i="0" baseline="0" dirty="0">
                <a:effectLst/>
              </a:rPr>
              <a:t>Jan 2023 - Jan 2024</a:t>
            </a:r>
            <a:endParaRPr lang="en-US" sz="1100" dirty="0">
              <a:effectLst/>
            </a:endParaRPr>
          </a:p>
        </c:rich>
      </c:tx>
      <c:layout>
        <c:manualLayout>
          <c:xMode val="edge"/>
          <c:yMode val="edge"/>
          <c:x val="0.25081565153671487"/>
          <c:y val="0"/>
        </c:manualLayout>
      </c:layout>
      <c:overlay val="0"/>
      <c:spPr>
        <a:noFill/>
        <a:ln>
          <a:noFill/>
        </a:ln>
        <a:effectLst/>
      </c:spPr>
    </c:title>
    <c:autoTitleDeleted val="0"/>
    <c:pivotFmts>
      <c:pivotFmt>
        <c:idx val="0"/>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
        <c:spPr>
          <a:solidFill>
            <a:srgbClr val="C00000"/>
          </a:solidFill>
          <a:ln>
            <a:noFill/>
          </a:ln>
          <a:effectLst/>
        </c:spPr>
        <c:marker>
          <c:symbol val="none"/>
        </c:marker>
        <c:dLbl>
          <c:idx val="0"/>
          <c:delete val="1"/>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delete val="1"/>
          <c:extLst>
            <c:ext xmlns:c15="http://schemas.microsoft.com/office/drawing/2012/chart" uri="{CE6537A1-D6FC-4f65-9D91-7224C49458BB}"/>
          </c:extLst>
        </c:dLbl>
      </c:pivotFmt>
      <c:pivotFmt>
        <c:idx val="3"/>
        <c:spPr>
          <a:solidFill>
            <a:schemeClr val="accent3"/>
          </a:solidFill>
          <a:ln>
            <a:noFill/>
          </a:ln>
          <a:effectLst/>
        </c:spPr>
        <c:marker>
          <c:symbol val="none"/>
        </c:marker>
        <c:dLbl>
          <c:idx val="0"/>
          <c:delete val="1"/>
          <c:extLst>
            <c:ext xmlns:c15="http://schemas.microsoft.com/office/drawing/2012/chart" uri="{CE6537A1-D6FC-4f65-9D91-7224C49458BB}"/>
          </c:extLst>
        </c:dLbl>
      </c:pivotFmt>
      <c:pivotFmt>
        <c:idx val="4"/>
        <c:spPr>
          <a:solidFill>
            <a:srgbClr val="FF0000"/>
          </a:solidFill>
          <a:ln>
            <a:noFill/>
          </a:ln>
          <a:effectLst/>
        </c:spPr>
        <c:marker>
          <c:symbol val="none"/>
        </c:marker>
        <c:dLbl>
          <c:idx val="0"/>
          <c:delete val="1"/>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7"/>
        <c:spPr>
          <a:solidFill>
            <a:srgbClr val="C00000"/>
          </a:solidFill>
          <a:ln>
            <a:noFill/>
          </a:ln>
          <a:effectLst/>
        </c:spPr>
        <c:marker>
          <c:symbol val="none"/>
        </c:marker>
        <c:dLbl>
          <c:idx val="0"/>
          <c:delete val="1"/>
          <c:extLst>
            <c:ext xmlns:c15="http://schemas.microsoft.com/office/drawing/2012/chart" uri="{CE6537A1-D6FC-4f65-9D91-7224C49458BB}"/>
          </c:extLst>
        </c:dLbl>
      </c:pivotFmt>
      <c:pivotFmt>
        <c:idx val="8"/>
        <c:spPr>
          <a:solidFill>
            <a:schemeClr val="accent2"/>
          </a:solidFill>
          <a:ln>
            <a:noFill/>
          </a:ln>
          <a:effectLst/>
        </c:spPr>
        <c:marker>
          <c:symbol val="none"/>
        </c:marker>
        <c:dLbl>
          <c:idx val="0"/>
          <c:delete val="1"/>
          <c:extLst>
            <c:ext xmlns:c15="http://schemas.microsoft.com/office/drawing/2012/chart" uri="{CE6537A1-D6FC-4f65-9D91-7224C49458BB}"/>
          </c:extLst>
        </c:dLbl>
      </c:pivotFmt>
      <c:pivotFmt>
        <c:idx val="9"/>
        <c:spPr>
          <a:solidFill>
            <a:schemeClr val="accent3"/>
          </a:solidFill>
          <a:ln>
            <a:noFill/>
          </a:ln>
          <a:effectLst/>
        </c:spPr>
        <c:marker>
          <c:symbol val="none"/>
        </c:marker>
        <c:dLbl>
          <c:idx val="0"/>
          <c:delete val="1"/>
          <c:extLst>
            <c:ext xmlns:c15="http://schemas.microsoft.com/office/drawing/2012/chart" uri="{CE6537A1-D6FC-4f65-9D91-7224C49458BB}"/>
          </c:extLst>
        </c:dLbl>
      </c:pivotFmt>
      <c:pivotFmt>
        <c:idx val="10"/>
        <c:spPr>
          <a:solidFill>
            <a:srgbClr val="FF0000"/>
          </a:solidFill>
          <a:ln>
            <a:noFill/>
          </a:ln>
          <a:effectLst/>
        </c:spPr>
        <c:marker>
          <c:symbol val="none"/>
        </c:marker>
        <c:dLbl>
          <c:idx val="0"/>
          <c:delete val="1"/>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7"/>
        <c:marker>
          <c:symbol val="none"/>
        </c:marker>
        <c:dLbl>
          <c:idx val="0"/>
          <c:delete val="1"/>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'Planning FLU vs MMR'!$B$25</c:f>
              <c:strCache>
                <c:ptCount val="1"/>
                <c:pt idx="0">
                  <c:v>Total</c:v>
                </c:pt>
              </c:strCache>
            </c:strRef>
          </c:tx>
          <c:spPr>
            <a:solidFill>
              <a:schemeClr val="accent1"/>
            </a:solidFill>
            <a:ln>
              <a:noFill/>
            </a:ln>
            <a:effectLst/>
          </c:spPr>
          <c:invertIfNegative val="0"/>
          <c:dLbls>
            <c:dLbl>
              <c:idx val="0"/>
              <c:layout>
                <c:manualLayout>
                  <c:x val="1.5827004608524649E-3"/>
                  <c:y val="3.3182141214832157E-2"/>
                </c:manualLayout>
              </c:layout>
              <c:spPr>
                <a:solidFill>
                  <a:srgbClr val="FFFF99"/>
                </a:solidFill>
                <a:ln>
                  <a:solidFill>
                    <a:schemeClr val="tx1"/>
                  </a:solidFill>
                </a:ln>
                <a:effectLst>
                  <a:outerShdw blurRad="63500" sx="102000" sy="102000" algn="ctr" rotWithShape="0">
                    <a:prstClr val="black">
                      <a:alpha val="40000"/>
                    </a:prstClr>
                  </a:outerShdw>
                </a:effectLst>
              </c:spPr>
              <c:txPr>
                <a:bodyPr wrap="square" lIns="38100" tIns="19050" rIns="38100" bIns="19050" anchor="ctr">
                  <a:spAutoFit/>
                </a:bodyPr>
                <a:lstStyle/>
                <a:p>
                  <a:pPr>
                    <a:defRPr sz="1800"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0E-44D7-A65B-4A99482690EC}"/>
                </c:ext>
              </c:extLst>
            </c:dLbl>
            <c:dLbl>
              <c:idx val="1"/>
              <c:spPr>
                <a:noFill/>
                <a:ln>
                  <a:noFill/>
                </a:ln>
                <a:effectLst/>
              </c:spPr>
              <c:txPr>
                <a:bodyPr wrap="square" lIns="38100" tIns="19050" rIns="38100" bIns="19050" anchor="ctr">
                  <a:spAutoFit/>
                </a:bodyPr>
                <a:lstStyle/>
                <a:p>
                  <a:pPr>
                    <a:defRPr sz="1800" b="1"/>
                  </a:pPr>
                  <a:endParaRPr lang="en-US"/>
                </a:p>
              </c:txPr>
              <c:showLegendKey val="0"/>
              <c:showVal val="1"/>
              <c:showCatName val="0"/>
              <c:showSerName val="0"/>
              <c:showPercent val="0"/>
              <c:showBubbleSize val="0"/>
              <c:extLst>
                <c:ext xmlns:c16="http://schemas.microsoft.com/office/drawing/2014/chart" uri="{C3380CC4-5D6E-409C-BE32-E72D297353CC}">
                  <c16:uniqueId val="{00000001-F50E-44D7-A65B-4A99482690EC}"/>
                </c:ext>
              </c:extLst>
            </c:dLbl>
            <c:spPr>
              <a:noFill/>
              <a:ln>
                <a:solidFill>
                  <a:schemeClr val="tx1"/>
                </a:solidFill>
              </a:ln>
              <a:effectLst>
                <a:outerShdw blurRad="63500" sx="102000" sy="102000" algn="ctr" rotWithShape="0">
                  <a:prstClr val="black">
                    <a:alpha val="40000"/>
                  </a:prstClr>
                </a:outerShdw>
              </a:effectLst>
            </c:spPr>
            <c:txPr>
              <a:bodyPr wrap="square" lIns="38100" tIns="19050" rIns="38100" bIns="19050" anchor="ctr">
                <a:spAutoFit/>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'Planning FLU vs MMR'!$A$26:$A$28</c:f>
              <c:strCache>
                <c:ptCount val="2"/>
                <c:pt idx="0">
                  <c:v>Due Soon</c:v>
                </c:pt>
                <c:pt idx="1">
                  <c:v>Due On</c:v>
                </c:pt>
              </c:strCache>
            </c:strRef>
          </c:cat>
          <c:val>
            <c:numRef>
              <c:f>'Planning FLU vs MMR'!$B$26:$B$28</c:f>
              <c:numCache>
                <c:formatCode>General</c:formatCode>
                <c:ptCount val="2"/>
                <c:pt idx="0">
                  <c:v>21</c:v>
                </c:pt>
                <c:pt idx="1">
                  <c:v>9</c:v>
                </c:pt>
              </c:numCache>
            </c:numRef>
          </c:val>
          <c:extLst>
            <c:ext xmlns:c16="http://schemas.microsoft.com/office/drawing/2014/chart" uri="{C3380CC4-5D6E-409C-BE32-E72D297353CC}">
              <c16:uniqueId val="{00000000-AFE8-46C9-B772-92161CB18D1B}"/>
            </c:ext>
          </c:extLst>
        </c:ser>
        <c:dLbls>
          <c:showLegendKey val="0"/>
          <c:showVal val="0"/>
          <c:showCatName val="0"/>
          <c:showSerName val="0"/>
          <c:showPercent val="0"/>
          <c:showBubbleSize val="0"/>
        </c:dLbls>
        <c:gapWidth val="60"/>
        <c:axId val="2057966512"/>
        <c:axId val="853297792"/>
      </c:barChart>
      <c:catAx>
        <c:axId val="205796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en-US"/>
          </a:p>
        </c:txPr>
        <c:crossAx val="853297792"/>
        <c:crosses val="autoZero"/>
        <c:auto val="1"/>
        <c:lblAlgn val="ctr"/>
        <c:lblOffset val="100"/>
        <c:noMultiLvlLbl val="0"/>
      </c:catAx>
      <c:valAx>
        <c:axId val="853297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crossAx val="2057966512"/>
        <c:crosses val="autoZero"/>
        <c:crossBetween val="between"/>
      </c:valAx>
    </c:plotArea>
    <c:plotVisOnly val="1"/>
    <c:dispBlanksAs val="gap"/>
    <c:showDLblsOverMax val="0"/>
    <c:extLst/>
  </c:chart>
  <c:spPr>
    <a:solidFill>
      <a:schemeClr val="lt1"/>
    </a:solidFill>
    <a:ln w="12700" cap="flat" cmpd="sng" algn="ctr">
      <a:solidFill>
        <a:schemeClr val="accent1"/>
      </a:solidFill>
      <a:prstDash val="solid"/>
      <a:miter lim="800000"/>
    </a:ln>
    <a:effectLst>
      <a:outerShdw blurRad="63500" sx="102000" sy="102000" algn="ctr" rotWithShape="0">
        <a:prstClr val="black">
          <a:alpha val="40000"/>
        </a:prstClr>
      </a:outerShdw>
    </a:effectLst>
  </c:spPr>
  <c:txPr>
    <a:bodyPr/>
    <a:lstStyle/>
    <a:p>
      <a:pPr>
        <a:defRPr>
          <a:solidFill>
            <a:schemeClr val="dk1"/>
          </a:solidFill>
          <a:latin typeface="+mn-lt"/>
          <a:ea typeface="+mn-ea"/>
          <a:cs typeface="+mn-cs"/>
        </a:defRPr>
      </a:pPr>
      <a:endParaRPr lang="en-US"/>
    </a:p>
  </c:txPr>
  <c:externalData r:id="rId1">
    <c:autoUpdate val="0"/>
  </c:externalData>
  <c:userShapes r:id="rId2"/>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[Self-Scheduled Immunizations G975444_20240208 analysis.xlsx]HPV Given 27-45!PivotTable2</c:name>
    <c:fmtId val="4"/>
  </c:pivotSource>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Number of </a:t>
            </a:r>
            <a:r>
              <a:rPr lang="en-US" b="1" u="sng" dirty="0">
                <a:solidFill>
                  <a:schemeClr val="tx1"/>
                </a:solidFill>
              </a:rPr>
              <a:t>HPV</a:t>
            </a:r>
            <a:r>
              <a:rPr lang="en-US" b="1" dirty="0">
                <a:solidFill>
                  <a:schemeClr val="tx1"/>
                </a:solidFill>
              </a:rPr>
              <a:t> doses given from 27 yrs through 45 yrs </a:t>
            </a:r>
          </a:p>
          <a:p>
            <a:pPr>
              <a:defRPr b="1">
                <a:solidFill>
                  <a:schemeClr val="tx1"/>
                </a:solidFill>
              </a:defRPr>
            </a:pPr>
            <a:r>
              <a:rPr lang="en-US" b="1" dirty="0">
                <a:solidFill>
                  <a:schemeClr val="tx1"/>
                </a:solidFill>
              </a:rPr>
              <a:t>in Self-Scheduled Immunization Appointments by Month </a:t>
            </a:r>
          </a:p>
          <a:p>
            <a:pPr>
              <a:defRPr b="1">
                <a:solidFill>
                  <a:schemeClr val="tx1"/>
                </a:solidFill>
              </a:defRPr>
            </a:pPr>
            <a:r>
              <a:rPr lang="en-US" b="1" dirty="0">
                <a:solidFill>
                  <a:schemeClr val="tx1"/>
                </a:solidFill>
              </a:rPr>
              <a:t>(July 2023 - Jan 2024)</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'HPV Given 27-45'!$B$3:$B$4</c:f>
              <c:strCache>
                <c:ptCount val="1"/>
                <c:pt idx="0">
                  <c:v>Y</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'HPV Given 27-45'!$A$5:$A$12</c:f>
              <c:strCache>
                <c:ptCount val="7"/>
                <c:pt idx="0">
                  <c:v>2023-07</c:v>
                </c:pt>
                <c:pt idx="1">
                  <c:v>2023-08</c:v>
                </c:pt>
                <c:pt idx="2">
                  <c:v>2023-09</c:v>
                </c:pt>
                <c:pt idx="3">
                  <c:v>2023-10</c:v>
                </c:pt>
                <c:pt idx="4">
                  <c:v>2023-11</c:v>
                </c:pt>
                <c:pt idx="5">
                  <c:v>2023-12</c:v>
                </c:pt>
                <c:pt idx="6">
                  <c:v>2024-01</c:v>
                </c:pt>
              </c:strCache>
            </c:strRef>
          </c:cat>
          <c:val>
            <c:numRef>
              <c:f>'HPV Given 27-45'!$B$5:$B$12</c:f>
              <c:numCache>
                <c:formatCode>General</c:formatCode>
                <c:ptCount val="7"/>
                <c:pt idx="0">
                  <c:v>7</c:v>
                </c:pt>
                <c:pt idx="1">
                  <c:v>36</c:v>
                </c:pt>
                <c:pt idx="2">
                  <c:v>45</c:v>
                </c:pt>
                <c:pt idx="3">
                  <c:v>90</c:v>
                </c:pt>
                <c:pt idx="4">
                  <c:v>83</c:v>
                </c:pt>
                <c:pt idx="5">
                  <c:v>70</c:v>
                </c:pt>
                <c:pt idx="6">
                  <c:v>92</c:v>
                </c:pt>
              </c:numCache>
            </c:numRef>
          </c:val>
          <c:extLst>
            <c:ext xmlns:c16="http://schemas.microsoft.com/office/drawing/2014/chart" uri="{C3380CC4-5D6E-409C-BE32-E72D297353CC}">
              <c16:uniqueId val="{00000000-2524-4788-935F-DF6E31E97C3F}"/>
            </c:ext>
          </c:extLst>
        </c:ser>
        <c:dLbls>
          <c:showLegendKey val="0"/>
          <c:showVal val="0"/>
          <c:showCatName val="0"/>
          <c:showSerName val="0"/>
          <c:showPercent val="0"/>
          <c:showBubbleSize val="0"/>
        </c:dLbls>
        <c:gapWidth val="86"/>
        <c:overlap val="-8"/>
        <c:axId val="1758549935"/>
        <c:axId val="1758554927"/>
      </c:barChart>
      <c:catAx>
        <c:axId val="1758549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758554927"/>
        <c:crosses val="autoZero"/>
        <c:auto val="1"/>
        <c:lblAlgn val="ctr"/>
        <c:lblOffset val="100"/>
        <c:noMultiLvlLbl val="0"/>
      </c:catAx>
      <c:valAx>
        <c:axId val="17585549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7585499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63500" sx="102000" sy="102000" algn="ctr" rotWithShape="0">
        <a:prstClr val="black">
          <a:alpha val="40000"/>
        </a:prstClr>
      </a:outerShdw>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chemeClr val="tx1"/>
                </a:solidFill>
                <a:latin typeface="+mn-lt"/>
                <a:ea typeface="+mn-ea"/>
                <a:cs typeface="+mn-cs"/>
              </a:defRPr>
            </a:pPr>
            <a:r>
              <a:rPr lang="en-US" sz="1400" b="1" i="0" baseline="0" dirty="0">
                <a:solidFill>
                  <a:schemeClr val="tx1"/>
                </a:solidFill>
                <a:effectLst/>
              </a:rPr>
              <a:t>Proportion of </a:t>
            </a:r>
            <a:r>
              <a:rPr lang="en-US" sz="1400" b="1" i="0" u="sng" baseline="0" dirty="0">
                <a:solidFill>
                  <a:schemeClr val="tx1"/>
                </a:solidFill>
                <a:effectLst/>
              </a:rPr>
              <a:t>HPV</a:t>
            </a:r>
            <a:r>
              <a:rPr lang="en-US" sz="1400" b="1" i="0" baseline="0" dirty="0">
                <a:solidFill>
                  <a:schemeClr val="tx1"/>
                </a:solidFill>
                <a:effectLst/>
              </a:rPr>
              <a:t> vaccines given to Patients 27 yrs through 45 yrs</a:t>
            </a:r>
            <a:endParaRPr lang="en-US" sz="1400"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chemeClr val="tx1"/>
                </a:solidFill>
              </a:defRPr>
            </a:pPr>
            <a:r>
              <a:rPr lang="en-US" sz="1400" b="1" i="0" baseline="0" dirty="0">
                <a:solidFill>
                  <a:schemeClr val="tx1"/>
                </a:solidFill>
                <a:effectLst/>
              </a:rPr>
              <a:t>in Self-Scheduled vs. Non-Self-Scheduled Immunization Appointments by Month</a:t>
            </a:r>
            <a:endParaRPr lang="en-US" sz="1400"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chemeClr val="tx1"/>
                </a:solidFill>
              </a:defRPr>
            </a:pPr>
            <a:r>
              <a:rPr lang="en-US" sz="1400" b="1" i="0" baseline="0" dirty="0">
                <a:solidFill>
                  <a:schemeClr val="tx1"/>
                </a:solidFill>
                <a:effectLst/>
              </a:rPr>
              <a:t>(July 2023 - January 2024)</a:t>
            </a:r>
            <a:endParaRPr lang="en-US" sz="1400" dirty="0">
              <a:solidFill>
                <a:schemeClr val="tx1"/>
              </a:solidFill>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'HPV Given 27-45'!$B$37</c:f>
              <c:strCache>
                <c:ptCount val="1"/>
                <c:pt idx="0">
                  <c:v>Non-Self-Scheduled</c:v>
                </c:pt>
              </c:strCache>
            </c:strRef>
          </c:tx>
          <c:spPr>
            <a:solidFill>
              <a:schemeClr val="accent2">
                <a:lumMod val="50000"/>
              </a:schemeClr>
            </a:solidFill>
            <a:ln>
              <a:noFill/>
            </a:ln>
            <a:effectLst/>
          </c:spPr>
          <c:invertIfNegative val="0"/>
          <c:cat>
            <c:strRef>
              <c:f>'HPV Given 27-45'!$A$38:$A$44</c:f>
              <c:strCache>
                <c:ptCount val="7"/>
                <c:pt idx="0">
                  <c:v>2023-07</c:v>
                </c:pt>
                <c:pt idx="1">
                  <c:v>2023-08</c:v>
                </c:pt>
                <c:pt idx="2">
                  <c:v>2023-09</c:v>
                </c:pt>
                <c:pt idx="3">
                  <c:v>2023-10</c:v>
                </c:pt>
                <c:pt idx="4">
                  <c:v>2023-11</c:v>
                </c:pt>
                <c:pt idx="5">
                  <c:v>2023-12</c:v>
                </c:pt>
                <c:pt idx="6">
                  <c:v>2024-01</c:v>
                </c:pt>
              </c:strCache>
            </c:strRef>
          </c:cat>
          <c:val>
            <c:numRef>
              <c:f>'HPV Given 27-45'!$B$38:$B$44</c:f>
              <c:numCache>
                <c:formatCode>General</c:formatCode>
                <c:ptCount val="7"/>
                <c:pt idx="0">
                  <c:v>73</c:v>
                </c:pt>
                <c:pt idx="1">
                  <c:v>219</c:v>
                </c:pt>
                <c:pt idx="2">
                  <c:v>424</c:v>
                </c:pt>
                <c:pt idx="3">
                  <c:v>365</c:v>
                </c:pt>
                <c:pt idx="4">
                  <c:v>338</c:v>
                </c:pt>
                <c:pt idx="5">
                  <c:v>327</c:v>
                </c:pt>
                <c:pt idx="6">
                  <c:v>328</c:v>
                </c:pt>
              </c:numCache>
            </c:numRef>
          </c:val>
          <c:extLst>
            <c:ext xmlns:c16="http://schemas.microsoft.com/office/drawing/2014/chart" uri="{C3380CC4-5D6E-409C-BE32-E72D297353CC}">
              <c16:uniqueId val="{00000000-B3BA-493C-BBE5-3488E59A7D17}"/>
            </c:ext>
          </c:extLst>
        </c:ser>
        <c:ser>
          <c:idx val="1"/>
          <c:order val="1"/>
          <c:tx>
            <c:strRef>
              <c:f>'HPV Given 27-45'!$C$37</c:f>
              <c:strCache>
                <c:ptCount val="1"/>
                <c:pt idx="0">
                  <c:v>Self-Scheduled</c:v>
                </c:pt>
              </c:strCache>
            </c:strRef>
          </c:tx>
          <c:spPr>
            <a:solidFill>
              <a:srgbClr val="00B0F0"/>
            </a:solidFill>
            <a:ln>
              <a:noFill/>
            </a:ln>
            <a:effectLst/>
          </c:spPr>
          <c:invertIfNegative val="0"/>
          <c:cat>
            <c:strRef>
              <c:f>'HPV Given 27-45'!$A$38:$A$44</c:f>
              <c:strCache>
                <c:ptCount val="7"/>
                <c:pt idx="0">
                  <c:v>2023-07</c:v>
                </c:pt>
                <c:pt idx="1">
                  <c:v>2023-08</c:v>
                </c:pt>
                <c:pt idx="2">
                  <c:v>2023-09</c:v>
                </c:pt>
                <c:pt idx="3">
                  <c:v>2023-10</c:v>
                </c:pt>
                <c:pt idx="4">
                  <c:v>2023-11</c:v>
                </c:pt>
                <c:pt idx="5">
                  <c:v>2023-12</c:v>
                </c:pt>
                <c:pt idx="6">
                  <c:v>2024-01</c:v>
                </c:pt>
              </c:strCache>
            </c:strRef>
          </c:cat>
          <c:val>
            <c:numRef>
              <c:f>'HPV Given 27-45'!$C$38:$C$44</c:f>
              <c:numCache>
                <c:formatCode>General</c:formatCode>
                <c:ptCount val="7"/>
                <c:pt idx="0">
                  <c:v>7</c:v>
                </c:pt>
                <c:pt idx="1">
                  <c:v>36</c:v>
                </c:pt>
                <c:pt idx="2">
                  <c:v>45</c:v>
                </c:pt>
                <c:pt idx="3">
                  <c:v>90</c:v>
                </c:pt>
                <c:pt idx="4">
                  <c:v>83</c:v>
                </c:pt>
                <c:pt idx="5">
                  <c:v>70</c:v>
                </c:pt>
                <c:pt idx="6">
                  <c:v>92</c:v>
                </c:pt>
              </c:numCache>
            </c:numRef>
          </c:val>
          <c:extLst>
            <c:ext xmlns:c16="http://schemas.microsoft.com/office/drawing/2014/chart" uri="{C3380CC4-5D6E-409C-BE32-E72D297353CC}">
              <c16:uniqueId val="{00000001-B3BA-493C-BBE5-3488E59A7D17}"/>
            </c:ext>
          </c:extLst>
        </c:ser>
        <c:dLbls>
          <c:showLegendKey val="0"/>
          <c:showVal val="0"/>
          <c:showCatName val="0"/>
          <c:showSerName val="0"/>
          <c:showPercent val="0"/>
          <c:showBubbleSize val="0"/>
        </c:dLbls>
        <c:gapWidth val="36"/>
        <c:overlap val="100"/>
        <c:axId val="435653616"/>
        <c:axId val="435656528"/>
      </c:barChart>
      <c:catAx>
        <c:axId val="43565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35656528"/>
        <c:crosses val="autoZero"/>
        <c:auto val="1"/>
        <c:lblAlgn val="ctr"/>
        <c:lblOffset val="100"/>
        <c:noMultiLvlLbl val="0"/>
      </c:catAx>
      <c:valAx>
        <c:axId val="435656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35653616"/>
        <c:crosses val="autoZero"/>
        <c:crossBetween val="between"/>
      </c:valAx>
      <c:spPr>
        <a:noFill/>
        <a:ln>
          <a:noFill/>
        </a:ln>
        <a:effectLst/>
      </c:spPr>
    </c:plotArea>
    <c:legend>
      <c:legendPos val="r"/>
      <c:layout>
        <c:manualLayout>
          <c:xMode val="edge"/>
          <c:yMode val="edge"/>
          <c:x val="0.7688967861922924"/>
          <c:y val="0.39869149264975756"/>
          <c:w val="0.22109069684752886"/>
          <c:h val="0.1881116348252747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63500" sx="102000" sy="102000" algn="ctr"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[Self-Scheduled Immunizations G975444_20240208 analysis.xlsx]Count of Appts by Location!PivotTable10</c:name>
    <c:fmtId val="14"/>
  </c:pivotSource>
  <c:chart>
    <c:title>
      <c:tx>
        <c:rich>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r>
              <a:rPr lang="en-US" b="1" dirty="0"/>
              <a:t>COUNT of Self-Scheduled</a:t>
            </a:r>
            <a:r>
              <a:rPr lang="en-US" b="1" baseline="0" dirty="0"/>
              <a:t> Immunization Appointments </a:t>
            </a:r>
          </a:p>
          <a:p>
            <a:pPr>
              <a:defRPr b="1"/>
            </a:pPr>
            <a:r>
              <a:rPr lang="en-US" b="1" baseline="0" dirty="0"/>
              <a:t>by LOCATION &amp; MONTH</a:t>
            </a:r>
          </a:p>
          <a:p>
            <a:pPr>
              <a:defRPr b="1"/>
            </a:pPr>
            <a:r>
              <a:rPr lang="en-US" sz="1400" b="1" i="0" u="none" strike="noStrike" kern="1200" spc="0" baseline="0" dirty="0">
                <a:solidFill>
                  <a:sysClr val="windowText" lastClr="000000"/>
                </a:solidFill>
                <a:latin typeface="+mn-lt"/>
                <a:ea typeface="+mn-ea"/>
                <a:cs typeface="+mn-cs"/>
              </a:rPr>
              <a:t>Jan 2023 - Jan 2024</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'Count of Appts by Location'!$B$5:$B$6</c:f>
              <c:strCache>
                <c:ptCount val="1"/>
                <c:pt idx="0">
                  <c:v>CLINIC</c:v>
                </c:pt>
              </c:strCache>
            </c:strRef>
          </c:tx>
          <c:spPr>
            <a:solidFill>
              <a:schemeClr val="accent1"/>
            </a:solidFill>
            <a:ln>
              <a:noFill/>
            </a:ln>
            <a:effectLst/>
          </c:spPr>
          <c:invertIfNegative val="0"/>
          <c:cat>
            <c:strRef>
              <c:f>'Count of Appts by Location'!$A$7:$A$20</c:f>
              <c:strCache>
                <c:ptCount val="13"/>
                <c:pt idx="0">
                  <c:v>2023-01</c:v>
                </c:pt>
                <c:pt idx="1">
                  <c:v>2023-02</c:v>
                </c:pt>
                <c:pt idx="2">
                  <c:v>2023-03</c:v>
                </c:pt>
                <c:pt idx="3">
                  <c:v>2023-04</c:v>
                </c:pt>
                <c:pt idx="4">
                  <c:v>2023-05</c:v>
                </c:pt>
                <c:pt idx="5">
                  <c:v>2023-06</c:v>
                </c:pt>
                <c:pt idx="6">
                  <c:v>2023-07</c:v>
                </c:pt>
                <c:pt idx="7">
                  <c:v>2023-08</c:v>
                </c:pt>
                <c:pt idx="8">
                  <c:v>2023-09</c:v>
                </c:pt>
                <c:pt idx="9">
                  <c:v>2023-10</c:v>
                </c:pt>
                <c:pt idx="10">
                  <c:v>2023-11</c:v>
                </c:pt>
                <c:pt idx="11">
                  <c:v>2023-12</c:v>
                </c:pt>
                <c:pt idx="12">
                  <c:v>2024-01</c:v>
                </c:pt>
              </c:strCache>
            </c:strRef>
          </c:cat>
          <c:val>
            <c:numRef>
              <c:f>'Count of Appts by Location'!$B$7:$B$20</c:f>
              <c:numCache>
                <c:formatCode>General</c:formatCode>
                <c:ptCount val="13"/>
                <c:pt idx="0">
                  <c:v>204</c:v>
                </c:pt>
                <c:pt idx="1">
                  <c:v>174</c:v>
                </c:pt>
                <c:pt idx="2">
                  <c:v>232</c:v>
                </c:pt>
                <c:pt idx="3">
                  <c:v>137</c:v>
                </c:pt>
                <c:pt idx="4">
                  <c:v>122</c:v>
                </c:pt>
                <c:pt idx="5">
                  <c:v>144</c:v>
                </c:pt>
                <c:pt idx="6">
                  <c:v>178</c:v>
                </c:pt>
                <c:pt idx="7">
                  <c:v>195</c:v>
                </c:pt>
                <c:pt idx="8">
                  <c:v>284</c:v>
                </c:pt>
                <c:pt idx="9">
                  <c:v>1748</c:v>
                </c:pt>
                <c:pt idx="10">
                  <c:v>781</c:v>
                </c:pt>
                <c:pt idx="11">
                  <c:v>336</c:v>
                </c:pt>
                <c:pt idx="12">
                  <c:v>208</c:v>
                </c:pt>
              </c:numCache>
            </c:numRef>
          </c:val>
          <c:extLst>
            <c:ext xmlns:c16="http://schemas.microsoft.com/office/drawing/2014/chart" uri="{C3380CC4-5D6E-409C-BE32-E72D297353CC}">
              <c16:uniqueId val="{00000000-77FB-4839-B424-03B9B64C3813}"/>
            </c:ext>
          </c:extLst>
        </c:ser>
        <c:ser>
          <c:idx val="1"/>
          <c:order val="1"/>
          <c:tx>
            <c:strRef>
              <c:f>'Count of Appts by Location'!$C$5:$C$6</c:f>
              <c:strCache>
                <c:ptCount val="1"/>
                <c:pt idx="0">
                  <c:v>PHARMACY</c:v>
                </c:pt>
              </c:strCache>
            </c:strRef>
          </c:tx>
          <c:spPr>
            <a:solidFill>
              <a:schemeClr val="accent2"/>
            </a:solidFill>
            <a:ln>
              <a:noFill/>
            </a:ln>
            <a:effectLst/>
          </c:spPr>
          <c:invertIfNegative val="0"/>
          <c:cat>
            <c:strRef>
              <c:f>'Count of Appts by Location'!$A$7:$A$20</c:f>
              <c:strCache>
                <c:ptCount val="13"/>
                <c:pt idx="0">
                  <c:v>2023-01</c:v>
                </c:pt>
                <c:pt idx="1">
                  <c:v>2023-02</c:v>
                </c:pt>
                <c:pt idx="2">
                  <c:v>2023-03</c:v>
                </c:pt>
                <c:pt idx="3">
                  <c:v>2023-04</c:v>
                </c:pt>
                <c:pt idx="4">
                  <c:v>2023-05</c:v>
                </c:pt>
                <c:pt idx="5">
                  <c:v>2023-06</c:v>
                </c:pt>
                <c:pt idx="6">
                  <c:v>2023-07</c:v>
                </c:pt>
                <c:pt idx="7">
                  <c:v>2023-08</c:v>
                </c:pt>
                <c:pt idx="8">
                  <c:v>2023-09</c:v>
                </c:pt>
                <c:pt idx="9">
                  <c:v>2023-10</c:v>
                </c:pt>
                <c:pt idx="10">
                  <c:v>2023-11</c:v>
                </c:pt>
                <c:pt idx="11">
                  <c:v>2023-12</c:v>
                </c:pt>
                <c:pt idx="12">
                  <c:v>2024-01</c:v>
                </c:pt>
              </c:strCache>
            </c:strRef>
          </c:cat>
          <c:val>
            <c:numRef>
              <c:f>'Count of Appts by Location'!$C$7:$C$20</c:f>
              <c:numCache>
                <c:formatCode>General</c:formatCode>
                <c:ptCount val="13"/>
                <c:pt idx="0">
                  <c:v>102</c:v>
                </c:pt>
                <c:pt idx="1">
                  <c:v>60</c:v>
                </c:pt>
                <c:pt idx="2">
                  <c:v>46</c:v>
                </c:pt>
                <c:pt idx="3">
                  <c:v>15</c:v>
                </c:pt>
                <c:pt idx="4">
                  <c:v>11</c:v>
                </c:pt>
                <c:pt idx="5">
                  <c:v>16</c:v>
                </c:pt>
                <c:pt idx="6">
                  <c:v>212</c:v>
                </c:pt>
                <c:pt idx="7">
                  <c:v>375</c:v>
                </c:pt>
                <c:pt idx="8">
                  <c:v>1211</c:v>
                </c:pt>
                <c:pt idx="9">
                  <c:v>4818</c:v>
                </c:pt>
                <c:pt idx="10">
                  <c:v>2711</c:v>
                </c:pt>
                <c:pt idx="11">
                  <c:v>1008</c:v>
                </c:pt>
                <c:pt idx="12">
                  <c:v>1402</c:v>
                </c:pt>
              </c:numCache>
            </c:numRef>
          </c:val>
          <c:extLst>
            <c:ext xmlns:c16="http://schemas.microsoft.com/office/drawing/2014/chart" uri="{C3380CC4-5D6E-409C-BE32-E72D297353CC}">
              <c16:uniqueId val="{00000001-77FB-4839-B424-03B9B64C3813}"/>
            </c:ext>
          </c:extLst>
        </c:ser>
        <c:dLbls>
          <c:showLegendKey val="0"/>
          <c:showVal val="0"/>
          <c:showCatName val="0"/>
          <c:showSerName val="0"/>
          <c:showPercent val="0"/>
          <c:showBubbleSize val="0"/>
        </c:dLbls>
        <c:gapWidth val="60"/>
        <c:overlap val="-11"/>
        <c:axId val="2063029776"/>
        <c:axId val="2063040176"/>
      </c:barChart>
      <c:catAx>
        <c:axId val="206302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crossAx val="2063040176"/>
        <c:crosses val="autoZero"/>
        <c:auto val="1"/>
        <c:lblAlgn val="ctr"/>
        <c:lblOffset val="100"/>
        <c:noMultiLvlLbl val="0"/>
      </c:catAx>
      <c:valAx>
        <c:axId val="2063040176"/>
        <c:scaling>
          <c:orientation val="minMax"/>
          <c:max val="5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crossAx val="20630297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a:outerShdw blurRad="63500" sx="102000" sy="102000" algn="ctr" rotWithShape="0">
        <a:prstClr val="black">
          <a:alpha val="40000"/>
        </a:prstClr>
      </a:outerShdw>
    </a:effectLst>
  </c:spPr>
  <c:txPr>
    <a:bodyPr/>
    <a:lstStyle/>
    <a:p>
      <a:pPr>
        <a:defRPr>
          <a:solidFill>
            <a:schemeClr val="dk1"/>
          </a:solidFill>
          <a:latin typeface="+mn-lt"/>
          <a:ea typeface="+mn-ea"/>
          <a:cs typeface="+mn-cs"/>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[Self-Scheduled Immunizations G975444_20240208 analysis.xlsx]Count of Appts by Age!PivotTable10</c:name>
    <c:fmtId val="18"/>
  </c:pivotSource>
  <c:chart>
    <c:title>
      <c:tx>
        <c:rich>
          <a:bodyPr rot="0" spcFirstLastPara="1" vertOverflow="ellipsis" vert="horz" wrap="square" anchor="ctr" anchorCtr="1"/>
          <a:lstStyle/>
          <a:p>
            <a:pPr>
              <a:defRPr sz="1800" b="1" i="0" u="none" strike="noStrike" kern="1200" spc="0" baseline="0">
                <a:solidFill>
                  <a:schemeClr val="dk1"/>
                </a:solidFill>
                <a:latin typeface="+mn-lt"/>
                <a:ea typeface="+mn-ea"/>
                <a:cs typeface="+mn-cs"/>
              </a:defRPr>
            </a:pPr>
            <a:r>
              <a:rPr lang="en-US" sz="1800" b="1" dirty="0"/>
              <a:t>COUNT of Self-Scheduled</a:t>
            </a:r>
            <a:r>
              <a:rPr lang="en-US" sz="1800" b="1" baseline="0" dirty="0"/>
              <a:t> Immunization Appointments by AGE in Years at Visit</a:t>
            </a:r>
          </a:p>
          <a:p>
            <a:pPr>
              <a:defRPr sz="1800" b="1"/>
            </a:pPr>
            <a:r>
              <a:rPr lang="en-US" sz="1800" b="1" i="0" u="none" strike="noStrike" kern="1200" spc="0" baseline="0" dirty="0">
                <a:solidFill>
                  <a:sysClr val="windowText" lastClr="000000"/>
                </a:solidFill>
                <a:latin typeface="+mn-lt"/>
                <a:ea typeface="+mn-ea"/>
                <a:cs typeface="+mn-cs"/>
              </a:rPr>
              <a:t>Jan 2023 - Jan 2024</a:t>
            </a:r>
          </a:p>
        </c:rich>
      </c:tx>
      <c:layout>
        <c:manualLayout>
          <c:xMode val="edge"/>
          <c:yMode val="edge"/>
          <c:x val="9.2990198492744869E-2"/>
          <c:y val="2.4296866715424383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dk1"/>
              </a:solidFill>
              <a:latin typeface="+mn-lt"/>
              <a:ea typeface="+mn-ea"/>
              <a:cs typeface="+mn-cs"/>
            </a:defRPr>
          </a:pPr>
          <a:endParaRPr lang="en-US"/>
        </a:p>
      </c:txPr>
    </c:title>
    <c:autoTitleDeleted val="0"/>
    <c:pivotFmts>
      <c:pivotFmt>
        <c:idx val="0"/>
        <c:spPr>
          <a:solidFill>
            <a:schemeClr val="accent2"/>
          </a:solidFill>
          <a:ln>
            <a:noFill/>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2"/>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'Count of Appts by Age'!$B$4</c:f>
              <c:strCache>
                <c:ptCount val="1"/>
                <c:pt idx="0">
                  <c:v>Total</c:v>
                </c:pt>
              </c:strCache>
            </c:strRef>
          </c:tx>
          <c:spPr>
            <a:solidFill>
              <a:srgbClr val="272974"/>
            </a:solidFill>
            <a:ln>
              <a:noFill/>
            </a:ln>
            <a:effectLst/>
          </c:spPr>
          <c:invertIfNegative val="0"/>
          <c:cat>
            <c:strRef>
              <c:f>'Count of Appts by Age'!$A$5:$A$106</c:f>
              <c:strCach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98</c:v>
                </c:pt>
                <c:pt idx="97">
                  <c:v>99</c:v>
                </c:pt>
                <c:pt idx="98">
                  <c:v>100</c:v>
                </c:pt>
                <c:pt idx="99">
                  <c:v>97</c:v>
                </c:pt>
                <c:pt idx="100">
                  <c:v>104</c:v>
                </c:pt>
              </c:strCache>
            </c:strRef>
          </c:cat>
          <c:val>
            <c:numRef>
              <c:f>'Count of Appts by Age'!$B$5:$B$106</c:f>
              <c:numCache>
                <c:formatCode>General</c:formatCode>
                <c:ptCount val="101"/>
                <c:pt idx="0">
                  <c:v>382</c:v>
                </c:pt>
                <c:pt idx="1">
                  <c:v>285</c:v>
                </c:pt>
                <c:pt idx="2">
                  <c:v>178</c:v>
                </c:pt>
                <c:pt idx="3">
                  <c:v>196</c:v>
                </c:pt>
                <c:pt idx="4">
                  <c:v>334</c:v>
                </c:pt>
                <c:pt idx="5">
                  <c:v>185</c:v>
                </c:pt>
                <c:pt idx="6">
                  <c:v>152</c:v>
                </c:pt>
                <c:pt idx="7">
                  <c:v>94</c:v>
                </c:pt>
                <c:pt idx="8">
                  <c:v>99</c:v>
                </c:pt>
                <c:pt idx="9">
                  <c:v>179</c:v>
                </c:pt>
                <c:pt idx="10">
                  <c:v>146</c:v>
                </c:pt>
                <c:pt idx="11">
                  <c:v>207</c:v>
                </c:pt>
                <c:pt idx="12">
                  <c:v>202</c:v>
                </c:pt>
                <c:pt idx="13">
                  <c:v>138</c:v>
                </c:pt>
                <c:pt idx="14">
                  <c:v>110</c:v>
                </c:pt>
                <c:pt idx="15">
                  <c:v>102</c:v>
                </c:pt>
                <c:pt idx="16">
                  <c:v>248</c:v>
                </c:pt>
                <c:pt idx="17">
                  <c:v>253</c:v>
                </c:pt>
                <c:pt idx="18">
                  <c:v>103</c:v>
                </c:pt>
                <c:pt idx="19">
                  <c:v>106</c:v>
                </c:pt>
                <c:pt idx="20">
                  <c:v>72</c:v>
                </c:pt>
                <c:pt idx="21">
                  <c:v>117</c:v>
                </c:pt>
                <c:pt idx="22">
                  <c:v>98</c:v>
                </c:pt>
                <c:pt idx="23">
                  <c:v>121</c:v>
                </c:pt>
                <c:pt idx="24">
                  <c:v>117</c:v>
                </c:pt>
                <c:pt idx="25">
                  <c:v>112</c:v>
                </c:pt>
                <c:pt idx="26">
                  <c:v>113</c:v>
                </c:pt>
                <c:pt idx="27">
                  <c:v>108</c:v>
                </c:pt>
                <c:pt idx="28">
                  <c:v>167</c:v>
                </c:pt>
                <c:pt idx="29">
                  <c:v>138</c:v>
                </c:pt>
                <c:pt idx="30">
                  <c:v>170</c:v>
                </c:pt>
                <c:pt idx="31">
                  <c:v>194</c:v>
                </c:pt>
                <c:pt idx="32">
                  <c:v>242</c:v>
                </c:pt>
                <c:pt idx="33">
                  <c:v>186</c:v>
                </c:pt>
                <c:pt idx="34">
                  <c:v>192</c:v>
                </c:pt>
                <c:pt idx="35">
                  <c:v>226</c:v>
                </c:pt>
                <c:pt idx="36">
                  <c:v>218</c:v>
                </c:pt>
                <c:pt idx="37">
                  <c:v>208</c:v>
                </c:pt>
                <c:pt idx="38">
                  <c:v>201</c:v>
                </c:pt>
                <c:pt idx="39">
                  <c:v>226</c:v>
                </c:pt>
                <c:pt idx="40">
                  <c:v>229</c:v>
                </c:pt>
                <c:pt idx="41">
                  <c:v>205</c:v>
                </c:pt>
                <c:pt idx="42">
                  <c:v>252</c:v>
                </c:pt>
                <c:pt idx="43">
                  <c:v>260</c:v>
                </c:pt>
                <c:pt idx="44">
                  <c:v>260</c:v>
                </c:pt>
                <c:pt idx="45">
                  <c:v>227</c:v>
                </c:pt>
                <c:pt idx="46">
                  <c:v>173</c:v>
                </c:pt>
                <c:pt idx="47">
                  <c:v>166</c:v>
                </c:pt>
                <c:pt idx="48">
                  <c:v>160</c:v>
                </c:pt>
                <c:pt idx="49">
                  <c:v>172</c:v>
                </c:pt>
                <c:pt idx="50">
                  <c:v>283</c:v>
                </c:pt>
                <c:pt idx="51">
                  <c:v>303</c:v>
                </c:pt>
                <c:pt idx="52">
                  <c:v>257</c:v>
                </c:pt>
                <c:pt idx="53">
                  <c:v>267</c:v>
                </c:pt>
                <c:pt idx="54">
                  <c:v>262</c:v>
                </c:pt>
                <c:pt idx="55">
                  <c:v>286</c:v>
                </c:pt>
                <c:pt idx="56">
                  <c:v>211</c:v>
                </c:pt>
                <c:pt idx="57">
                  <c:v>298</c:v>
                </c:pt>
                <c:pt idx="58">
                  <c:v>253</c:v>
                </c:pt>
                <c:pt idx="59">
                  <c:v>295</c:v>
                </c:pt>
                <c:pt idx="60">
                  <c:v>377</c:v>
                </c:pt>
                <c:pt idx="61">
                  <c:v>335</c:v>
                </c:pt>
                <c:pt idx="62">
                  <c:v>356</c:v>
                </c:pt>
                <c:pt idx="63">
                  <c:v>318</c:v>
                </c:pt>
                <c:pt idx="64">
                  <c:v>352</c:v>
                </c:pt>
                <c:pt idx="65">
                  <c:v>307</c:v>
                </c:pt>
                <c:pt idx="66">
                  <c:v>264</c:v>
                </c:pt>
                <c:pt idx="67">
                  <c:v>307</c:v>
                </c:pt>
                <c:pt idx="68">
                  <c:v>251</c:v>
                </c:pt>
                <c:pt idx="69">
                  <c:v>206</c:v>
                </c:pt>
                <c:pt idx="70">
                  <c:v>255</c:v>
                </c:pt>
                <c:pt idx="71">
                  <c:v>189</c:v>
                </c:pt>
                <c:pt idx="72">
                  <c:v>192</c:v>
                </c:pt>
                <c:pt idx="73">
                  <c:v>160</c:v>
                </c:pt>
                <c:pt idx="74">
                  <c:v>190</c:v>
                </c:pt>
                <c:pt idx="75">
                  <c:v>144</c:v>
                </c:pt>
                <c:pt idx="76">
                  <c:v>149</c:v>
                </c:pt>
                <c:pt idx="77">
                  <c:v>94</c:v>
                </c:pt>
                <c:pt idx="78">
                  <c:v>85</c:v>
                </c:pt>
                <c:pt idx="79">
                  <c:v>71</c:v>
                </c:pt>
                <c:pt idx="80">
                  <c:v>62</c:v>
                </c:pt>
                <c:pt idx="81">
                  <c:v>58</c:v>
                </c:pt>
                <c:pt idx="82">
                  <c:v>32</c:v>
                </c:pt>
                <c:pt idx="83">
                  <c:v>41</c:v>
                </c:pt>
                <c:pt idx="84">
                  <c:v>19</c:v>
                </c:pt>
                <c:pt idx="85">
                  <c:v>24</c:v>
                </c:pt>
                <c:pt idx="86">
                  <c:v>23</c:v>
                </c:pt>
                <c:pt idx="87">
                  <c:v>25</c:v>
                </c:pt>
                <c:pt idx="88">
                  <c:v>10</c:v>
                </c:pt>
                <c:pt idx="89">
                  <c:v>15</c:v>
                </c:pt>
                <c:pt idx="90">
                  <c:v>27</c:v>
                </c:pt>
                <c:pt idx="91">
                  <c:v>11</c:v>
                </c:pt>
                <c:pt idx="92">
                  <c:v>11</c:v>
                </c:pt>
                <c:pt idx="93">
                  <c:v>3</c:v>
                </c:pt>
                <c:pt idx="94">
                  <c:v>2</c:v>
                </c:pt>
                <c:pt idx="95">
                  <c:v>4</c:v>
                </c:pt>
                <c:pt idx="96">
                  <c:v>8</c:v>
                </c:pt>
                <c:pt idx="97">
                  <c:v>5</c:v>
                </c:pt>
                <c:pt idx="98">
                  <c:v>1</c:v>
                </c:pt>
                <c:pt idx="99">
                  <c:v>1</c:v>
                </c:pt>
                <c:pt idx="100">
                  <c:v>2</c:v>
                </c:pt>
              </c:numCache>
            </c:numRef>
          </c:val>
          <c:extLst>
            <c:ext xmlns:c16="http://schemas.microsoft.com/office/drawing/2014/chart" uri="{C3380CC4-5D6E-409C-BE32-E72D297353CC}">
              <c16:uniqueId val="{00000000-F3F0-47FC-AB47-641125BE83F9}"/>
            </c:ext>
          </c:extLst>
        </c:ser>
        <c:dLbls>
          <c:showLegendKey val="0"/>
          <c:showVal val="0"/>
          <c:showCatName val="0"/>
          <c:showSerName val="0"/>
          <c:showPercent val="0"/>
          <c:showBubbleSize val="0"/>
        </c:dLbls>
        <c:gapWidth val="60"/>
        <c:axId val="2063029776"/>
        <c:axId val="2063040176"/>
      </c:barChart>
      <c:catAx>
        <c:axId val="206302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crossAx val="2063040176"/>
        <c:crosses val="autoZero"/>
        <c:auto val="1"/>
        <c:lblAlgn val="ctr"/>
        <c:lblOffset val="100"/>
        <c:noMultiLvlLbl val="0"/>
      </c:catAx>
      <c:valAx>
        <c:axId val="2063040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crossAx val="206302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a:outerShdw blurRad="63500" sx="102000" sy="102000" algn="ctr" rotWithShape="0">
        <a:prstClr val="black">
          <a:alpha val="40000"/>
        </a:prstClr>
      </a:outerShdw>
    </a:effectLst>
  </c:spPr>
  <c:txPr>
    <a:bodyPr/>
    <a:lstStyle/>
    <a:p>
      <a:pPr>
        <a:defRPr>
          <a:solidFill>
            <a:schemeClr val="dk1"/>
          </a:solidFill>
          <a:latin typeface="+mn-lt"/>
          <a:ea typeface="+mn-ea"/>
          <a:cs typeface="+mn-cs"/>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[Self-Scheduled Immunizations G975444_20240208 analysis.xlsx]Outcome of Appts (2)!PivotTable10</c:name>
    <c:fmtId val="14"/>
  </c:pivotSource>
  <c:chart>
    <c:title>
      <c:tx>
        <c:rich>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r>
              <a:rPr lang="en-US" b="1"/>
              <a:t>OUTCOMES</a:t>
            </a:r>
            <a:r>
              <a:rPr lang="en-US" b="1" baseline="0"/>
              <a:t> of </a:t>
            </a:r>
            <a:r>
              <a:rPr lang="en-US" b="1"/>
              <a:t>Self-Scheduled</a:t>
            </a:r>
            <a:r>
              <a:rPr lang="en-US" b="1" baseline="0"/>
              <a:t> Appointments </a:t>
            </a:r>
          </a:p>
          <a:p>
            <a:pPr>
              <a:defRPr b="1"/>
            </a:pPr>
            <a:r>
              <a:rPr lang="en-US" b="1" baseline="0"/>
              <a:t>Jan 2023 - May 2024</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tx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bg1">
              <a:lumMod val="6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tx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bg1">
              <a:lumMod val="6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tx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bg1">
              <a:lumMod val="6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1231349916345779"/>
          <c:y val="0.1893577721099855"/>
          <c:w val="0.53839288065042112"/>
          <c:h val="0.72956485078381017"/>
        </c:manualLayout>
      </c:layout>
      <c:barChart>
        <c:barDir val="col"/>
        <c:grouping val="stacked"/>
        <c:varyColors val="0"/>
        <c:ser>
          <c:idx val="0"/>
          <c:order val="0"/>
          <c:tx>
            <c:strRef>
              <c:f>'Outcome of Appts (2)'!$B$4:$B$5</c:f>
              <c:strCache>
                <c:ptCount val="1"/>
                <c:pt idx="0">
                  <c:v>Scheduled</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'Outcome of Appts (2)'!$A$6</c:f>
              <c:strCache>
                <c:ptCount val="1"/>
                <c:pt idx="0">
                  <c:v>Total</c:v>
                </c:pt>
              </c:strCache>
            </c:strRef>
          </c:cat>
          <c:val>
            <c:numRef>
              <c:f>'Outcome of Appts (2)'!$B$6</c:f>
              <c:numCache>
                <c:formatCode>0%</c:formatCode>
                <c:ptCount val="1"/>
                <c:pt idx="0">
                  <c:v>0.19570056232427366</c:v>
                </c:pt>
              </c:numCache>
            </c:numRef>
          </c:val>
          <c:extLst>
            <c:ext xmlns:c16="http://schemas.microsoft.com/office/drawing/2014/chart" uri="{C3380CC4-5D6E-409C-BE32-E72D297353CC}">
              <c16:uniqueId val="{00000000-68C3-4F10-8A05-9D0A4CEC3B81}"/>
            </c:ext>
          </c:extLst>
        </c:ser>
        <c:ser>
          <c:idx val="1"/>
          <c:order val="1"/>
          <c:tx>
            <c:strRef>
              <c:f>'Outcome of Appts (2)'!$C$4:$C$5</c:f>
              <c:strCache>
                <c:ptCount val="1"/>
                <c:pt idx="0">
                  <c:v>Arrived</c:v>
                </c:pt>
              </c:strCache>
            </c:strRef>
          </c:tx>
          <c:spPr>
            <a:solidFill>
              <a:schemeClr val="accent6"/>
            </a:solidFill>
            <a:ln>
              <a:noFill/>
            </a:ln>
            <a:effectLst/>
          </c:spPr>
          <c:invertIfNegative val="0"/>
          <c:cat>
            <c:strRef>
              <c:f>'Outcome of Appts (2)'!$A$6</c:f>
              <c:strCache>
                <c:ptCount val="1"/>
                <c:pt idx="0">
                  <c:v>Total</c:v>
                </c:pt>
              </c:strCache>
            </c:strRef>
          </c:cat>
          <c:val>
            <c:numRef>
              <c:f>'Outcome of Appts (2)'!$C$6</c:f>
              <c:numCache>
                <c:formatCode>0%</c:formatCode>
                <c:ptCount val="1"/>
                <c:pt idx="0">
                  <c:v>1.3999531396438614E-2</c:v>
                </c:pt>
              </c:numCache>
            </c:numRef>
          </c:val>
          <c:extLst>
            <c:ext xmlns:c16="http://schemas.microsoft.com/office/drawing/2014/chart" uri="{C3380CC4-5D6E-409C-BE32-E72D297353CC}">
              <c16:uniqueId val="{00000001-68C3-4F10-8A05-9D0A4CEC3B81}"/>
            </c:ext>
          </c:extLst>
        </c:ser>
        <c:ser>
          <c:idx val="2"/>
          <c:order val="2"/>
          <c:tx>
            <c:strRef>
              <c:f>'Outcome of Appts (2)'!$D$4:$D$5</c:f>
              <c:strCache>
                <c:ptCount val="1"/>
                <c:pt idx="0">
                  <c:v>Completed</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'Outcome of Appts (2)'!$A$6</c:f>
              <c:strCache>
                <c:ptCount val="1"/>
                <c:pt idx="0">
                  <c:v>Total</c:v>
                </c:pt>
              </c:strCache>
            </c:strRef>
          </c:cat>
          <c:val>
            <c:numRef>
              <c:f>'Outcome of Appts (2)'!$D$6</c:f>
              <c:numCache>
                <c:formatCode>0%</c:formatCode>
                <c:ptCount val="1"/>
                <c:pt idx="0">
                  <c:v>0.22686269915651358</c:v>
                </c:pt>
              </c:numCache>
            </c:numRef>
          </c:val>
          <c:extLst>
            <c:ext xmlns:c16="http://schemas.microsoft.com/office/drawing/2014/chart" uri="{C3380CC4-5D6E-409C-BE32-E72D297353CC}">
              <c16:uniqueId val="{00000002-68C3-4F10-8A05-9D0A4CEC3B81}"/>
            </c:ext>
          </c:extLst>
        </c:ser>
        <c:ser>
          <c:idx val="3"/>
          <c:order val="3"/>
          <c:tx>
            <c:strRef>
              <c:f>'Outcome of Appts (2)'!$E$4:$E$5</c:f>
              <c:strCache>
                <c:ptCount val="1"/>
                <c:pt idx="0">
                  <c:v>Canceled</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'Outcome of Appts (2)'!$A$6</c:f>
              <c:strCache>
                <c:ptCount val="1"/>
                <c:pt idx="0">
                  <c:v>Total</c:v>
                </c:pt>
              </c:strCache>
            </c:strRef>
          </c:cat>
          <c:val>
            <c:numRef>
              <c:f>'Outcome of Appts (2)'!$E$6</c:f>
              <c:numCache>
                <c:formatCode>0%</c:formatCode>
                <c:ptCount val="1"/>
                <c:pt idx="0">
                  <c:v>0.43691424554826619</c:v>
                </c:pt>
              </c:numCache>
            </c:numRef>
          </c:val>
          <c:extLst>
            <c:ext xmlns:c16="http://schemas.microsoft.com/office/drawing/2014/chart" uri="{C3380CC4-5D6E-409C-BE32-E72D297353CC}">
              <c16:uniqueId val="{00000003-68C3-4F10-8A05-9D0A4CEC3B81}"/>
            </c:ext>
          </c:extLst>
        </c:ser>
        <c:ser>
          <c:idx val="4"/>
          <c:order val="4"/>
          <c:tx>
            <c:strRef>
              <c:f>'Outcome of Appts (2)'!$F$4:$F$5</c:f>
              <c:strCache>
                <c:ptCount val="1"/>
                <c:pt idx="0">
                  <c:v>No Show</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'Outcome of Appts (2)'!$A$6</c:f>
              <c:strCache>
                <c:ptCount val="1"/>
                <c:pt idx="0">
                  <c:v>Total</c:v>
                </c:pt>
              </c:strCache>
            </c:strRef>
          </c:cat>
          <c:val>
            <c:numRef>
              <c:f>'Outcome of Appts (2)'!$F$6</c:f>
              <c:numCache>
                <c:formatCode>0%</c:formatCode>
                <c:ptCount val="1"/>
                <c:pt idx="0">
                  <c:v>0.12652296157450796</c:v>
                </c:pt>
              </c:numCache>
            </c:numRef>
          </c:val>
          <c:extLst>
            <c:ext xmlns:c16="http://schemas.microsoft.com/office/drawing/2014/chart" uri="{C3380CC4-5D6E-409C-BE32-E72D297353CC}">
              <c16:uniqueId val="{00000004-68C3-4F10-8A05-9D0A4CEC3B81}"/>
            </c:ext>
          </c:extLst>
        </c:ser>
        <c:dLbls>
          <c:showLegendKey val="0"/>
          <c:showVal val="0"/>
          <c:showCatName val="0"/>
          <c:showSerName val="0"/>
          <c:showPercent val="0"/>
          <c:showBubbleSize val="0"/>
        </c:dLbls>
        <c:gapWidth val="60"/>
        <c:overlap val="100"/>
        <c:axId val="2063029776"/>
        <c:axId val="2063040176"/>
      </c:barChart>
      <c:catAx>
        <c:axId val="2063029776"/>
        <c:scaling>
          <c:orientation val="minMax"/>
        </c:scaling>
        <c:delete val="1"/>
        <c:axPos val="b"/>
        <c:numFmt formatCode="General" sourceLinked="1"/>
        <c:majorTickMark val="none"/>
        <c:minorTickMark val="none"/>
        <c:tickLblPos val="nextTo"/>
        <c:crossAx val="2063040176"/>
        <c:crosses val="autoZero"/>
        <c:auto val="1"/>
        <c:lblAlgn val="ctr"/>
        <c:lblOffset val="100"/>
        <c:noMultiLvlLbl val="0"/>
      </c:catAx>
      <c:valAx>
        <c:axId val="2063040176"/>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dk1"/>
                </a:solidFill>
                <a:latin typeface="+mn-lt"/>
                <a:ea typeface="+mn-ea"/>
                <a:cs typeface="+mn-cs"/>
              </a:defRPr>
            </a:pPr>
            <a:endParaRPr lang="en-US"/>
          </a:p>
        </c:txPr>
        <c:crossAx val="2063029776"/>
        <c:crosses val="autoZero"/>
        <c:crossBetween val="between"/>
      </c:valAx>
      <c:spPr>
        <a:noFill/>
        <a:ln>
          <a:noFill/>
        </a:ln>
        <a:effectLst/>
      </c:spPr>
    </c:plotArea>
    <c:legend>
      <c:legendPos val="r"/>
      <c:layout>
        <c:manualLayout>
          <c:xMode val="edge"/>
          <c:yMode val="edge"/>
          <c:x val="0.64449850250454488"/>
          <c:y val="0.25623729287454305"/>
          <c:w val="0.26227622229929975"/>
          <c:h val="0.5510640686798460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a:outerShdw blurRad="63500" sx="102000" sy="102000" algn="ctr" rotWithShape="0">
        <a:prstClr val="black">
          <a:alpha val="40000"/>
        </a:prstClr>
      </a:outerShdw>
    </a:effectLst>
  </c:spPr>
  <c:txPr>
    <a:bodyPr/>
    <a:lstStyle/>
    <a:p>
      <a:pPr>
        <a:defRPr>
          <a:solidFill>
            <a:schemeClr val="dk1"/>
          </a:solidFill>
          <a:latin typeface="+mn-lt"/>
          <a:ea typeface="+mn-ea"/>
          <a:cs typeface="+mn-cs"/>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[Self-Scheduled Immunizations G975444_20240208 analysis.xlsx]Outcome of Appts (2)!PivotTable1</c:name>
    <c:fmtId val="21"/>
  </c:pivotSource>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i="0" baseline="0">
                <a:solidFill>
                  <a:schemeClr val="tx1"/>
                </a:solidFill>
                <a:effectLst/>
              </a:rPr>
              <a:t>OUTCOMES of Self-Scheduled Appointments </a:t>
            </a:r>
            <a:endParaRPr lang="en-US" sz="1400" b="1">
              <a:solidFill>
                <a:schemeClr val="tx1"/>
              </a:solidFill>
              <a:effectLst/>
            </a:endParaRPr>
          </a:p>
          <a:p>
            <a:pPr>
              <a:defRPr b="1">
                <a:solidFill>
                  <a:schemeClr val="tx1"/>
                </a:solidFill>
              </a:defRPr>
            </a:pPr>
            <a:r>
              <a:rPr lang="en-US" sz="1400" b="1" i="0" baseline="0">
                <a:solidFill>
                  <a:schemeClr val="tx1"/>
                </a:solidFill>
                <a:effectLst/>
              </a:rPr>
              <a:t>Jan 2023 - May 2024</a:t>
            </a:r>
            <a:endParaRPr lang="en-US" sz="1400" b="1">
              <a:solidFill>
                <a:schemeClr val="tx1"/>
              </a:solidFill>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tx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bg1">
              <a:lumMod val="6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tx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bg1">
              <a:lumMod val="6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tx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bg1">
              <a:lumMod val="6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tx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bg1">
              <a:lumMod val="6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tx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bg1">
              <a:lumMod val="6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8.2340236604369524E-2"/>
          <c:y val="0.12490813648293966"/>
          <c:w val="0.68831162866004403"/>
          <c:h val="0.7382131564263128"/>
        </c:manualLayout>
      </c:layout>
      <c:barChart>
        <c:barDir val="col"/>
        <c:grouping val="stacked"/>
        <c:varyColors val="0"/>
        <c:ser>
          <c:idx val="0"/>
          <c:order val="0"/>
          <c:tx>
            <c:strRef>
              <c:f>'Outcome of Appts (2)'!$B$15:$B$16</c:f>
              <c:strCache>
                <c:ptCount val="1"/>
                <c:pt idx="0">
                  <c:v>Scheduled</c:v>
                </c:pt>
              </c:strCache>
            </c:strRef>
          </c:tx>
          <c:spPr>
            <a:solidFill>
              <a:srgbClr val="0070C0"/>
            </a:solidFill>
            <a:ln>
              <a:noFill/>
            </a:ln>
            <a:effectLst/>
          </c:spPr>
          <c:invertIfNegative val="0"/>
          <c:cat>
            <c:strRef>
              <c:f>'Outcome of Appts (2)'!$A$17:$A$34</c:f>
              <c:strCache>
                <c:ptCount val="17"/>
                <c:pt idx="0">
                  <c:v>2023-01</c:v>
                </c:pt>
                <c:pt idx="1">
                  <c:v>2023-02</c:v>
                </c:pt>
                <c:pt idx="2">
                  <c:v>2023-03</c:v>
                </c:pt>
                <c:pt idx="3">
                  <c:v>2023-04</c:v>
                </c:pt>
                <c:pt idx="4">
                  <c:v>2023-05</c:v>
                </c:pt>
                <c:pt idx="5">
                  <c:v>2023-06</c:v>
                </c:pt>
                <c:pt idx="6">
                  <c:v>2023-07</c:v>
                </c:pt>
                <c:pt idx="7">
                  <c:v>2023-08</c:v>
                </c:pt>
                <c:pt idx="8">
                  <c:v>2023-09</c:v>
                </c:pt>
                <c:pt idx="9">
                  <c:v>2023-10</c:v>
                </c:pt>
                <c:pt idx="10">
                  <c:v>2023-11</c:v>
                </c:pt>
                <c:pt idx="11">
                  <c:v>2023-12</c:v>
                </c:pt>
                <c:pt idx="12">
                  <c:v>2024-01</c:v>
                </c:pt>
                <c:pt idx="13">
                  <c:v>2024-02</c:v>
                </c:pt>
                <c:pt idx="14">
                  <c:v>2024-03</c:v>
                </c:pt>
                <c:pt idx="15">
                  <c:v>2024-04</c:v>
                </c:pt>
                <c:pt idx="16">
                  <c:v>2024-05</c:v>
                </c:pt>
              </c:strCache>
            </c:strRef>
          </c:cat>
          <c:val>
            <c:numRef>
              <c:f>'Outcome of Appts (2)'!$B$17:$B$34</c:f>
              <c:numCache>
                <c:formatCode>General</c:formatCode>
                <c:ptCount val="17"/>
                <c:pt idx="7">
                  <c:v>94</c:v>
                </c:pt>
                <c:pt idx="8">
                  <c:v>359</c:v>
                </c:pt>
                <c:pt idx="9">
                  <c:v>1534</c:v>
                </c:pt>
                <c:pt idx="10">
                  <c:v>1060</c:v>
                </c:pt>
                <c:pt idx="11">
                  <c:v>126</c:v>
                </c:pt>
                <c:pt idx="13">
                  <c:v>143</c:v>
                </c:pt>
                <c:pt idx="14">
                  <c:v>21</c:v>
                </c:pt>
                <c:pt idx="15">
                  <c:v>4</c:v>
                </c:pt>
              </c:numCache>
            </c:numRef>
          </c:val>
          <c:extLst>
            <c:ext xmlns:c16="http://schemas.microsoft.com/office/drawing/2014/chart" uri="{C3380CC4-5D6E-409C-BE32-E72D297353CC}">
              <c16:uniqueId val="{00000000-5FFF-40F7-9F8F-2F680BFE5C27}"/>
            </c:ext>
          </c:extLst>
        </c:ser>
        <c:ser>
          <c:idx val="1"/>
          <c:order val="1"/>
          <c:tx>
            <c:strRef>
              <c:f>'Outcome of Appts (2)'!$C$15:$C$16</c:f>
              <c:strCache>
                <c:ptCount val="1"/>
                <c:pt idx="0">
                  <c:v>Arrived</c:v>
                </c:pt>
              </c:strCache>
            </c:strRef>
          </c:tx>
          <c:spPr>
            <a:solidFill>
              <a:schemeClr val="accent6"/>
            </a:solidFill>
            <a:ln>
              <a:noFill/>
            </a:ln>
            <a:effectLst/>
          </c:spPr>
          <c:invertIfNegative val="0"/>
          <c:cat>
            <c:strRef>
              <c:f>'Outcome of Appts (2)'!$A$17:$A$34</c:f>
              <c:strCache>
                <c:ptCount val="17"/>
                <c:pt idx="0">
                  <c:v>2023-01</c:v>
                </c:pt>
                <c:pt idx="1">
                  <c:v>2023-02</c:v>
                </c:pt>
                <c:pt idx="2">
                  <c:v>2023-03</c:v>
                </c:pt>
                <c:pt idx="3">
                  <c:v>2023-04</c:v>
                </c:pt>
                <c:pt idx="4">
                  <c:v>2023-05</c:v>
                </c:pt>
                <c:pt idx="5">
                  <c:v>2023-06</c:v>
                </c:pt>
                <c:pt idx="6">
                  <c:v>2023-07</c:v>
                </c:pt>
                <c:pt idx="7">
                  <c:v>2023-08</c:v>
                </c:pt>
                <c:pt idx="8">
                  <c:v>2023-09</c:v>
                </c:pt>
                <c:pt idx="9">
                  <c:v>2023-10</c:v>
                </c:pt>
                <c:pt idx="10">
                  <c:v>2023-11</c:v>
                </c:pt>
                <c:pt idx="11">
                  <c:v>2023-12</c:v>
                </c:pt>
                <c:pt idx="12">
                  <c:v>2024-01</c:v>
                </c:pt>
                <c:pt idx="13">
                  <c:v>2024-02</c:v>
                </c:pt>
                <c:pt idx="14">
                  <c:v>2024-03</c:v>
                </c:pt>
                <c:pt idx="15">
                  <c:v>2024-04</c:v>
                </c:pt>
                <c:pt idx="16">
                  <c:v>2024-05</c:v>
                </c:pt>
              </c:strCache>
            </c:strRef>
          </c:cat>
          <c:val>
            <c:numRef>
              <c:f>'Outcome of Appts (2)'!$C$17:$C$34</c:f>
              <c:numCache>
                <c:formatCode>General</c:formatCode>
                <c:ptCount val="17"/>
                <c:pt idx="0">
                  <c:v>3</c:v>
                </c:pt>
                <c:pt idx="1">
                  <c:v>2</c:v>
                </c:pt>
                <c:pt idx="6">
                  <c:v>3</c:v>
                </c:pt>
                <c:pt idx="7">
                  <c:v>4</c:v>
                </c:pt>
                <c:pt idx="8">
                  <c:v>7</c:v>
                </c:pt>
                <c:pt idx="9">
                  <c:v>66</c:v>
                </c:pt>
                <c:pt idx="10">
                  <c:v>47</c:v>
                </c:pt>
                <c:pt idx="11">
                  <c:v>31</c:v>
                </c:pt>
                <c:pt idx="12">
                  <c:v>49</c:v>
                </c:pt>
                <c:pt idx="13">
                  <c:v>27</c:v>
                </c:pt>
              </c:numCache>
            </c:numRef>
          </c:val>
          <c:extLst>
            <c:ext xmlns:c16="http://schemas.microsoft.com/office/drawing/2014/chart" uri="{C3380CC4-5D6E-409C-BE32-E72D297353CC}">
              <c16:uniqueId val="{00000001-5FFF-40F7-9F8F-2F680BFE5C27}"/>
            </c:ext>
          </c:extLst>
        </c:ser>
        <c:ser>
          <c:idx val="2"/>
          <c:order val="2"/>
          <c:tx>
            <c:strRef>
              <c:f>'Outcome of Appts (2)'!$D$15:$D$16</c:f>
              <c:strCache>
                <c:ptCount val="1"/>
                <c:pt idx="0">
                  <c:v>Completed</c:v>
                </c:pt>
              </c:strCache>
            </c:strRef>
          </c:tx>
          <c:spPr>
            <a:solidFill>
              <a:srgbClr val="7030A0"/>
            </a:solidFill>
            <a:ln>
              <a:noFill/>
            </a:ln>
            <a:effectLst>
              <a:outerShdw blurRad="63500" sx="102000" sy="102000" algn="ctr" rotWithShape="0">
                <a:prstClr val="black">
                  <a:alpha val="40000"/>
                </a:prstClr>
              </a:outerShdw>
            </a:effectLst>
          </c:spPr>
          <c:invertIfNegative val="0"/>
          <c:cat>
            <c:strRef>
              <c:f>'Outcome of Appts (2)'!$A$17:$A$34</c:f>
              <c:strCache>
                <c:ptCount val="17"/>
                <c:pt idx="0">
                  <c:v>2023-01</c:v>
                </c:pt>
                <c:pt idx="1">
                  <c:v>2023-02</c:v>
                </c:pt>
                <c:pt idx="2">
                  <c:v>2023-03</c:v>
                </c:pt>
                <c:pt idx="3">
                  <c:v>2023-04</c:v>
                </c:pt>
                <c:pt idx="4">
                  <c:v>2023-05</c:v>
                </c:pt>
                <c:pt idx="5">
                  <c:v>2023-06</c:v>
                </c:pt>
                <c:pt idx="6">
                  <c:v>2023-07</c:v>
                </c:pt>
                <c:pt idx="7">
                  <c:v>2023-08</c:v>
                </c:pt>
                <c:pt idx="8">
                  <c:v>2023-09</c:v>
                </c:pt>
                <c:pt idx="9">
                  <c:v>2023-10</c:v>
                </c:pt>
                <c:pt idx="10">
                  <c:v>2023-11</c:v>
                </c:pt>
                <c:pt idx="11">
                  <c:v>2023-12</c:v>
                </c:pt>
                <c:pt idx="12">
                  <c:v>2024-01</c:v>
                </c:pt>
                <c:pt idx="13">
                  <c:v>2024-02</c:v>
                </c:pt>
                <c:pt idx="14">
                  <c:v>2024-03</c:v>
                </c:pt>
                <c:pt idx="15">
                  <c:v>2024-04</c:v>
                </c:pt>
                <c:pt idx="16">
                  <c:v>2024-05</c:v>
                </c:pt>
              </c:strCache>
            </c:strRef>
          </c:cat>
          <c:val>
            <c:numRef>
              <c:f>'Outcome of Appts (2)'!$D$17:$D$34</c:f>
              <c:numCache>
                <c:formatCode>General</c:formatCode>
                <c:ptCount val="17"/>
                <c:pt idx="0">
                  <c:v>94</c:v>
                </c:pt>
                <c:pt idx="1">
                  <c:v>68</c:v>
                </c:pt>
                <c:pt idx="2">
                  <c:v>84</c:v>
                </c:pt>
                <c:pt idx="3">
                  <c:v>47</c:v>
                </c:pt>
                <c:pt idx="4">
                  <c:v>51</c:v>
                </c:pt>
                <c:pt idx="5">
                  <c:v>59</c:v>
                </c:pt>
                <c:pt idx="6">
                  <c:v>110</c:v>
                </c:pt>
                <c:pt idx="7">
                  <c:v>154</c:v>
                </c:pt>
                <c:pt idx="8">
                  <c:v>329</c:v>
                </c:pt>
                <c:pt idx="9">
                  <c:v>1441</c:v>
                </c:pt>
                <c:pt idx="10">
                  <c:v>762</c:v>
                </c:pt>
                <c:pt idx="11">
                  <c:v>321</c:v>
                </c:pt>
                <c:pt idx="12">
                  <c:v>338</c:v>
                </c:pt>
                <c:pt idx="13">
                  <c:v>15</c:v>
                </c:pt>
              </c:numCache>
            </c:numRef>
          </c:val>
          <c:extLst>
            <c:ext xmlns:c16="http://schemas.microsoft.com/office/drawing/2014/chart" uri="{C3380CC4-5D6E-409C-BE32-E72D297353CC}">
              <c16:uniqueId val="{00000002-5FFF-40F7-9F8F-2F680BFE5C27}"/>
            </c:ext>
          </c:extLst>
        </c:ser>
        <c:ser>
          <c:idx val="3"/>
          <c:order val="3"/>
          <c:tx>
            <c:strRef>
              <c:f>'Outcome of Appts (2)'!$E$15:$E$16</c:f>
              <c:strCache>
                <c:ptCount val="1"/>
                <c:pt idx="0">
                  <c:v>Canceled</c:v>
                </c:pt>
              </c:strCache>
            </c:strRef>
          </c:tx>
          <c:spPr>
            <a:solidFill>
              <a:schemeClr val="tx1"/>
            </a:solidFill>
            <a:ln>
              <a:noFill/>
            </a:ln>
            <a:effectLst/>
          </c:spPr>
          <c:invertIfNegative val="0"/>
          <c:cat>
            <c:strRef>
              <c:f>'Outcome of Appts (2)'!$A$17:$A$34</c:f>
              <c:strCache>
                <c:ptCount val="17"/>
                <c:pt idx="0">
                  <c:v>2023-01</c:v>
                </c:pt>
                <c:pt idx="1">
                  <c:v>2023-02</c:v>
                </c:pt>
                <c:pt idx="2">
                  <c:v>2023-03</c:v>
                </c:pt>
                <c:pt idx="3">
                  <c:v>2023-04</c:v>
                </c:pt>
                <c:pt idx="4">
                  <c:v>2023-05</c:v>
                </c:pt>
                <c:pt idx="5">
                  <c:v>2023-06</c:v>
                </c:pt>
                <c:pt idx="6">
                  <c:v>2023-07</c:v>
                </c:pt>
                <c:pt idx="7">
                  <c:v>2023-08</c:v>
                </c:pt>
                <c:pt idx="8">
                  <c:v>2023-09</c:v>
                </c:pt>
                <c:pt idx="9">
                  <c:v>2023-10</c:v>
                </c:pt>
                <c:pt idx="10">
                  <c:v>2023-11</c:v>
                </c:pt>
                <c:pt idx="11">
                  <c:v>2023-12</c:v>
                </c:pt>
                <c:pt idx="12">
                  <c:v>2024-01</c:v>
                </c:pt>
                <c:pt idx="13">
                  <c:v>2024-02</c:v>
                </c:pt>
                <c:pt idx="14">
                  <c:v>2024-03</c:v>
                </c:pt>
                <c:pt idx="15">
                  <c:v>2024-04</c:v>
                </c:pt>
                <c:pt idx="16">
                  <c:v>2024-05</c:v>
                </c:pt>
              </c:strCache>
            </c:strRef>
          </c:cat>
          <c:val>
            <c:numRef>
              <c:f>'Outcome of Appts (2)'!$E$17:$E$34</c:f>
              <c:numCache>
                <c:formatCode>General</c:formatCode>
                <c:ptCount val="17"/>
                <c:pt idx="0">
                  <c:v>141</c:v>
                </c:pt>
                <c:pt idx="1">
                  <c:v>119</c:v>
                </c:pt>
                <c:pt idx="2">
                  <c:v>129</c:v>
                </c:pt>
                <c:pt idx="3">
                  <c:v>66</c:v>
                </c:pt>
                <c:pt idx="4">
                  <c:v>57</c:v>
                </c:pt>
                <c:pt idx="5">
                  <c:v>62</c:v>
                </c:pt>
                <c:pt idx="6">
                  <c:v>166</c:v>
                </c:pt>
                <c:pt idx="7">
                  <c:v>260</c:v>
                </c:pt>
                <c:pt idx="8">
                  <c:v>696</c:v>
                </c:pt>
                <c:pt idx="9">
                  <c:v>3176</c:v>
                </c:pt>
                <c:pt idx="10">
                  <c:v>1455</c:v>
                </c:pt>
                <c:pt idx="11">
                  <c:v>490</c:v>
                </c:pt>
                <c:pt idx="12">
                  <c:v>542</c:v>
                </c:pt>
                <c:pt idx="13">
                  <c:v>95</c:v>
                </c:pt>
                <c:pt idx="14">
                  <c:v>4</c:v>
                </c:pt>
                <c:pt idx="16">
                  <c:v>1</c:v>
                </c:pt>
              </c:numCache>
            </c:numRef>
          </c:val>
          <c:extLst>
            <c:ext xmlns:c16="http://schemas.microsoft.com/office/drawing/2014/chart" uri="{C3380CC4-5D6E-409C-BE32-E72D297353CC}">
              <c16:uniqueId val="{00000003-5FFF-40F7-9F8F-2F680BFE5C27}"/>
            </c:ext>
          </c:extLst>
        </c:ser>
        <c:ser>
          <c:idx val="4"/>
          <c:order val="4"/>
          <c:tx>
            <c:strRef>
              <c:f>'Outcome of Appts (2)'!$F$15:$F$16</c:f>
              <c:strCache>
                <c:ptCount val="1"/>
                <c:pt idx="0">
                  <c:v>No Show</c:v>
                </c:pt>
              </c:strCache>
            </c:strRef>
          </c:tx>
          <c:spPr>
            <a:solidFill>
              <a:schemeClr val="bg1">
                <a:lumMod val="65000"/>
              </a:schemeClr>
            </a:solidFill>
            <a:ln>
              <a:noFill/>
            </a:ln>
            <a:effectLst/>
          </c:spPr>
          <c:invertIfNegative val="0"/>
          <c:cat>
            <c:strRef>
              <c:f>'Outcome of Appts (2)'!$A$17:$A$34</c:f>
              <c:strCache>
                <c:ptCount val="17"/>
                <c:pt idx="0">
                  <c:v>2023-01</c:v>
                </c:pt>
                <c:pt idx="1">
                  <c:v>2023-02</c:v>
                </c:pt>
                <c:pt idx="2">
                  <c:v>2023-03</c:v>
                </c:pt>
                <c:pt idx="3">
                  <c:v>2023-04</c:v>
                </c:pt>
                <c:pt idx="4">
                  <c:v>2023-05</c:v>
                </c:pt>
                <c:pt idx="5">
                  <c:v>2023-06</c:v>
                </c:pt>
                <c:pt idx="6">
                  <c:v>2023-07</c:v>
                </c:pt>
                <c:pt idx="7">
                  <c:v>2023-08</c:v>
                </c:pt>
                <c:pt idx="8">
                  <c:v>2023-09</c:v>
                </c:pt>
                <c:pt idx="9">
                  <c:v>2023-10</c:v>
                </c:pt>
                <c:pt idx="10">
                  <c:v>2023-11</c:v>
                </c:pt>
                <c:pt idx="11">
                  <c:v>2023-12</c:v>
                </c:pt>
                <c:pt idx="12">
                  <c:v>2024-01</c:v>
                </c:pt>
                <c:pt idx="13">
                  <c:v>2024-02</c:v>
                </c:pt>
                <c:pt idx="14">
                  <c:v>2024-03</c:v>
                </c:pt>
                <c:pt idx="15">
                  <c:v>2024-04</c:v>
                </c:pt>
                <c:pt idx="16">
                  <c:v>2024-05</c:v>
                </c:pt>
              </c:strCache>
            </c:strRef>
          </c:cat>
          <c:val>
            <c:numRef>
              <c:f>'Outcome of Appts (2)'!$F$17:$F$34</c:f>
              <c:numCache>
                <c:formatCode>General</c:formatCode>
                <c:ptCount val="17"/>
                <c:pt idx="0">
                  <c:v>68</c:v>
                </c:pt>
                <c:pt idx="1">
                  <c:v>45</c:v>
                </c:pt>
                <c:pt idx="2">
                  <c:v>65</c:v>
                </c:pt>
                <c:pt idx="3">
                  <c:v>39</c:v>
                </c:pt>
                <c:pt idx="4">
                  <c:v>25</c:v>
                </c:pt>
                <c:pt idx="5">
                  <c:v>39</c:v>
                </c:pt>
                <c:pt idx="6">
                  <c:v>111</c:v>
                </c:pt>
                <c:pt idx="7">
                  <c:v>58</c:v>
                </c:pt>
                <c:pt idx="8">
                  <c:v>104</c:v>
                </c:pt>
                <c:pt idx="9">
                  <c:v>349</c:v>
                </c:pt>
                <c:pt idx="10">
                  <c:v>167</c:v>
                </c:pt>
                <c:pt idx="11">
                  <c:v>376</c:v>
                </c:pt>
                <c:pt idx="12">
                  <c:v>681</c:v>
                </c:pt>
                <c:pt idx="13">
                  <c:v>33</c:v>
                </c:pt>
              </c:numCache>
            </c:numRef>
          </c:val>
          <c:extLst>
            <c:ext xmlns:c16="http://schemas.microsoft.com/office/drawing/2014/chart" uri="{C3380CC4-5D6E-409C-BE32-E72D297353CC}">
              <c16:uniqueId val="{00000004-5FFF-40F7-9F8F-2F680BFE5C27}"/>
            </c:ext>
          </c:extLst>
        </c:ser>
        <c:dLbls>
          <c:showLegendKey val="0"/>
          <c:showVal val="0"/>
          <c:showCatName val="0"/>
          <c:showSerName val="0"/>
          <c:showPercent val="0"/>
          <c:showBubbleSize val="0"/>
        </c:dLbls>
        <c:gapWidth val="10"/>
        <c:overlap val="100"/>
        <c:axId val="1666534480"/>
        <c:axId val="1666578576"/>
      </c:barChart>
      <c:catAx>
        <c:axId val="166653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6578576"/>
        <c:crosses val="autoZero"/>
        <c:auto val="1"/>
        <c:lblAlgn val="ctr"/>
        <c:lblOffset val="100"/>
        <c:noMultiLvlLbl val="0"/>
      </c:catAx>
      <c:valAx>
        <c:axId val="1666578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1666534480"/>
        <c:crosses val="autoZero"/>
        <c:crossBetween val="between"/>
      </c:valAx>
      <c:spPr>
        <a:noFill/>
        <a:ln>
          <a:noFill/>
        </a:ln>
        <a:effectLst/>
      </c:spPr>
    </c:plotArea>
    <c:legend>
      <c:legendPos val="r"/>
      <c:layout>
        <c:manualLayout>
          <c:xMode val="edge"/>
          <c:yMode val="edge"/>
          <c:x val="0.72548923208548433"/>
          <c:y val="0.40375021877657041"/>
          <c:w val="0.24959541262727375"/>
          <c:h val="0.3324756649513299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63500" sx="102000" sy="102000" algn="ctr" rotWithShape="0">
        <a:prstClr val="black">
          <a:alpha val="40000"/>
        </a:prstClr>
      </a:outerShdw>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[Self-Scheduled Immunizations G975444_20240208 analysis.xlsx]Outcome of Appts (2)!PivotTable1</c:name>
    <c:fmtId val="24"/>
  </c:pivotSource>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i="0" baseline="0">
                <a:solidFill>
                  <a:schemeClr val="tx1"/>
                </a:solidFill>
                <a:effectLst/>
              </a:rPr>
              <a:t>OUTCOMES of Self-Scheduled Appointments </a:t>
            </a:r>
            <a:endParaRPr lang="en-US" sz="1400" b="1">
              <a:solidFill>
                <a:schemeClr val="tx1"/>
              </a:solidFill>
              <a:effectLst/>
            </a:endParaRPr>
          </a:p>
          <a:p>
            <a:pPr>
              <a:defRPr b="1">
                <a:solidFill>
                  <a:schemeClr val="tx1"/>
                </a:solidFill>
              </a:defRPr>
            </a:pPr>
            <a:r>
              <a:rPr lang="en-US" sz="1400" b="1" i="0" baseline="0">
                <a:solidFill>
                  <a:schemeClr val="tx1"/>
                </a:solidFill>
                <a:effectLst/>
              </a:rPr>
              <a:t>Jan 2023 - May 2024</a:t>
            </a:r>
            <a:endParaRPr lang="en-US" sz="1400" b="1">
              <a:solidFill>
                <a:schemeClr val="tx1"/>
              </a:solidFill>
              <a:effectLst/>
            </a:endParaRPr>
          </a:p>
        </c:rich>
      </c:tx>
      <c:layout>
        <c:manualLayout>
          <c:xMode val="edge"/>
          <c:yMode val="edge"/>
          <c:x val="6.4825687473202387E-2"/>
          <c:y val="1.687763713080168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tx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bg1">
              <a:lumMod val="6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tx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bg1">
              <a:lumMod val="6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tx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bg1">
              <a:lumMod val="6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'Outcome of Appts (2)'!$B$15:$B$16</c:f>
              <c:strCache>
                <c:ptCount val="1"/>
                <c:pt idx="0">
                  <c:v>Scheduled</c:v>
                </c:pt>
              </c:strCache>
            </c:strRef>
          </c:tx>
          <c:spPr>
            <a:solidFill>
              <a:srgbClr val="0070C0"/>
            </a:solidFill>
            <a:ln>
              <a:noFill/>
            </a:ln>
            <a:effectLst/>
          </c:spPr>
          <c:invertIfNegative val="0"/>
          <c:cat>
            <c:strRef>
              <c:f>'Outcome of Appts (2)'!$A$17:$A$34</c:f>
              <c:strCache>
                <c:ptCount val="17"/>
                <c:pt idx="0">
                  <c:v>2023-01</c:v>
                </c:pt>
                <c:pt idx="1">
                  <c:v>2023-02</c:v>
                </c:pt>
                <c:pt idx="2">
                  <c:v>2023-03</c:v>
                </c:pt>
                <c:pt idx="3">
                  <c:v>2023-04</c:v>
                </c:pt>
                <c:pt idx="4">
                  <c:v>2023-05</c:v>
                </c:pt>
                <c:pt idx="5">
                  <c:v>2023-06</c:v>
                </c:pt>
                <c:pt idx="6">
                  <c:v>2023-07</c:v>
                </c:pt>
                <c:pt idx="7">
                  <c:v>2023-08</c:v>
                </c:pt>
                <c:pt idx="8">
                  <c:v>2023-09</c:v>
                </c:pt>
                <c:pt idx="9">
                  <c:v>2023-10</c:v>
                </c:pt>
                <c:pt idx="10">
                  <c:v>2023-11</c:v>
                </c:pt>
                <c:pt idx="11">
                  <c:v>2023-12</c:v>
                </c:pt>
                <c:pt idx="12">
                  <c:v>2024-01</c:v>
                </c:pt>
                <c:pt idx="13">
                  <c:v>2024-02</c:v>
                </c:pt>
                <c:pt idx="14">
                  <c:v>2024-03</c:v>
                </c:pt>
                <c:pt idx="15">
                  <c:v>2024-04</c:v>
                </c:pt>
                <c:pt idx="16">
                  <c:v>2024-05</c:v>
                </c:pt>
              </c:strCache>
            </c:strRef>
          </c:cat>
          <c:val>
            <c:numRef>
              <c:f>'Outcome of Appts (2)'!$B$17:$B$34</c:f>
              <c:numCache>
                <c:formatCode>General</c:formatCode>
                <c:ptCount val="17"/>
                <c:pt idx="7">
                  <c:v>94</c:v>
                </c:pt>
                <c:pt idx="8">
                  <c:v>359</c:v>
                </c:pt>
                <c:pt idx="9">
                  <c:v>1534</c:v>
                </c:pt>
                <c:pt idx="10">
                  <c:v>1060</c:v>
                </c:pt>
                <c:pt idx="11">
                  <c:v>126</c:v>
                </c:pt>
                <c:pt idx="13">
                  <c:v>143</c:v>
                </c:pt>
                <c:pt idx="14">
                  <c:v>21</c:v>
                </c:pt>
                <c:pt idx="15">
                  <c:v>4</c:v>
                </c:pt>
              </c:numCache>
            </c:numRef>
          </c:val>
          <c:extLst>
            <c:ext xmlns:c16="http://schemas.microsoft.com/office/drawing/2014/chart" uri="{C3380CC4-5D6E-409C-BE32-E72D297353CC}">
              <c16:uniqueId val="{00000000-4129-4A23-A4D6-AA2AEFB45A95}"/>
            </c:ext>
          </c:extLst>
        </c:ser>
        <c:ser>
          <c:idx val="1"/>
          <c:order val="1"/>
          <c:tx>
            <c:strRef>
              <c:f>'Outcome of Appts (2)'!$C$15:$C$16</c:f>
              <c:strCache>
                <c:ptCount val="1"/>
                <c:pt idx="0">
                  <c:v>Arrived</c:v>
                </c:pt>
              </c:strCache>
            </c:strRef>
          </c:tx>
          <c:spPr>
            <a:solidFill>
              <a:schemeClr val="accent6"/>
            </a:solidFill>
            <a:ln>
              <a:noFill/>
            </a:ln>
            <a:effectLst/>
          </c:spPr>
          <c:invertIfNegative val="0"/>
          <c:cat>
            <c:strRef>
              <c:f>'Outcome of Appts (2)'!$A$17:$A$34</c:f>
              <c:strCache>
                <c:ptCount val="17"/>
                <c:pt idx="0">
                  <c:v>2023-01</c:v>
                </c:pt>
                <c:pt idx="1">
                  <c:v>2023-02</c:v>
                </c:pt>
                <c:pt idx="2">
                  <c:v>2023-03</c:v>
                </c:pt>
                <c:pt idx="3">
                  <c:v>2023-04</c:v>
                </c:pt>
                <c:pt idx="4">
                  <c:v>2023-05</c:v>
                </c:pt>
                <c:pt idx="5">
                  <c:v>2023-06</c:v>
                </c:pt>
                <c:pt idx="6">
                  <c:v>2023-07</c:v>
                </c:pt>
                <c:pt idx="7">
                  <c:v>2023-08</c:v>
                </c:pt>
                <c:pt idx="8">
                  <c:v>2023-09</c:v>
                </c:pt>
                <c:pt idx="9">
                  <c:v>2023-10</c:v>
                </c:pt>
                <c:pt idx="10">
                  <c:v>2023-11</c:v>
                </c:pt>
                <c:pt idx="11">
                  <c:v>2023-12</c:v>
                </c:pt>
                <c:pt idx="12">
                  <c:v>2024-01</c:v>
                </c:pt>
                <c:pt idx="13">
                  <c:v>2024-02</c:v>
                </c:pt>
                <c:pt idx="14">
                  <c:v>2024-03</c:v>
                </c:pt>
                <c:pt idx="15">
                  <c:v>2024-04</c:v>
                </c:pt>
                <c:pt idx="16">
                  <c:v>2024-05</c:v>
                </c:pt>
              </c:strCache>
            </c:strRef>
          </c:cat>
          <c:val>
            <c:numRef>
              <c:f>'Outcome of Appts (2)'!$C$17:$C$34</c:f>
              <c:numCache>
                <c:formatCode>General</c:formatCode>
                <c:ptCount val="17"/>
                <c:pt idx="0">
                  <c:v>3</c:v>
                </c:pt>
                <c:pt idx="1">
                  <c:v>2</c:v>
                </c:pt>
                <c:pt idx="6">
                  <c:v>3</c:v>
                </c:pt>
                <c:pt idx="7">
                  <c:v>4</c:v>
                </c:pt>
                <c:pt idx="8">
                  <c:v>7</c:v>
                </c:pt>
                <c:pt idx="9">
                  <c:v>66</c:v>
                </c:pt>
                <c:pt idx="10">
                  <c:v>47</c:v>
                </c:pt>
                <c:pt idx="11">
                  <c:v>31</c:v>
                </c:pt>
                <c:pt idx="12">
                  <c:v>49</c:v>
                </c:pt>
                <c:pt idx="13">
                  <c:v>27</c:v>
                </c:pt>
              </c:numCache>
            </c:numRef>
          </c:val>
          <c:extLst>
            <c:ext xmlns:c16="http://schemas.microsoft.com/office/drawing/2014/chart" uri="{C3380CC4-5D6E-409C-BE32-E72D297353CC}">
              <c16:uniqueId val="{00000001-4129-4A23-A4D6-AA2AEFB45A95}"/>
            </c:ext>
          </c:extLst>
        </c:ser>
        <c:ser>
          <c:idx val="2"/>
          <c:order val="2"/>
          <c:tx>
            <c:strRef>
              <c:f>'Outcome of Appts (2)'!$D$15:$D$16</c:f>
              <c:strCache>
                <c:ptCount val="1"/>
                <c:pt idx="0">
                  <c:v>Completed</c:v>
                </c:pt>
              </c:strCache>
            </c:strRef>
          </c:tx>
          <c:spPr>
            <a:solidFill>
              <a:srgbClr val="7030A0"/>
            </a:solidFill>
            <a:ln>
              <a:noFill/>
            </a:ln>
            <a:effectLst/>
          </c:spPr>
          <c:invertIfNegative val="0"/>
          <c:cat>
            <c:strRef>
              <c:f>'Outcome of Appts (2)'!$A$17:$A$34</c:f>
              <c:strCache>
                <c:ptCount val="17"/>
                <c:pt idx="0">
                  <c:v>2023-01</c:v>
                </c:pt>
                <c:pt idx="1">
                  <c:v>2023-02</c:v>
                </c:pt>
                <c:pt idx="2">
                  <c:v>2023-03</c:v>
                </c:pt>
                <c:pt idx="3">
                  <c:v>2023-04</c:v>
                </c:pt>
                <c:pt idx="4">
                  <c:v>2023-05</c:v>
                </c:pt>
                <c:pt idx="5">
                  <c:v>2023-06</c:v>
                </c:pt>
                <c:pt idx="6">
                  <c:v>2023-07</c:v>
                </c:pt>
                <c:pt idx="7">
                  <c:v>2023-08</c:v>
                </c:pt>
                <c:pt idx="8">
                  <c:v>2023-09</c:v>
                </c:pt>
                <c:pt idx="9">
                  <c:v>2023-10</c:v>
                </c:pt>
                <c:pt idx="10">
                  <c:v>2023-11</c:v>
                </c:pt>
                <c:pt idx="11">
                  <c:v>2023-12</c:v>
                </c:pt>
                <c:pt idx="12">
                  <c:v>2024-01</c:v>
                </c:pt>
                <c:pt idx="13">
                  <c:v>2024-02</c:v>
                </c:pt>
                <c:pt idx="14">
                  <c:v>2024-03</c:v>
                </c:pt>
                <c:pt idx="15">
                  <c:v>2024-04</c:v>
                </c:pt>
                <c:pt idx="16">
                  <c:v>2024-05</c:v>
                </c:pt>
              </c:strCache>
            </c:strRef>
          </c:cat>
          <c:val>
            <c:numRef>
              <c:f>'Outcome of Appts (2)'!$D$17:$D$34</c:f>
              <c:numCache>
                <c:formatCode>General</c:formatCode>
                <c:ptCount val="17"/>
                <c:pt idx="0">
                  <c:v>94</c:v>
                </c:pt>
                <c:pt idx="1">
                  <c:v>68</c:v>
                </c:pt>
                <c:pt idx="2">
                  <c:v>84</c:v>
                </c:pt>
                <c:pt idx="3">
                  <c:v>47</c:v>
                </c:pt>
                <c:pt idx="4">
                  <c:v>51</c:v>
                </c:pt>
                <c:pt idx="5">
                  <c:v>59</c:v>
                </c:pt>
                <c:pt idx="6">
                  <c:v>110</c:v>
                </c:pt>
                <c:pt idx="7">
                  <c:v>154</c:v>
                </c:pt>
                <c:pt idx="8">
                  <c:v>329</c:v>
                </c:pt>
                <c:pt idx="9">
                  <c:v>1441</c:v>
                </c:pt>
                <c:pt idx="10">
                  <c:v>762</c:v>
                </c:pt>
                <c:pt idx="11">
                  <c:v>321</c:v>
                </c:pt>
                <c:pt idx="12">
                  <c:v>338</c:v>
                </c:pt>
                <c:pt idx="13">
                  <c:v>15</c:v>
                </c:pt>
              </c:numCache>
            </c:numRef>
          </c:val>
          <c:extLst>
            <c:ext xmlns:c16="http://schemas.microsoft.com/office/drawing/2014/chart" uri="{C3380CC4-5D6E-409C-BE32-E72D297353CC}">
              <c16:uniqueId val="{00000002-4129-4A23-A4D6-AA2AEFB45A95}"/>
            </c:ext>
          </c:extLst>
        </c:ser>
        <c:ser>
          <c:idx val="3"/>
          <c:order val="3"/>
          <c:tx>
            <c:strRef>
              <c:f>'Outcome of Appts (2)'!$E$15:$E$16</c:f>
              <c:strCache>
                <c:ptCount val="1"/>
                <c:pt idx="0">
                  <c:v>Canceled</c:v>
                </c:pt>
              </c:strCache>
            </c:strRef>
          </c:tx>
          <c:spPr>
            <a:solidFill>
              <a:schemeClr val="tx1"/>
            </a:solidFill>
            <a:ln>
              <a:noFill/>
            </a:ln>
            <a:effectLst/>
          </c:spPr>
          <c:invertIfNegative val="0"/>
          <c:cat>
            <c:strRef>
              <c:f>'Outcome of Appts (2)'!$A$17:$A$34</c:f>
              <c:strCache>
                <c:ptCount val="17"/>
                <c:pt idx="0">
                  <c:v>2023-01</c:v>
                </c:pt>
                <c:pt idx="1">
                  <c:v>2023-02</c:v>
                </c:pt>
                <c:pt idx="2">
                  <c:v>2023-03</c:v>
                </c:pt>
                <c:pt idx="3">
                  <c:v>2023-04</c:v>
                </c:pt>
                <c:pt idx="4">
                  <c:v>2023-05</c:v>
                </c:pt>
                <c:pt idx="5">
                  <c:v>2023-06</c:v>
                </c:pt>
                <c:pt idx="6">
                  <c:v>2023-07</c:v>
                </c:pt>
                <c:pt idx="7">
                  <c:v>2023-08</c:v>
                </c:pt>
                <c:pt idx="8">
                  <c:v>2023-09</c:v>
                </c:pt>
                <c:pt idx="9">
                  <c:v>2023-10</c:v>
                </c:pt>
                <c:pt idx="10">
                  <c:v>2023-11</c:v>
                </c:pt>
                <c:pt idx="11">
                  <c:v>2023-12</c:v>
                </c:pt>
                <c:pt idx="12">
                  <c:v>2024-01</c:v>
                </c:pt>
                <c:pt idx="13">
                  <c:v>2024-02</c:v>
                </c:pt>
                <c:pt idx="14">
                  <c:v>2024-03</c:v>
                </c:pt>
                <c:pt idx="15">
                  <c:v>2024-04</c:v>
                </c:pt>
                <c:pt idx="16">
                  <c:v>2024-05</c:v>
                </c:pt>
              </c:strCache>
            </c:strRef>
          </c:cat>
          <c:val>
            <c:numRef>
              <c:f>'Outcome of Appts (2)'!$E$17:$E$34</c:f>
              <c:numCache>
                <c:formatCode>General</c:formatCode>
                <c:ptCount val="17"/>
                <c:pt idx="0">
                  <c:v>141</c:v>
                </c:pt>
                <c:pt idx="1">
                  <c:v>119</c:v>
                </c:pt>
                <c:pt idx="2">
                  <c:v>129</c:v>
                </c:pt>
                <c:pt idx="3">
                  <c:v>66</c:v>
                </c:pt>
                <c:pt idx="4">
                  <c:v>57</c:v>
                </c:pt>
                <c:pt idx="5">
                  <c:v>62</c:v>
                </c:pt>
                <c:pt idx="6">
                  <c:v>166</c:v>
                </c:pt>
                <c:pt idx="7">
                  <c:v>260</c:v>
                </c:pt>
                <c:pt idx="8">
                  <c:v>696</c:v>
                </c:pt>
                <c:pt idx="9">
                  <c:v>3176</c:v>
                </c:pt>
                <c:pt idx="10">
                  <c:v>1455</c:v>
                </c:pt>
                <c:pt idx="11">
                  <c:v>490</c:v>
                </c:pt>
                <c:pt idx="12">
                  <c:v>542</c:v>
                </c:pt>
                <c:pt idx="13">
                  <c:v>95</c:v>
                </c:pt>
                <c:pt idx="14">
                  <c:v>4</c:v>
                </c:pt>
                <c:pt idx="16">
                  <c:v>1</c:v>
                </c:pt>
              </c:numCache>
            </c:numRef>
          </c:val>
          <c:extLst>
            <c:ext xmlns:c16="http://schemas.microsoft.com/office/drawing/2014/chart" uri="{C3380CC4-5D6E-409C-BE32-E72D297353CC}">
              <c16:uniqueId val="{00000003-4129-4A23-A4D6-AA2AEFB45A95}"/>
            </c:ext>
          </c:extLst>
        </c:ser>
        <c:ser>
          <c:idx val="4"/>
          <c:order val="4"/>
          <c:tx>
            <c:strRef>
              <c:f>'Outcome of Appts (2)'!$F$15:$F$16</c:f>
              <c:strCache>
                <c:ptCount val="1"/>
                <c:pt idx="0">
                  <c:v>No Show</c:v>
                </c:pt>
              </c:strCache>
            </c:strRef>
          </c:tx>
          <c:spPr>
            <a:solidFill>
              <a:schemeClr val="bg1">
                <a:lumMod val="65000"/>
              </a:schemeClr>
            </a:solidFill>
            <a:ln>
              <a:noFill/>
            </a:ln>
            <a:effectLst/>
          </c:spPr>
          <c:invertIfNegative val="0"/>
          <c:cat>
            <c:strRef>
              <c:f>'Outcome of Appts (2)'!$A$17:$A$34</c:f>
              <c:strCache>
                <c:ptCount val="17"/>
                <c:pt idx="0">
                  <c:v>2023-01</c:v>
                </c:pt>
                <c:pt idx="1">
                  <c:v>2023-02</c:v>
                </c:pt>
                <c:pt idx="2">
                  <c:v>2023-03</c:v>
                </c:pt>
                <c:pt idx="3">
                  <c:v>2023-04</c:v>
                </c:pt>
                <c:pt idx="4">
                  <c:v>2023-05</c:v>
                </c:pt>
                <c:pt idx="5">
                  <c:v>2023-06</c:v>
                </c:pt>
                <c:pt idx="6">
                  <c:v>2023-07</c:v>
                </c:pt>
                <c:pt idx="7">
                  <c:v>2023-08</c:v>
                </c:pt>
                <c:pt idx="8">
                  <c:v>2023-09</c:v>
                </c:pt>
                <c:pt idx="9">
                  <c:v>2023-10</c:v>
                </c:pt>
                <c:pt idx="10">
                  <c:v>2023-11</c:v>
                </c:pt>
                <c:pt idx="11">
                  <c:v>2023-12</c:v>
                </c:pt>
                <c:pt idx="12">
                  <c:v>2024-01</c:v>
                </c:pt>
                <c:pt idx="13">
                  <c:v>2024-02</c:v>
                </c:pt>
                <c:pt idx="14">
                  <c:v>2024-03</c:v>
                </c:pt>
                <c:pt idx="15">
                  <c:v>2024-04</c:v>
                </c:pt>
                <c:pt idx="16">
                  <c:v>2024-05</c:v>
                </c:pt>
              </c:strCache>
            </c:strRef>
          </c:cat>
          <c:val>
            <c:numRef>
              <c:f>'Outcome of Appts (2)'!$F$17:$F$34</c:f>
              <c:numCache>
                <c:formatCode>General</c:formatCode>
                <c:ptCount val="17"/>
                <c:pt idx="0">
                  <c:v>68</c:v>
                </c:pt>
                <c:pt idx="1">
                  <c:v>45</c:v>
                </c:pt>
                <c:pt idx="2">
                  <c:v>65</c:v>
                </c:pt>
                <c:pt idx="3">
                  <c:v>39</c:v>
                </c:pt>
                <c:pt idx="4">
                  <c:v>25</c:v>
                </c:pt>
                <c:pt idx="5">
                  <c:v>39</c:v>
                </c:pt>
                <c:pt idx="6">
                  <c:v>111</c:v>
                </c:pt>
                <c:pt idx="7">
                  <c:v>58</c:v>
                </c:pt>
                <c:pt idx="8">
                  <c:v>104</c:v>
                </c:pt>
                <c:pt idx="9">
                  <c:v>349</c:v>
                </c:pt>
                <c:pt idx="10">
                  <c:v>167</c:v>
                </c:pt>
                <c:pt idx="11">
                  <c:v>376</c:v>
                </c:pt>
                <c:pt idx="12">
                  <c:v>681</c:v>
                </c:pt>
                <c:pt idx="13">
                  <c:v>33</c:v>
                </c:pt>
              </c:numCache>
            </c:numRef>
          </c:val>
          <c:extLst>
            <c:ext xmlns:c16="http://schemas.microsoft.com/office/drawing/2014/chart" uri="{C3380CC4-5D6E-409C-BE32-E72D297353CC}">
              <c16:uniqueId val="{00000004-4129-4A23-A4D6-AA2AEFB45A95}"/>
            </c:ext>
          </c:extLst>
        </c:ser>
        <c:dLbls>
          <c:showLegendKey val="0"/>
          <c:showVal val="0"/>
          <c:showCatName val="0"/>
          <c:showSerName val="0"/>
          <c:showPercent val="0"/>
          <c:showBubbleSize val="0"/>
        </c:dLbls>
        <c:gapWidth val="10"/>
        <c:overlap val="100"/>
        <c:axId val="1666534480"/>
        <c:axId val="1666578576"/>
      </c:barChart>
      <c:catAx>
        <c:axId val="166653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6578576"/>
        <c:crosses val="autoZero"/>
        <c:auto val="1"/>
        <c:lblAlgn val="ctr"/>
        <c:lblOffset val="100"/>
        <c:noMultiLvlLbl val="0"/>
      </c:catAx>
      <c:valAx>
        <c:axId val="166657857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1666534480"/>
        <c:crosses val="autoZero"/>
        <c:crossBetween val="between"/>
      </c:valAx>
      <c:spPr>
        <a:noFill/>
        <a:ln>
          <a:noFill/>
        </a:ln>
        <a:effectLst/>
      </c:spPr>
    </c:plotArea>
    <c:legend>
      <c:legendPos val="r"/>
      <c:layout>
        <c:manualLayout>
          <c:xMode val="edge"/>
          <c:yMode val="edge"/>
          <c:x val="0.74274312350513638"/>
          <c:y val="0.4024677795121111"/>
          <c:w val="0.2398439377607901"/>
          <c:h val="0.3332136146267261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63500" sx="102000" sy="102000" algn="ctr" rotWithShape="0">
        <a:prstClr val="black">
          <a:alpha val="40000"/>
        </a:prstClr>
      </a:outerShdw>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[Self-Scheduled Immunizations G975444_20240208 analysis.xlsx]Ct Given ALL!PivotTable10</c:name>
    <c:fmtId val="11"/>
  </c:pivotSource>
  <c:chart>
    <c:title>
      <c:tx>
        <c:rich>
          <a:bodyPr rot="0" spcFirstLastPara="1" vertOverflow="ellipsis" vert="horz" wrap="square" anchor="ctr" anchorCtr="1"/>
          <a:lstStyle/>
          <a:p>
            <a:pPr algn="ctr">
              <a:defRPr lang="en-US" sz="1400" b="1" i="0" u="none" strike="noStrike" kern="1200" spc="0" baseline="0">
                <a:solidFill>
                  <a:schemeClr val="dk1"/>
                </a:solidFill>
                <a:latin typeface="+mn-lt"/>
                <a:ea typeface="+mn-ea"/>
                <a:cs typeface="+mn-cs"/>
              </a:defRPr>
            </a:pPr>
            <a:r>
              <a:rPr lang="en-US" sz="1400" b="1" i="0" u="none" strike="noStrike" kern="1200" baseline="0" dirty="0">
                <a:solidFill>
                  <a:schemeClr val="dk1"/>
                </a:solidFill>
                <a:latin typeface="+mn-lt"/>
                <a:ea typeface="+mn-ea"/>
                <a:cs typeface="+mn-cs"/>
              </a:rPr>
              <a:t>COUNT of Immunizations </a:t>
            </a:r>
            <a:r>
              <a:rPr lang="en-US" sz="1400" b="1" i="0" u="none" strike="noStrike" baseline="0" dirty="0">
                <a:effectLst/>
              </a:rPr>
              <a:t>GIVEN</a:t>
            </a:r>
            <a:endParaRPr lang="en-US" sz="1400" b="1" i="0" u="none" strike="noStrike" kern="1200" baseline="0" dirty="0">
              <a:solidFill>
                <a:schemeClr val="dk1"/>
              </a:solidFill>
              <a:latin typeface="+mn-lt"/>
              <a:ea typeface="+mn-ea"/>
              <a:cs typeface="+mn-cs"/>
            </a:endParaRPr>
          </a:p>
          <a:p>
            <a:pPr algn="ctr">
              <a:defRPr lang="en-US" b="1"/>
            </a:pPr>
            <a:r>
              <a:rPr lang="en-US" sz="1400" b="1" i="0" u="none" strike="noStrike" kern="1200" baseline="0" dirty="0">
                <a:solidFill>
                  <a:schemeClr val="dk1"/>
                </a:solidFill>
                <a:latin typeface="+mn-lt"/>
                <a:ea typeface="+mn-ea"/>
                <a:cs typeface="+mn-cs"/>
              </a:rPr>
              <a:t>in Self-Scheduled Appointments</a:t>
            </a:r>
          </a:p>
          <a:p>
            <a:pPr algn="ctr">
              <a:defRPr lang="en-US" b="1"/>
            </a:pPr>
            <a:r>
              <a:rPr lang="en-US" sz="1400" b="1" i="0" u="none" strike="noStrike" kern="1200" baseline="0" dirty="0">
                <a:solidFill>
                  <a:schemeClr val="dk1"/>
                </a:solidFill>
                <a:latin typeface="+mn-lt"/>
                <a:ea typeface="+mn-ea"/>
                <a:cs typeface="+mn-cs"/>
              </a:rPr>
              <a:t>Jan 2023 - Jan 2024</a:t>
            </a:r>
          </a:p>
        </c:rich>
      </c:tx>
      <c:layout>
        <c:manualLayout>
          <c:xMode val="edge"/>
          <c:yMode val="edge"/>
          <c:x val="0.11333305294660623"/>
          <c:y val="6.0678635085276995E-2"/>
        </c:manualLayout>
      </c:layout>
      <c:overlay val="0"/>
      <c:spPr>
        <a:noFill/>
        <a:ln>
          <a:noFill/>
        </a:ln>
        <a:effectLst/>
      </c:spPr>
      <c:txPr>
        <a:bodyPr rot="0" spcFirstLastPara="1" vertOverflow="ellipsis" vert="horz" wrap="square" anchor="ctr" anchorCtr="1"/>
        <a:lstStyle/>
        <a:p>
          <a:pPr algn="ctr">
            <a:defRPr lang="en-US" sz="1400" b="1" i="0" u="none" strike="noStrike" kern="1200" spc="0" baseline="0">
              <a:solidFill>
                <a:schemeClr val="dk1"/>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6"/>
        <c:spPr>
          <a:solidFill>
            <a:srgbClr val="7030A0"/>
          </a:solidFill>
          <a:ln>
            <a:noFill/>
          </a:ln>
          <a:effectLst/>
        </c:spPr>
        <c:marker>
          <c:symbol val="none"/>
        </c:marker>
        <c:dLbl>
          <c:idx val="0"/>
          <c:spPr>
            <a:solidFill>
              <a:srgbClr val="FFFF99"/>
            </a:solidFill>
            <a:ln>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7"/>
        <c:spPr>
          <a:solidFill>
            <a:srgbClr val="7030A0"/>
          </a:solidFill>
          <a:ln>
            <a:noFill/>
          </a:ln>
          <a:effectLst/>
        </c:spPr>
      </c:pivotFmt>
      <c:pivotFmt>
        <c:idx val="48"/>
        <c:spPr>
          <a:solidFill>
            <a:srgbClr val="7030A0"/>
          </a:solidFill>
          <a:ln>
            <a:noFill/>
          </a:ln>
          <a:effectLst/>
        </c:spPr>
        <c:marker>
          <c:symbol val="none"/>
        </c:marker>
        <c:dLbl>
          <c:idx val="0"/>
          <c:spPr>
            <a:solidFill>
              <a:srgbClr val="FFFF99"/>
            </a:solidFill>
            <a:ln>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9"/>
        <c:spPr>
          <a:solidFill>
            <a:srgbClr val="7030A0"/>
          </a:solidFill>
          <a:ln>
            <a:noFill/>
          </a:ln>
          <a:effectLst/>
        </c:spPr>
        <c:marker>
          <c:symbol val="none"/>
        </c:marker>
        <c:dLbl>
          <c:idx val="0"/>
          <c:spPr>
            <a:solidFill>
              <a:srgbClr val="FFFF99"/>
            </a:solidFill>
            <a:ln>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4895804386645914"/>
          <c:y val="0.36991310356759194"/>
          <c:w val="0.71256515730590508"/>
          <c:h val="0.59495716033040547"/>
        </c:manualLayout>
      </c:layout>
      <c:barChart>
        <c:barDir val="col"/>
        <c:grouping val="clustered"/>
        <c:varyColors val="0"/>
        <c:ser>
          <c:idx val="0"/>
          <c:order val="0"/>
          <c:tx>
            <c:strRef>
              <c:f>'Ct Given ALL'!$A$4</c:f>
              <c:strCache>
                <c:ptCount val="1"/>
                <c:pt idx="0">
                  <c:v>Total</c:v>
                </c:pt>
              </c:strCache>
            </c:strRef>
          </c:tx>
          <c:spPr>
            <a:solidFill>
              <a:srgbClr val="7030A0"/>
            </a:solidFill>
            <a:ln>
              <a:noFill/>
            </a:ln>
            <a:effectLst/>
          </c:spPr>
          <c:invertIfNegative val="0"/>
          <c:cat>
            <c:strRef>
              <c:f>'Ct Given ALL'!$A$5</c:f>
              <c:strCache>
                <c:ptCount val="1"/>
                <c:pt idx="0">
                  <c:v>Total</c:v>
                </c:pt>
              </c:strCache>
            </c:strRef>
          </c:cat>
          <c:val>
            <c:numRef>
              <c:f>'Ct Given ALL'!$A$5</c:f>
              <c:numCache>
                <c:formatCode>General</c:formatCode>
                <c:ptCount val="1"/>
                <c:pt idx="0">
                  <c:v>13127</c:v>
                </c:pt>
              </c:numCache>
            </c:numRef>
          </c:val>
          <c:extLst>
            <c:ext xmlns:c16="http://schemas.microsoft.com/office/drawing/2014/chart" uri="{C3380CC4-5D6E-409C-BE32-E72D297353CC}">
              <c16:uniqueId val="{00000000-3C8E-4CCE-A274-3157E4715CF0}"/>
            </c:ext>
          </c:extLst>
        </c:ser>
        <c:dLbls>
          <c:showLegendKey val="0"/>
          <c:showVal val="0"/>
          <c:showCatName val="0"/>
          <c:showSerName val="0"/>
          <c:showPercent val="0"/>
          <c:showBubbleSize val="0"/>
        </c:dLbls>
        <c:gapWidth val="150"/>
        <c:overlap val="-20"/>
        <c:axId val="2063029776"/>
        <c:axId val="2063040176"/>
      </c:barChart>
      <c:catAx>
        <c:axId val="2063029776"/>
        <c:scaling>
          <c:orientation val="minMax"/>
        </c:scaling>
        <c:delete val="1"/>
        <c:axPos val="b"/>
        <c:numFmt formatCode="General" sourceLinked="1"/>
        <c:majorTickMark val="none"/>
        <c:minorTickMark val="none"/>
        <c:tickLblPos val="nextTo"/>
        <c:crossAx val="2063040176"/>
        <c:crosses val="autoZero"/>
        <c:auto val="1"/>
        <c:lblAlgn val="ctr"/>
        <c:lblOffset val="100"/>
        <c:noMultiLvlLbl val="0"/>
      </c:catAx>
      <c:valAx>
        <c:axId val="20630401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crossAx val="206302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a:outerShdw blurRad="63500" sx="102000" sy="102000" algn="ctr" rotWithShape="0">
        <a:prstClr val="black">
          <a:alpha val="40000"/>
        </a:prstClr>
      </a:outerShdw>
    </a:effectLst>
  </c:spPr>
  <c:txPr>
    <a:bodyPr/>
    <a:lstStyle/>
    <a:p>
      <a:pPr>
        <a:defRPr>
          <a:solidFill>
            <a:schemeClr val="dk1"/>
          </a:solidFill>
          <a:latin typeface="+mn-lt"/>
          <a:ea typeface="+mn-ea"/>
          <a:cs typeface="+mn-cs"/>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[Self-Scheduled Immunizations G975444_20240208 analysis.xlsx]Ct Given Flu &amp; Covid!PivotTable10</c:name>
    <c:fmtId val="9"/>
  </c:pivotSource>
  <c:chart>
    <c:title>
      <c:tx>
        <c:rich>
          <a:bodyPr rot="0" spcFirstLastPara="1" vertOverflow="ellipsis" vert="horz" wrap="square" anchor="ctr" anchorCtr="1"/>
          <a:lstStyle/>
          <a:p>
            <a:pPr algn="ctr">
              <a:defRPr lang="en-US" sz="1400" b="1" i="0" u="none" strike="noStrike" kern="1200" spc="0" baseline="0">
                <a:solidFill>
                  <a:schemeClr val="dk1"/>
                </a:solidFill>
                <a:latin typeface="+mn-lt"/>
                <a:ea typeface="+mn-ea"/>
                <a:cs typeface="+mn-cs"/>
              </a:defRPr>
            </a:pPr>
            <a:r>
              <a:rPr lang="en-US" sz="1400" b="1" i="0" u="none" strike="noStrike" kern="1200" baseline="0" dirty="0">
                <a:solidFill>
                  <a:schemeClr val="dk1"/>
                </a:solidFill>
                <a:latin typeface="+mn-lt"/>
                <a:ea typeface="+mn-ea"/>
                <a:cs typeface="+mn-cs"/>
              </a:rPr>
              <a:t>COUNT of </a:t>
            </a:r>
            <a:r>
              <a:rPr lang="en-US" sz="1400" b="1" i="0" u="sng" strike="noStrike" kern="1200" baseline="0" dirty="0">
                <a:solidFill>
                  <a:schemeClr val="dk1"/>
                </a:solidFill>
                <a:latin typeface="+mn-lt"/>
                <a:ea typeface="+mn-ea"/>
                <a:cs typeface="+mn-cs"/>
              </a:rPr>
              <a:t>Influenza</a:t>
            </a:r>
            <a:r>
              <a:rPr lang="en-US" sz="1400" b="1" i="0" u="none" strike="noStrike" kern="1200" baseline="0" dirty="0">
                <a:solidFill>
                  <a:schemeClr val="dk1"/>
                </a:solidFill>
                <a:latin typeface="+mn-lt"/>
                <a:ea typeface="+mn-ea"/>
                <a:cs typeface="+mn-cs"/>
              </a:rPr>
              <a:t> &amp; </a:t>
            </a:r>
            <a:r>
              <a:rPr lang="en-US" sz="1400" b="1" i="0" u="sng" strike="noStrike" baseline="0" dirty="0">
                <a:effectLst/>
              </a:rPr>
              <a:t>COVID</a:t>
            </a:r>
            <a:r>
              <a:rPr lang="en-US" sz="1400" b="1" i="0" u="none" strike="noStrike" baseline="0" dirty="0">
                <a:effectLst/>
              </a:rPr>
              <a:t> </a:t>
            </a:r>
            <a:r>
              <a:rPr lang="en-US" sz="1400" b="1" i="0" u="none" strike="noStrike" kern="1200" baseline="0" dirty="0">
                <a:solidFill>
                  <a:schemeClr val="dk1"/>
                </a:solidFill>
                <a:latin typeface="+mn-lt"/>
                <a:ea typeface="+mn-ea"/>
                <a:cs typeface="+mn-cs"/>
              </a:rPr>
              <a:t>GIVEN </a:t>
            </a:r>
          </a:p>
          <a:p>
            <a:pPr algn="ctr">
              <a:defRPr lang="en-US" b="1"/>
            </a:pPr>
            <a:r>
              <a:rPr lang="en-US" sz="1400" b="1" i="0" u="none" strike="noStrike" kern="1200" baseline="0" dirty="0">
                <a:solidFill>
                  <a:schemeClr val="dk1"/>
                </a:solidFill>
                <a:latin typeface="+mn-lt"/>
                <a:ea typeface="+mn-ea"/>
                <a:cs typeface="+mn-cs"/>
              </a:rPr>
              <a:t>in Self-Scheduled Appointments</a:t>
            </a:r>
          </a:p>
          <a:p>
            <a:pPr algn="ctr">
              <a:defRPr lang="en-US" b="1"/>
            </a:pPr>
            <a:r>
              <a:rPr lang="en-US" sz="1400" b="1" i="0" u="none" strike="noStrike" kern="1200" baseline="0" dirty="0">
                <a:solidFill>
                  <a:schemeClr val="dk1"/>
                </a:solidFill>
                <a:latin typeface="+mn-lt"/>
                <a:ea typeface="+mn-ea"/>
                <a:cs typeface="+mn-cs"/>
              </a:rPr>
              <a:t>Jan 2023 - Jan 2024</a:t>
            </a:r>
          </a:p>
        </c:rich>
      </c:tx>
      <c:overlay val="0"/>
      <c:spPr>
        <a:noFill/>
        <a:ln>
          <a:noFill/>
        </a:ln>
        <a:effectLst/>
      </c:spPr>
      <c:txPr>
        <a:bodyPr rot="0" spcFirstLastPara="1" vertOverflow="ellipsis" vert="horz" wrap="square" anchor="ctr" anchorCtr="1"/>
        <a:lstStyle/>
        <a:p>
          <a:pPr algn="ctr">
            <a:defRPr lang="en-US" sz="1400" b="1" i="0" u="none" strike="noStrike" kern="1200" spc="0" baseline="0">
              <a:solidFill>
                <a:schemeClr val="dk1"/>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'Ct Given Flu &amp; Covid'!$A$4</c:f>
              <c:strCache>
                <c:ptCount val="1"/>
                <c:pt idx="0">
                  <c:v>Influenza</c:v>
                </c:pt>
              </c:strCache>
            </c:strRef>
          </c:tx>
          <c:spPr>
            <a:solidFill>
              <a:srgbClr val="00B050"/>
            </a:solidFill>
            <a:ln>
              <a:noFill/>
            </a:ln>
            <a:effectLst/>
          </c:spPr>
          <c:invertIfNegative val="0"/>
          <c:dLbls>
            <c:spPr>
              <a:solidFill>
                <a:srgbClr val="FFFF99"/>
              </a:solidFill>
              <a:ln>
                <a:solidFill>
                  <a:schemeClr val="tx1"/>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 Given Flu &amp; Covid'!$A$5</c:f>
              <c:strCache>
                <c:ptCount val="1"/>
                <c:pt idx="0">
                  <c:v>Total</c:v>
                </c:pt>
              </c:strCache>
            </c:strRef>
          </c:cat>
          <c:val>
            <c:numRef>
              <c:f>'Ct Given Flu &amp; Covid'!$A$5</c:f>
              <c:numCache>
                <c:formatCode>General</c:formatCode>
                <c:ptCount val="1"/>
                <c:pt idx="0">
                  <c:v>4452</c:v>
                </c:pt>
              </c:numCache>
            </c:numRef>
          </c:val>
          <c:extLst>
            <c:ext xmlns:c16="http://schemas.microsoft.com/office/drawing/2014/chart" uri="{C3380CC4-5D6E-409C-BE32-E72D297353CC}">
              <c16:uniqueId val="{00000000-77D5-44A4-8D92-6DD44AA346D0}"/>
            </c:ext>
          </c:extLst>
        </c:ser>
        <c:ser>
          <c:idx val="1"/>
          <c:order val="1"/>
          <c:tx>
            <c:strRef>
              <c:f>'Ct Given Flu &amp; Covid'!$B$4</c:f>
              <c:strCache>
                <c:ptCount val="1"/>
                <c:pt idx="0">
                  <c:v>COVID</c:v>
                </c:pt>
              </c:strCache>
            </c:strRef>
          </c:tx>
          <c:spPr>
            <a:solidFill>
              <a:schemeClr val="accent2">
                <a:lumMod val="60000"/>
                <a:lumOff val="40000"/>
              </a:schemeClr>
            </a:solidFill>
            <a:ln>
              <a:noFill/>
            </a:ln>
            <a:effectLst/>
          </c:spPr>
          <c:invertIfNegative val="0"/>
          <c:dLbls>
            <c:spPr>
              <a:solidFill>
                <a:srgbClr val="FFFF99"/>
              </a:solidFill>
              <a:ln>
                <a:solidFill>
                  <a:schemeClr val="tx1"/>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 Given Flu &amp; Covid'!$A$5</c:f>
              <c:strCache>
                <c:ptCount val="1"/>
                <c:pt idx="0">
                  <c:v>Total</c:v>
                </c:pt>
              </c:strCache>
            </c:strRef>
          </c:cat>
          <c:val>
            <c:numRef>
              <c:f>'Ct Given Flu &amp; Covid'!$B$5</c:f>
              <c:numCache>
                <c:formatCode>General</c:formatCode>
                <c:ptCount val="1"/>
                <c:pt idx="0">
                  <c:v>4377</c:v>
                </c:pt>
              </c:numCache>
            </c:numRef>
          </c:val>
          <c:extLst>
            <c:ext xmlns:c16="http://schemas.microsoft.com/office/drawing/2014/chart" uri="{C3380CC4-5D6E-409C-BE32-E72D297353CC}">
              <c16:uniqueId val="{00000001-77D5-44A4-8D92-6DD44AA346D0}"/>
            </c:ext>
          </c:extLst>
        </c:ser>
        <c:dLbls>
          <c:showLegendKey val="0"/>
          <c:showVal val="0"/>
          <c:showCatName val="0"/>
          <c:showSerName val="0"/>
          <c:showPercent val="0"/>
          <c:showBubbleSize val="0"/>
        </c:dLbls>
        <c:gapWidth val="150"/>
        <c:overlap val="-20"/>
        <c:axId val="2063029776"/>
        <c:axId val="2063040176"/>
      </c:barChart>
      <c:catAx>
        <c:axId val="2063029776"/>
        <c:scaling>
          <c:orientation val="minMax"/>
        </c:scaling>
        <c:delete val="1"/>
        <c:axPos val="b"/>
        <c:numFmt formatCode="General" sourceLinked="1"/>
        <c:majorTickMark val="none"/>
        <c:minorTickMark val="none"/>
        <c:tickLblPos val="nextTo"/>
        <c:crossAx val="2063040176"/>
        <c:crosses val="autoZero"/>
        <c:auto val="1"/>
        <c:lblAlgn val="ctr"/>
        <c:lblOffset val="100"/>
        <c:noMultiLvlLbl val="0"/>
      </c:catAx>
      <c:valAx>
        <c:axId val="20630401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crossAx val="206302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a:outerShdw blurRad="63500" sx="102000" sy="102000" algn="ctr" rotWithShape="0">
        <a:prstClr val="black">
          <a:alpha val="40000"/>
        </a:prstClr>
      </a:outerShdw>
    </a:effectLst>
  </c:spPr>
  <c:txPr>
    <a:bodyPr/>
    <a:lstStyle/>
    <a:p>
      <a:pPr>
        <a:defRPr>
          <a:solidFill>
            <a:schemeClr val="dk1"/>
          </a:solidFill>
          <a:latin typeface="+mn-lt"/>
          <a:ea typeface="+mn-ea"/>
          <a:cs typeface="+mn-cs"/>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[Self-Scheduled Immunizations G975444_20240208 analysis.xlsx]Ct Given by Vax excl Flu &amp; Cov!PivotTable10</c:name>
    <c:fmtId val="8"/>
  </c:pivotSource>
  <c:chart>
    <c:title>
      <c:tx>
        <c:rich>
          <a:bodyPr rot="0" spcFirstLastPara="1" vertOverflow="ellipsis" vert="horz" wrap="square" anchor="ctr" anchorCtr="1"/>
          <a:lstStyle/>
          <a:p>
            <a:pPr algn="ctr">
              <a:defRPr lang="en-US" sz="1400" b="1" i="0" u="none" strike="noStrike" kern="1200" spc="0" baseline="0">
                <a:solidFill>
                  <a:schemeClr val="dk1"/>
                </a:solidFill>
                <a:latin typeface="+mn-lt"/>
                <a:ea typeface="+mn-ea"/>
                <a:cs typeface="+mn-cs"/>
              </a:defRPr>
            </a:pPr>
            <a:r>
              <a:rPr lang="en-US" sz="1400" b="1" i="0" u="none" strike="noStrike" kern="1200" baseline="0" dirty="0">
                <a:solidFill>
                  <a:schemeClr val="dk1"/>
                </a:solidFill>
                <a:latin typeface="+mn-lt"/>
                <a:ea typeface="+mn-ea"/>
                <a:cs typeface="+mn-cs"/>
              </a:rPr>
              <a:t>COUNT of Immunizations GIVEN by Type in Self-Scheduled Appointments</a:t>
            </a:r>
          </a:p>
          <a:p>
            <a:pPr algn="ctr">
              <a:defRPr lang="en-US" b="1"/>
            </a:pPr>
            <a:r>
              <a:rPr lang="en-US" sz="1400" b="1" i="0" u="none" strike="noStrike" kern="1200" baseline="0" dirty="0">
                <a:solidFill>
                  <a:schemeClr val="dk1"/>
                </a:solidFill>
                <a:latin typeface="+mn-lt"/>
                <a:ea typeface="+mn-ea"/>
                <a:cs typeface="+mn-cs"/>
              </a:rPr>
              <a:t>(Excludes COVID &amp; Influenza)</a:t>
            </a:r>
          </a:p>
          <a:p>
            <a:pPr algn="ctr">
              <a:defRPr lang="en-US" b="1"/>
            </a:pPr>
            <a:r>
              <a:rPr lang="en-US" sz="1400" b="1" i="0" u="none" strike="noStrike" kern="1200" baseline="0" dirty="0">
                <a:solidFill>
                  <a:schemeClr val="dk1"/>
                </a:solidFill>
                <a:latin typeface="+mn-lt"/>
                <a:ea typeface="+mn-ea"/>
                <a:cs typeface="+mn-cs"/>
              </a:rPr>
              <a:t>Jan 2023 - Jan 2024</a:t>
            </a:r>
          </a:p>
        </c:rich>
      </c:tx>
      <c:overlay val="0"/>
      <c:spPr>
        <a:solidFill>
          <a:srgbClr val="FFFF99"/>
        </a:solidFill>
        <a:ln>
          <a:noFill/>
        </a:ln>
        <a:effectLst>
          <a:outerShdw blurRad="63500" sx="102000" sy="102000" algn="ctr" rotWithShape="0">
            <a:prstClr val="black">
              <a:alpha val="40000"/>
            </a:prstClr>
          </a:outerShdw>
        </a:effectLst>
      </c:spPr>
      <c:txPr>
        <a:bodyPr rot="0" spcFirstLastPara="1" vertOverflow="ellipsis" vert="horz" wrap="square" anchor="ctr" anchorCtr="1"/>
        <a:lstStyle/>
        <a:p>
          <a:pPr algn="ctr">
            <a:defRPr lang="en-US" sz="1400" b="1" i="0" u="none" strike="noStrike" kern="1200" spc="0" baseline="0">
              <a:solidFill>
                <a:schemeClr val="dk1"/>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'Ct Given by Vax excl Flu &amp; Cov'!$A$4</c:f>
              <c:strCache>
                <c:ptCount val="1"/>
                <c:pt idx="0">
                  <c:v>RSV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 Given by Vax excl Flu &amp; Cov'!$A$5</c:f>
              <c:strCache>
                <c:ptCount val="1"/>
                <c:pt idx="0">
                  <c:v>Total</c:v>
                </c:pt>
              </c:strCache>
            </c:strRef>
          </c:cat>
          <c:val>
            <c:numRef>
              <c:f>'Ct Given by Vax excl Flu &amp; Cov'!$A$5</c:f>
              <c:numCache>
                <c:formatCode>General</c:formatCode>
                <c:ptCount val="1"/>
                <c:pt idx="0">
                  <c:v>1050</c:v>
                </c:pt>
              </c:numCache>
            </c:numRef>
          </c:val>
          <c:extLst>
            <c:ext xmlns:c16="http://schemas.microsoft.com/office/drawing/2014/chart" uri="{C3380CC4-5D6E-409C-BE32-E72D297353CC}">
              <c16:uniqueId val="{00000000-ADAC-4D35-8968-B197B4C06081}"/>
            </c:ext>
          </c:extLst>
        </c:ser>
        <c:ser>
          <c:idx val="1"/>
          <c:order val="1"/>
          <c:tx>
            <c:strRef>
              <c:f>'Ct Given by Vax excl Flu &amp; Cov'!$B$4</c:f>
              <c:strCache>
                <c:ptCount val="1"/>
                <c:pt idx="0">
                  <c:v>HPV</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 Given by Vax excl Flu &amp; Cov'!$A$5</c:f>
              <c:strCache>
                <c:ptCount val="1"/>
                <c:pt idx="0">
                  <c:v>Total</c:v>
                </c:pt>
              </c:strCache>
            </c:strRef>
          </c:cat>
          <c:val>
            <c:numRef>
              <c:f>'Ct Given by Vax excl Flu &amp; Cov'!$B$5</c:f>
              <c:numCache>
                <c:formatCode>General</c:formatCode>
                <c:ptCount val="1"/>
                <c:pt idx="0">
                  <c:v>664</c:v>
                </c:pt>
              </c:numCache>
            </c:numRef>
          </c:val>
          <c:extLst>
            <c:ext xmlns:c16="http://schemas.microsoft.com/office/drawing/2014/chart" uri="{C3380CC4-5D6E-409C-BE32-E72D297353CC}">
              <c16:uniqueId val="{00000001-ADAC-4D35-8968-B197B4C06081}"/>
            </c:ext>
          </c:extLst>
        </c:ser>
        <c:ser>
          <c:idx val="2"/>
          <c:order val="2"/>
          <c:tx>
            <c:strRef>
              <c:f>'Ct Given by Vax excl Flu &amp; Cov'!$C$4</c:f>
              <c:strCache>
                <c:ptCount val="1"/>
                <c:pt idx="0">
                  <c:v>Tdap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 Given by Vax excl Flu &amp; Cov'!$A$5</c:f>
              <c:strCache>
                <c:ptCount val="1"/>
                <c:pt idx="0">
                  <c:v>Total</c:v>
                </c:pt>
              </c:strCache>
            </c:strRef>
          </c:cat>
          <c:val>
            <c:numRef>
              <c:f>'Ct Given by Vax excl Flu &amp; Cov'!$C$5</c:f>
              <c:numCache>
                <c:formatCode>General</c:formatCode>
                <c:ptCount val="1"/>
                <c:pt idx="0">
                  <c:v>472</c:v>
                </c:pt>
              </c:numCache>
            </c:numRef>
          </c:val>
          <c:extLst>
            <c:ext xmlns:c16="http://schemas.microsoft.com/office/drawing/2014/chart" uri="{C3380CC4-5D6E-409C-BE32-E72D297353CC}">
              <c16:uniqueId val="{00000002-ADAC-4D35-8968-B197B4C06081}"/>
            </c:ext>
          </c:extLst>
        </c:ser>
        <c:ser>
          <c:idx val="3"/>
          <c:order val="3"/>
          <c:tx>
            <c:strRef>
              <c:f>'Ct Given by Vax excl Flu &amp; Cov'!$D$4</c:f>
              <c:strCache>
                <c:ptCount val="1"/>
                <c:pt idx="0">
                  <c:v>HBV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 Given by Vax excl Flu &amp; Cov'!$A$5</c:f>
              <c:strCache>
                <c:ptCount val="1"/>
                <c:pt idx="0">
                  <c:v>Total</c:v>
                </c:pt>
              </c:strCache>
            </c:strRef>
          </c:cat>
          <c:val>
            <c:numRef>
              <c:f>'Ct Given by Vax excl Flu &amp; Cov'!$D$5</c:f>
              <c:numCache>
                <c:formatCode>General</c:formatCode>
                <c:ptCount val="1"/>
                <c:pt idx="0">
                  <c:v>390</c:v>
                </c:pt>
              </c:numCache>
            </c:numRef>
          </c:val>
          <c:extLst>
            <c:ext xmlns:c16="http://schemas.microsoft.com/office/drawing/2014/chart" uri="{C3380CC4-5D6E-409C-BE32-E72D297353CC}">
              <c16:uniqueId val="{00000003-ADAC-4D35-8968-B197B4C06081}"/>
            </c:ext>
          </c:extLst>
        </c:ser>
        <c:ser>
          <c:idx val="4"/>
          <c:order val="4"/>
          <c:tx>
            <c:strRef>
              <c:f>'Ct Given by Vax excl Flu &amp; Cov'!$E$4</c:f>
              <c:strCache>
                <c:ptCount val="1"/>
                <c:pt idx="0">
                  <c:v>Pneumococcal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 Given by Vax excl Flu &amp; Cov'!$A$5</c:f>
              <c:strCache>
                <c:ptCount val="1"/>
                <c:pt idx="0">
                  <c:v>Total</c:v>
                </c:pt>
              </c:strCache>
            </c:strRef>
          </c:cat>
          <c:val>
            <c:numRef>
              <c:f>'Ct Given by Vax excl Flu &amp; Cov'!$E$5</c:f>
              <c:numCache>
                <c:formatCode>General</c:formatCode>
                <c:ptCount val="1"/>
                <c:pt idx="0">
                  <c:v>387</c:v>
                </c:pt>
              </c:numCache>
            </c:numRef>
          </c:val>
          <c:extLst>
            <c:ext xmlns:c16="http://schemas.microsoft.com/office/drawing/2014/chart" uri="{C3380CC4-5D6E-409C-BE32-E72D297353CC}">
              <c16:uniqueId val="{00000004-ADAC-4D35-8968-B197B4C06081}"/>
            </c:ext>
          </c:extLst>
        </c:ser>
        <c:ser>
          <c:idx val="5"/>
          <c:order val="5"/>
          <c:tx>
            <c:strRef>
              <c:f>'Ct Given by Vax excl Flu &amp; Cov'!$F$4</c:f>
              <c:strCache>
                <c:ptCount val="1"/>
                <c:pt idx="0">
                  <c:v>Polio</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 Given by Vax excl Flu &amp; Cov'!$A$5</c:f>
              <c:strCache>
                <c:ptCount val="1"/>
                <c:pt idx="0">
                  <c:v>Total</c:v>
                </c:pt>
              </c:strCache>
            </c:strRef>
          </c:cat>
          <c:val>
            <c:numRef>
              <c:f>'Ct Given by Vax excl Flu &amp; Cov'!$F$5</c:f>
              <c:numCache>
                <c:formatCode>General</c:formatCode>
                <c:ptCount val="1"/>
                <c:pt idx="0">
                  <c:v>253</c:v>
                </c:pt>
              </c:numCache>
            </c:numRef>
          </c:val>
          <c:extLst>
            <c:ext xmlns:c16="http://schemas.microsoft.com/office/drawing/2014/chart" uri="{C3380CC4-5D6E-409C-BE32-E72D297353CC}">
              <c16:uniqueId val="{00000005-ADAC-4D35-8968-B197B4C06081}"/>
            </c:ext>
          </c:extLst>
        </c:ser>
        <c:ser>
          <c:idx val="6"/>
          <c:order val="6"/>
          <c:tx>
            <c:strRef>
              <c:f>'Ct Given by Vax excl Flu &amp; Cov'!$G$4</c:f>
              <c:strCache>
                <c:ptCount val="1"/>
                <c:pt idx="0">
                  <c:v>MCV</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 Given by Vax excl Flu &amp; Cov'!$A$5</c:f>
              <c:strCache>
                <c:ptCount val="1"/>
                <c:pt idx="0">
                  <c:v>Total</c:v>
                </c:pt>
              </c:strCache>
            </c:strRef>
          </c:cat>
          <c:val>
            <c:numRef>
              <c:f>'Ct Given by Vax excl Flu &amp; Cov'!$G$5</c:f>
              <c:numCache>
                <c:formatCode>General</c:formatCode>
                <c:ptCount val="1"/>
                <c:pt idx="0">
                  <c:v>192</c:v>
                </c:pt>
              </c:numCache>
            </c:numRef>
          </c:val>
          <c:extLst>
            <c:ext xmlns:c16="http://schemas.microsoft.com/office/drawing/2014/chart" uri="{C3380CC4-5D6E-409C-BE32-E72D297353CC}">
              <c16:uniqueId val="{00000006-ADAC-4D35-8968-B197B4C06081}"/>
            </c:ext>
          </c:extLst>
        </c:ser>
        <c:ser>
          <c:idx val="7"/>
          <c:order val="7"/>
          <c:tx>
            <c:strRef>
              <c:f>'Ct Given by Vax excl Flu &amp; Cov'!$H$4</c:f>
              <c:strCache>
                <c:ptCount val="1"/>
                <c:pt idx="0">
                  <c:v>HepA</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 Given by Vax excl Flu &amp; Cov'!$A$5</c:f>
              <c:strCache>
                <c:ptCount val="1"/>
                <c:pt idx="0">
                  <c:v>Total</c:v>
                </c:pt>
              </c:strCache>
            </c:strRef>
          </c:cat>
          <c:val>
            <c:numRef>
              <c:f>'Ct Given by Vax excl Flu &amp; Cov'!$H$5</c:f>
              <c:numCache>
                <c:formatCode>General</c:formatCode>
                <c:ptCount val="1"/>
                <c:pt idx="0">
                  <c:v>180</c:v>
                </c:pt>
              </c:numCache>
            </c:numRef>
          </c:val>
          <c:extLst>
            <c:ext xmlns:c16="http://schemas.microsoft.com/office/drawing/2014/chart" uri="{C3380CC4-5D6E-409C-BE32-E72D297353CC}">
              <c16:uniqueId val="{00000007-ADAC-4D35-8968-B197B4C06081}"/>
            </c:ext>
          </c:extLst>
        </c:ser>
        <c:ser>
          <c:idx val="8"/>
          <c:order val="8"/>
          <c:tx>
            <c:strRef>
              <c:f>'Ct Given by Vax excl Flu &amp; Cov'!$I$4</c:f>
              <c:strCache>
                <c:ptCount val="1"/>
                <c:pt idx="0">
                  <c:v>Varicella</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 Given by Vax excl Flu &amp; Cov'!$A$5</c:f>
              <c:strCache>
                <c:ptCount val="1"/>
                <c:pt idx="0">
                  <c:v>Total</c:v>
                </c:pt>
              </c:strCache>
            </c:strRef>
          </c:cat>
          <c:val>
            <c:numRef>
              <c:f>'Ct Given by Vax excl Flu &amp; Cov'!$I$5</c:f>
              <c:numCache>
                <c:formatCode>General</c:formatCode>
                <c:ptCount val="1"/>
                <c:pt idx="0">
                  <c:v>151</c:v>
                </c:pt>
              </c:numCache>
            </c:numRef>
          </c:val>
          <c:extLst>
            <c:ext xmlns:c16="http://schemas.microsoft.com/office/drawing/2014/chart" uri="{C3380CC4-5D6E-409C-BE32-E72D297353CC}">
              <c16:uniqueId val="{00000008-ADAC-4D35-8968-B197B4C06081}"/>
            </c:ext>
          </c:extLst>
        </c:ser>
        <c:ser>
          <c:idx val="9"/>
          <c:order val="9"/>
          <c:tx>
            <c:strRef>
              <c:f>'Ct Given by Vax excl Flu &amp; Cov'!$J$4</c:f>
              <c:strCache>
                <c:ptCount val="1"/>
                <c:pt idx="0">
                  <c:v>Hib</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 Given by Vax excl Flu &amp; Cov'!$A$5</c:f>
              <c:strCache>
                <c:ptCount val="1"/>
                <c:pt idx="0">
                  <c:v>Total</c:v>
                </c:pt>
              </c:strCache>
            </c:strRef>
          </c:cat>
          <c:val>
            <c:numRef>
              <c:f>'Ct Given by Vax excl Flu &amp; Cov'!$J$5</c:f>
              <c:numCache>
                <c:formatCode>General</c:formatCode>
                <c:ptCount val="1"/>
                <c:pt idx="0">
                  <c:v>151</c:v>
                </c:pt>
              </c:numCache>
            </c:numRef>
          </c:val>
          <c:extLst>
            <c:ext xmlns:c16="http://schemas.microsoft.com/office/drawing/2014/chart" uri="{C3380CC4-5D6E-409C-BE32-E72D297353CC}">
              <c16:uniqueId val="{00000009-ADAC-4D35-8968-B197B4C06081}"/>
            </c:ext>
          </c:extLst>
        </c:ser>
        <c:ser>
          <c:idx val="10"/>
          <c:order val="10"/>
          <c:tx>
            <c:strRef>
              <c:f>'Ct Given by Vax excl Flu &amp; Cov'!$K$4</c:f>
              <c:strCache>
                <c:ptCount val="1"/>
                <c:pt idx="0">
                  <c:v>MMR</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 Given by Vax excl Flu &amp; Cov'!$A$5</c:f>
              <c:strCache>
                <c:ptCount val="1"/>
                <c:pt idx="0">
                  <c:v>Total</c:v>
                </c:pt>
              </c:strCache>
            </c:strRef>
          </c:cat>
          <c:val>
            <c:numRef>
              <c:f>'Ct Given by Vax excl Flu &amp; Cov'!$K$5</c:f>
              <c:numCache>
                <c:formatCode>General</c:formatCode>
                <c:ptCount val="1"/>
                <c:pt idx="0">
                  <c:v>147</c:v>
                </c:pt>
              </c:numCache>
            </c:numRef>
          </c:val>
          <c:extLst>
            <c:ext xmlns:c16="http://schemas.microsoft.com/office/drawing/2014/chart" uri="{C3380CC4-5D6E-409C-BE32-E72D297353CC}">
              <c16:uniqueId val="{0000000A-ADAC-4D35-8968-B197B4C06081}"/>
            </c:ext>
          </c:extLst>
        </c:ser>
        <c:ser>
          <c:idx val="11"/>
          <c:order val="11"/>
          <c:tx>
            <c:strRef>
              <c:f>'Ct Given by Vax excl Flu &amp; Cov'!$L$4</c:f>
              <c:strCache>
                <c:ptCount val="1"/>
                <c:pt idx="0">
                  <c:v>MenB</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 Given by Vax excl Flu &amp; Cov'!$A$5</c:f>
              <c:strCache>
                <c:ptCount val="1"/>
                <c:pt idx="0">
                  <c:v>Total</c:v>
                </c:pt>
              </c:strCache>
            </c:strRef>
          </c:cat>
          <c:val>
            <c:numRef>
              <c:f>'Ct Given by Vax excl Flu &amp; Cov'!$L$5</c:f>
              <c:numCache>
                <c:formatCode>General</c:formatCode>
                <c:ptCount val="1"/>
                <c:pt idx="0">
                  <c:v>121</c:v>
                </c:pt>
              </c:numCache>
            </c:numRef>
          </c:val>
          <c:extLst>
            <c:ext xmlns:c16="http://schemas.microsoft.com/office/drawing/2014/chart" uri="{C3380CC4-5D6E-409C-BE32-E72D297353CC}">
              <c16:uniqueId val="{0000000B-ADAC-4D35-8968-B197B4C06081}"/>
            </c:ext>
          </c:extLst>
        </c:ser>
        <c:ser>
          <c:idx val="12"/>
          <c:order val="12"/>
          <c:tx>
            <c:strRef>
              <c:f>'Ct Given by Vax excl Flu &amp; Cov'!$M$4</c:f>
              <c:strCache>
                <c:ptCount val="1"/>
                <c:pt idx="0">
                  <c:v>Rotavirus</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 Given by Vax excl Flu &amp; Cov'!$A$5</c:f>
              <c:strCache>
                <c:ptCount val="1"/>
                <c:pt idx="0">
                  <c:v>Total</c:v>
                </c:pt>
              </c:strCache>
            </c:strRef>
          </c:cat>
          <c:val>
            <c:numRef>
              <c:f>'Ct Given by Vax excl Flu &amp; Cov'!$M$5</c:f>
              <c:numCache>
                <c:formatCode>General</c:formatCode>
                <c:ptCount val="1"/>
                <c:pt idx="0">
                  <c:v>100</c:v>
                </c:pt>
              </c:numCache>
            </c:numRef>
          </c:val>
          <c:extLst>
            <c:ext xmlns:c16="http://schemas.microsoft.com/office/drawing/2014/chart" uri="{C3380CC4-5D6E-409C-BE32-E72D297353CC}">
              <c16:uniqueId val="{0000000C-ADAC-4D35-8968-B197B4C06081}"/>
            </c:ext>
          </c:extLst>
        </c:ser>
        <c:dLbls>
          <c:showLegendKey val="0"/>
          <c:showVal val="0"/>
          <c:showCatName val="0"/>
          <c:showSerName val="0"/>
          <c:showPercent val="0"/>
          <c:showBubbleSize val="0"/>
        </c:dLbls>
        <c:gapWidth val="151"/>
        <c:overlap val="-7"/>
        <c:axId val="2063029776"/>
        <c:axId val="2063040176"/>
      </c:barChart>
      <c:catAx>
        <c:axId val="2063029776"/>
        <c:scaling>
          <c:orientation val="minMax"/>
        </c:scaling>
        <c:delete val="1"/>
        <c:axPos val="b"/>
        <c:numFmt formatCode="General" sourceLinked="1"/>
        <c:majorTickMark val="none"/>
        <c:minorTickMark val="none"/>
        <c:tickLblPos val="nextTo"/>
        <c:crossAx val="2063040176"/>
        <c:crosses val="autoZero"/>
        <c:auto val="1"/>
        <c:lblAlgn val="ctr"/>
        <c:lblOffset val="100"/>
        <c:noMultiLvlLbl val="0"/>
      </c:catAx>
      <c:valAx>
        <c:axId val="2063040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crossAx val="2063029776"/>
        <c:crosses val="autoZero"/>
        <c:crossBetween val="between"/>
      </c:valAx>
      <c:spPr>
        <a:noFill/>
        <a:ln>
          <a:noFill/>
        </a:ln>
        <a:effectLst/>
      </c:spPr>
    </c:plotArea>
    <c:legend>
      <c:legendPos val="r"/>
      <c:layout>
        <c:manualLayout>
          <c:xMode val="edge"/>
          <c:yMode val="edge"/>
          <c:x val="0.85347237273877818"/>
          <c:y val="0.13642647019338558"/>
          <c:w val="0.13412553459691456"/>
          <c:h val="0.6041473683857240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a:outerShdw blurRad="63500" sx="102000" sy="102000" algn="ctr" rotWithShape="0">
        <a:prstClr val="black">
          <a:alpha val="40000"/>
        </a:prstClr>
      </a:outerShdw>
    </a:effectLst>
  </c:spPr>
  <c:txPr>
    <a:bodyPr/>
    <a:lstStyle/>
    <a:p>
      <a:pPr>
        <a:defRPr>
          <a:solidFill>
            <a:schemeClr val="dk1"/>
          </a:solidFill>
          <a:latin typeface="+mn-lt"/>
          <a:ea typeface="+mn-ea"/>
          <a:cs typeface="+mn-cs"/>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0.1025</cdr:x>
      <cdr:y>0.36539</cdr:y>
    </cdr:from>
    <cdr:to>
      <cdr:x>0.44912</cdr:x>
      <cdr:y>0.97097</cdr:y>
    </cdr:to>
    <cdr:sp macro="" textlink="">
      <cdr:nvSpPr>
        <cdr:cNvPr id="2" name="Rectangle: Rounded Corners 1">
          <a:extLst xmlns:a="http://schemas.openxmlformats.org/drawingml/2006/main">
            <a:ext uri="{FF2B5EF4-FFF2-40B4-BE49-F238E27FC236}">
              <a16:creationId xmlns:a16="http://schemas.microsoft.com/office/drawing/2014/main" id="{E050B6DF-D0E3-7A7A-4924-816645F1F6BE}"/>
            </a:ext>
          </a:extLst>
        </cdr:cNvPr>
        <cdr:cNvSpPr/>
      </cdr:nvSpPr>
      <cdr:spPr>
        <a:xfrm xmlns:a="http://schemas.openxmlformats.org/drawingml/2006/main">
          <a:off x="822487" y="839087"/>
          <a:ext cx="2781369" cy="1390664"/>
        </a:xfrm>
        <a:prstGeom xmlns:a="http://schemas.openxmlformats.org/drawingml/2006/main" prst="roundRect">
          <a:avLst/>
        </a:prstGeom>
        <a:noFill xmlns:a="http://schemas.openxmlformats.org/drawingml/2006/main"/>
        <a:ln xmlns:a="http://schemas.openxmlformats.org/drawingml/2006/main" w="57150">
          <a:solidFill>
            <a:srgbClr val="FF0000"/>
          </a:solidFill>
        </a:ln>
        <a:effectLst xmlns:a="http://schemas.openxmlformats.org/drawingml/2006/main">
          <a:outerShdw blurRad="63500" sx="102000" sy="102000" algn="ctr" rotWithShape="0">
            <a:prstClr val="black">
              <a:alpha val="40000"/>
            </a:prstClr>
          </a:outerShdw>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en-US" dirty="0"/>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8T19:51:57.439"/>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8T19:51:57.439"/>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8T19:51:57.439"/>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8T19:51:57.439"/>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8T19:51:57.439"/>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8T19:51:57.439"/>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8T19:51:57.439"/>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8T19:51:57.439"/>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8T19:51:57.439"/>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8T19:51:57.439"/>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8T19:51:57.439"/>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8T19:51:57.439"/>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8T19:51:57.439"/>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8T19:51:57.439"/>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8T19:51:57.439"/>
    </inkml:context>
    <inkml:brush xml:id="br0">
      <inkml:brushProperty name="width" value="0.05" units="cm"/>
      <inkml:brushProperty name="height" value="0.05" units="cm"/>
      <inkml:brushProperty name="color" value="#E71224"/>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CE347-2F2F-4069-852F-BF4347464567}" type="datetimeFigureOut">
              <a:rPr lang="en-US" smtClean="0"/>
              <a:t>2/22/2024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AE1B7A-3F79-4B85-8225-0AB3EC599FE4}" type="slidenum">
              <a:rPr lang="en-US" smtClean="0"/>
              <a:t>‹#›</a:t>
            </a:fld>
            <a:endParaRPr lang="en-US" dirty="0"/>
          </a:p>
        </p:txBody>
      </p:sp>
    </p:spTree>
    <p:extLst>
      <p:ext uri="{BB962C8B-B14F-4D97-AF65-F5344CB8AC3E}">
        <p14:creationId xmlns:p14="http://schemas.microsoft.com/office/powerpoint/2010/main" val="1770861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1</a:t>
            </a:fld>
            <a:endParaRPr lang="en-US" dirty="0"/>
          </a:p>
        </p:txBody>
      </p:sp>
    </p:spTree>
    <p:extLst>
      <p:ext uri="{BB962C8B-B14F-4D97-AF65-F5344CB8AC3E}">
        <p14:creationId xmlns:p14="http://schemas.microsoft.com/office/powerpoint/2010/main" val="4058204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11</a:t>
            </a:fld>
            <a:endParaRPr lang="en-US" dirty="0"/>
          </a:p>
        </p:txBody>
      </p:sp>
    </p:spTree>
    <p:extLst>
      <p:ext uri="{BB962C8B-B14F-4D97-AF65-F5344CB8AC3E}">
        <p14:creationId xmlns:p14="http://schemas.microsoft.com/office/powerpoint/2010/main" val="2426444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12</a:t>
            </a:fld>
            <a:endParaRPr lang="en-US" dirty="0"/>
          </a:p>
        </p:txBody>
      </p:sp>
    </p:spTree>
    <p:extLst>
      <p:ext uri="{BB962C8B-B14F-4D97-AF65-F5344CB8AC3E}">
        <p14:creationId xmlns:p14="http://schemas.microsoft.com/office/powerpoint/2010/main" val="2215919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13</a:t>
            </a:fld>
            <a:endParaRPr lang="en-US" dirty="0"/>
          </a:p>
        </p:txBody>
      </p:sp>
    </p:spTree>
    <p:extLst>
      <p:ext uri="{BB962C8B-B14F-4D97-AF65-F5344CB8AC3E}">
        <p14:creationId xmlns:p14="http://schemas.microsoft.com/office/powerpoint/2010/main" val="2578679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14</a:t>
            </a:fld>
            <a:endParaRPr lang="en-US" dirty="0"/>
          </a:p>
        </p:txBody>
      </p:sp>
    </p:spTree>
    <p:extLst>
      <p:ext uri="{BB962C8B-B14F-4D97-AF65-F5344CB8AC3E}">
        <p14:creationId xmlns:p14="http://schemas.microsoft.com/office/powerpoint/2010/main" val="3881795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15</a:t>
            </a:fld>
            <a:endParaRPr lang="en-US" dirty="0"/>
          </a:p>
        </p:txBody>
      </p:sp>
    </p:spTree>
    <p:extLst>
      <p:ext uri="{BB962C8B-B14F-4D97-AF65-F5344CB8AC3E}">
        <p14:creationId xmlns:p14="http://schemas.microsoft.com/office/powerpoint/2010/main" val="1649795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16</a:t>
            </a:fld>
            <a:endParaRPr lang="en-US" dirty="0"/>
          </a:p>
        </p:txBody>
      </p:sp>
    </p:spTree>
    <p:extLst>
      <p:ext uri="{BB962C8B-B14F-4D97-AF65-F5344CB8AC3E}">
        <p14:creationId xmlns:p14="http://schemas.microsoft.com/office/powerpoint/2010/main" val="1758405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18</a:t>
            </a:fld>
            <a:endParaRPr lang="en-US" dirty="0"/>
          </a:p>
        </p:txBody>
      </p:sp>
    </p:spTree>
    <p:extLst>
      <p:ext uri="{BB962C8B-B14F-4D97-AF65-F5344CB8AC3E}">
        <p14:creationId xmlns:p14="http://schemas.microsoft.com/office/powerpoint/2010/main" val="1928307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19</a:t>
            </a:fld>
            <a:endParaRPr lang="en-US" dirty="0"/>
          </a:p>
        </p:txBody>
      </p:sp>
    </p:spTree>
    <p:extLst>
      <p:ext uri="{BB962C8B-B14F-4D97-AF65-F5344CB8AC3E}">
        <p14:creationId xmlns:p14="http://schemas.microsoft.com/office/powerpoint/2010/main" val="2236113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20</a:t>
            </a:fld>
            <a:endParaRPr lang="en-US" dirty="0"/>
          </a:p>
        </p:txBody>
      </p:sp>
    </p:spTree>
    <p:extLst>
      <p:ext uri="{BB962C8B-B14F-4D97-AF65-F5344CB8AC3E}">
        <p14:creationId xmlns:p14="http://schemas.microsoft.com/office/powerpoint/2010/main" val="3659308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21</a:t>
            </a:fld>
            <a:endParaRPr lang="en-US" dirty="0"/>
          </a:p>
        </p:txBody>
      </p:sp>
    </p:spTree>
    <p:extLst>
      <p:ext uri="{BB962C8B-B14F-4D97-AF65-F5344CB8AC3E}">
        <p14:creationId xmlns:p14="http://schemas.microsoft.com/office/powerpoint/2010/main" val="115768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3</a:t>
            </a:fld>
            <a:endParaRPr lang="en-US" dirty="0"/>
          </a:p>
        </p:txBody>
      </p:sp>
    </p:spTree>
    <p:extLst>
      <p:ext uri="{BB962C8B-B14F-4D97-AF65-F5344CB8AC3E}">
        <p14:creationId xmlns:p14="http://schemas.microsoft.com/office/powerpoint/2010/main" val="502152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22</a:t>
            </a:fld>
            <a:endParaRPr lang="en-US" dirty="0"/>
          </a:p>
        </p:txBody>
      </p:sp>
    </p:spTree>
    <p:extLst>
      <p:ext uri="{BB962C8B-B14F-4D97-AF65-F5344CB8AC3E}">
        <p14:creationId xmlns:p14="http://schemas.microsoft.com/office/powerpoint/2010/main" val="3844138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23</a:t>
            </a:fld>
            <a:endParaRPr lang="en-US" dirty="0"/>
          </a:p>
        </p:txBody>
      </p:sp>
    </p:spTree>
    <p:extLst>
      <p:ext uri="{BB962C8B-B14F-4D97-AF65-F5344CB8AC3E}">
        <p14:creationId xmlns:p14="http://schemas.microsoft.com/office/powerpoint/2010/main" val="2826969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24</a:t>
            </a:fld>
            <a:endParaRPr lang="en-US" dirty="0"/>
          </a:p>
        </p:txBody>
      </p:sp>
    </p:spTree>
    <p:extLst>
      <p:ext uri="{BB962C8B-B14F-4D97-AF65-F5344CB8AC3E}">
        <p14:creationId xmlns:p14="http://schemas.microsoft.com/office/powerpoint/2010/main" val="1632259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25</a:t>
            </a:fld>
            <a:endParaRPr lang="en-US" dirty="0"/>
          </a:p>
        </p:txBody>
      </p:sp>
    </p:spTree>
    <p:extLst>
      <p:ext uri="{BB962C8B-B14F-4D97-AF65-F5344CB8AC3E}">
        <p14:creationId xmlns:p14="http://schemas.microsoft.com/office/powerpoint/2010/main" val="1686165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26</a:t>
            </a:fld>
            <a:endParaRPr lang="en-US" dirty="0"/>
          </a:p>
        </p:txBody>
      </p:sp>
    </p:spTree>
    <p:extLst>
      <p:ext uri="{BB962C8B-B14F-4D97-AF65-F5344CB8AC3E}">
        <p14:creationId xmlns:p14="http://schemas.microsoft.com/office/powerpoint/2010/main" val="653042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27</a:t>
            </a:fld>
            <a:endParaRPr lang="en-US" dirty="0"/>
          </a:p>
        </p:txBody>
      </p:sp>
    </p:spTree>
    <p:extLst>
      <p:ext uri="{BB962C8B-B14F-4D97-AF65-F5344CB8AC3E}">
        <p14:creationId xmlns:p14="http://schemas.microsoft.com/office/powerpoint/2010/main" val="1563185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28</a:t>
            </a:fld>
            <a:endParaRPr lang="en-US" dirty="0"/>
          </a:p>
        </p:txBody>
      </p:sp>
    </p:spTree>
    <p:extLst>
      <p:ext uri="{BB962C8B-B14F-4D97-AF65-F5344CB8AC3E}">
        <p14:creationId xmlns:p14="http://schemas.microsoft.com/office/powerpoint/2010/main" val="2402728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29</a:t>
            </a:fld>
            <a:endParaRPr lang="en-US" dirty="0"/>
          </a:p>
        </p:txBody>
      </p:sp>
    </p:spTree>
    <p:extLst>
      <p:ext uri="{BB962C8B-B14F-4D97-AF65-F5344CB8AC3E}">
        <p14:creationId xmlns:p14="http://schemas.microsoft.com/office/powerpoint/2010/main" val="292402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30</a:t>
            </a:fld>
            <a:endParaRPr lang="en-US" dirty="0"/>
          </a:p>
        </p:txBody>
      </p:sp>
    </p:spTree>
    <p:extLst>
      <p:ext uri="{BB962C8B-B14F-4D97-AF65-F5344CB8AC3E}">
        <p14:creationId xmlns:p14="http://schemas.microsoft.com/office/powerpoint/2010/main" val="80435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31</a:t>
            </a:fld>
            <a:endParaRPr lang="en-US" dirty="0"/>
          </a:p>
        </p:txBody>
      </p:sp>
    </p:spTree>
    <p:extLst>
      <p:ext uri="{BB962C8B-B14F-4D97-AF65-F5344CB8AC3E}">
        <p14:creationId xmlns:p14="http://schemas.microsoft.com/office/powerpoint/2010/main" val="114207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4</a:t>
            </a:fld>
            <a:endParaRPr lang="en-US" dirty="0"/>
          </a:p>
        </p:txBody>
      </p:sp>
    </p:spTree>
    <p:extLst>
      <p:ext uri="{BB962C8B-B14F-4D97-AF65-F5344CB8AC3E}">
        <p14:creationId xmlns:p14="http://schemas.microsoft.com/office/powerpoint/2010/main" val="2215234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32</a:t>
            </a:fld>
            <a:endParaRPr lang="en-US" dirty="0"/>
          </a:p>
        </p:txBody>
      </p:sp>
    </p:spTree>
    <p:extLst>
      <p:ext uri="{BB962C8B-B14F-4D97-AF65-F5344CB8AC3E}">
        <p14:creationId xmlns:p14="http://schemas.microsoft.com/office/powerpoint/2010/main" val="2146903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33</a:t>
            </a:fld>
            <a:endParaRPr lang="en-US" dirty="0"/>
          </a:p>
        </p:txBody>
      </p:sp>
    </p:spTree>
    <p:extLst>
      <p:ext uri="{BB962C8B-B14F-4D97-AF65-F5344CB8AC3E}">
        <p14:creationId xmlns:p14="http://schemas.microsoft.com/office/powerpoint/2010/main" val="1384036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34</a:t>
            </a:fld>
            <a:endParaRPr lang="en-US" dirty="0"/>
          </a:p>
        </p:txBody>
      </p:sp>
    </p:spTree>
    <p:extLst>
      <p:ext uri="{BB962C8B-B14F-4D97-AF65-F5344CB8AC3E}">
        <p14:creationId xmlns:p14="http://schemas.microsoft.com/office/powerpoint/2010/main" val="1974275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35</a:t>
            </a:fld>
            <a:endParaRPr lang="en-US" dirty="0"/>
          </a:p>
        </p:txBody>
      </p:sp>
    </p:spTree>
    <p:extLst>
      <p:ext uri="{BB962C8B-B14F-4D97-AF65-F5344CB8AC3E}">
        <p14:creationId xmlns:p14="http://schemas.microsoft.com/office/powerpoint/2010/main" val="283020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36</a:t>
            </a:fld>
            <a:endParaRPr lang="en-US" dirty="0"/>
          </a:p>
        </p:txBody>
      </p:sp>
    </p:spTree>
    <p:extLst>
      <p:ext uri="{BB962C8B-B14F-4D97-AF65-F5344CB8AC3E}">
        <p14:creationId xmlns:p14="http://schemas.microsoft.com/office/powerpoint/2010/main" val="3626741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37</a:t>
            </a:fld>
            <a:endParaRPr lang="en-US" dirty="0"/>
          </a:p>
        </p:txBody>
      </p:sp>
    </p:spTree>
    <p:extLst>
      <p:ext uri="{BB962C8B-B14F-4D97-AF65-F5344CB8AC3E}">
        <p14:creationId xmlns:p14="http://schemas.microsoft.com/office/powerpoint/2010/main" val="980221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38</a:t>
            </a:fld>
            <a:endParaRPr lang="en-US" dirty="0"/>
          </a:p>
        </p:txBody>
      </p:sp>
    </p:spTree>
    <p:extLst>
      <p:ext uri="{BB962C8B-B14F-4D97-AF65-F5344CB8AC3E}">
        <p14:creationId xmlns:p14="http://schemas.microsoft.com/office/powerpoint/2010/main" val="27032044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44</a:t>
            </a:fld>
            <a:endParaRPr lang="en-US" dirty="0"/>
          </a:p>
        </p:txBody>
      </p:sp>
    </p:spTree>
    <p:extLst>
      <p:ext uri="{BB962C8B-B14F-4D97-AF65-F5344CB8AC3E}">
        <p14:creationId xmlns:p14="http://schemas.microsoft.com/office/powerpoint/2010/main" val="28805910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45</a:t>
            </a:fld>
            <a:endParaRPr lang="en-US" dirty="0"/>
          </a:p>
        </p:txBody>
      </p:sp>
    </p:spTree>
    <p:extLst>
      <p:ext uri="{BB962C8B-B14F-4D97-AF65-F5344CB8AC3E}">
        <p14:creationId xmlns:p14="http://schemas.microsoft.com/office/powerpoint/2010/main" val="4211605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47</a:t>
            </a:fld>
            <a:endParaRPr lang="en-US" dirty="0"/>
          </a:p>
        </p:txBody>
      </p:sp>
    </p:spTree>
    <p:extLst>
      <p:ext uri="{BB962C8B-B14F-4D97-AF65-F5344CB8AC3E}">
        <p14:creationId xmlns:p14="http://schemas.microsoft.com/office/powerpoint/2010/main" val="116370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5</a:t>
            </a:fld>
            <a:endParaRPr lang="en-US" dirty="0"/>
          </a:p>
        </p:txBody>
      </p:sp>
    </p:spTree>
    <p:extLst>
      <p:ext uri="{BB962C8B-B14F-4D97-AF65-F5344CB8AC3E}">
        <p14:creationId xmlns:p14="http://schemas.microsoft.com/office/powerpoint/2010/main" val="22636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48</a:t>
            </a:fld>
            <a:endParaRPr lang="en-US" dirty="0"/>
          </a:p>
        </p:txBody>
      </p:sp>
    </p:spTree>
    <p:extLst>
      <p:ext uri="{BB962C8B-B14F-4D97-AF65-F5344CB8AC3E}">
        <p14:creationId xmlns:p14="http://schemas.microsoft.com/office/powerpoint/2010/main" val="23614537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49</a:t>
            </a:fld>
            <a:endParaRPr lang="en-US" dirty="0"/>
          </a:p>
        </p:txBody>
      </p:sp>
    </p:spTree>
    <p:extLst>
      <p:ext uri="{BB962C8B-B14F-4D97-AF65-F5344CB8AC3E}">
        <p14:creationId xmlns:p14="http://schemas.microsoft.com/office/powerpoint/2010/main" val="15455888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50</a:t>
            </a:fld>
            <a:endParaRPr lang="en-US" dirty="0"/>
          </a:p>
        </p:txBody>
      </p:sp>
    </p:spTree>
    <p:extLst>
      <p:ext uri="{BB962C8B-B14F-4D97-AF65-F5344CB8AC3E}">
        <p14:creationId xmlns:p14="http://schemas.microsoft.com/office/powerpoint/2010/main" val="10747082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51</a:t>
            </a:fld>
            <a:endParaRPr lang="en-US" dirty="0"/>
          </a:p>
        </p:txBody>
      </p:sp>
    </p:spTree>
    <p:extLst>
      <p:ext uri="{BB962C8B-B14F-4D97-AF65-F5344CB8AC3E}">
        <p14:creationId xmlns:p14="http://schemas.microsoft.com/office/powerpoint/2010/main" val="40021036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52</a:t>
            </a:fld>
            <a:endParaRPr lang="en-US" dirty="0"/>
          </a:p>
        </p:txBody>
      </p:sp>
    </p:spTree>
    <p:extLst>
      <p:ext uri="{BB962C8B-B14F-4D97-AF65-F5344CB8AC3E}">
        <p14:creationId xmlns:p14="http://schemas.microsoft.com/office/powerpoint/2010/main" val="38142420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53</a:t>
            </a:fld>
            <a:endParaRPr lang="en-US" dirty="0"/>
          </a:p>
        </p:txBody>
      </p:sp>
    </p:spTree>
    <p:extLst>
      <p:ext uri="{BB962C8B-B14F-4D97-AF65-F5344CB8AC3E}">
        <p14:creationId xmlns:p14="http://schemas.microsoft.com/office/powerpoint/2010/main" val="31337839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54</a:t>
            </a:fld>
            <a:endParaRPr lang="en-US" dirty="0"/>
          </a:p>
        </p:txBody>
      </p:sp>
    </p:spTree>
    <p:extLst>
      <p:ext uri="{BB962C8B-B14F-4D97-AF65-F5344CB8AC3E}">
        <p14:creationId xmlns:p14="http://schemas.microsoft.com/office/powerpoint/2010/main" val="9020021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55</a:t>
            </a:fld>
            <a:endParaRPr lang="en-US" dirty="0"/>
          </a:p>
        </p:txBody>
      </p:sp>
    </p:spTree>
    <p:extLst>
      <p:ext uri="{BB962C8B-B14F-4D97-AF65-F5344CB8AC3E}">
        <p14:creationId xmlns:p14="http://schemas.microsoft.com/office/powerpoint/2010/main" val="8531783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56</a:t>
            </a:fld>
            <a:endParaRPr lang="en-US" dirty="0"/>
          </a:p>
        </p:txBody>
      </p:sp>
    </p:spTree>
    <p:extLst>
      <p:ext uri="{BB962C8B-B14F-4D97-AF65-F5344CB8AC3E}">
        <p14:creationId xmlns:p14="http://schemas.microsoft.com/office/powerpoint/2010/main" val="8172758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57</a:t>
            </a:fld>
            <a:endParaRPr lang="en-US" dirty="0"/>
          </a:p>
        </p:txBody>
      </p:sp>
    </p:spTree>
    <p:extLst>
      <p:ext uri="{BB962C8B-B14F-4D97-AF65-F5344CB8AC3E}">
        <p14:creationId xmlns:p14="http://schemas.microsoft.com/office/powerpoint/2010/main" val="1628298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6</a:t>
            </a:fld>
            <a:endParaRPr lang="en-US" dirty="0"/>
          </a:p>
        </p:txBody>
      </p:sp>
    </p:spTree>
    <p:extLst>
      <p:ext uri="{BB962C8B-B14F-4D97-AF65-F5344CB8AC3E}">
        <p14:creationId xmlns:p14="http://schemas.microsoft.com/office/powerpoint/2010/main" val="2219075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7</a:t>
            </a:fld>
            <a:endParaRPr lang="en-US" dirty="0"/>
          </a:p>
        </p:txBody>
      </p:sp>
    </p:spTree>
    <p:extLst>
      <p:ext uri="{BB962C8B-B14F-4D97-AF65-F5344CB8AC3E}">
        <p14:creationId xmlns:p14="http://schemas.microsoft.com/office/powerpoint/2010/main" val="3238908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8</a:t>
            </a:fld>
            <a:endParaRPr lang="en-US" dirty="0"/>
          </a:p>
        </p:txBody>
      </p:sp>
    </p:spTree>
    <p:extLst>
      <p:ext uri="{BB962C8B-B14F-4D97-AF65-F5344CB8AC3E}">
        <p14:creationId xmlns:p14="http://schemas.microsoft.com/office/powerpoint/2010/main" val="2967978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9</a:t>
            </a:fld>
            <a:endParaRPr lang="en-US" dirty="0"/>
          </a:p>
        </p:txBody>
      </p:sp>
    </p:spTree>
    <p:extLst>
      <p:ext uri="{BB962C8B-B14F-4D97-AF65-F5344CB8AC3E}">
        <p14:creationId xmlns:p14="http://schemas.microsoft.com/office/powerpoint/2010/main" val="2995674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E1B7A-3F79-4B85-8225-0AB3EC599FE4}" type="slidenum">
              <a:rPr lang="en-US" smtClean="0"/>
              <a:t>10</a:t>
            </a:fld>
            <a:endParaRPr lang="en-US" dirty="0"/>
          </a:p>
        </p:txBody>
      </p:sp>
    </p:spTree>
    <p:extLst>
      <p:ext uri="{BB962C8B-B14F-4D97-AF65-F5344CB8AC3E}">
        <p14:creationId xmlns:p14="http://schemas.microsoft.com/office/powerpoint/2010/main" val="928771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Basic">
    <p:spTree>
      <p:nvGrpSpPr>
        <p:cNvPr id="1" name=""/>
        <p:cNvGrpSpPr/>
        <p:nvPr/>
      </p:nvGrpSpPr>
      <p:grpSpPr>
        <a:xfrm>
          <a:off x="0" y="0"/>
          <a:ext cx="0" cy="0"/>
          <a:chOff x="0" y="0"/>
          <a:chExt cx="0" cy="0"/>
        </a:xfrm>
      </p:grpSpPr>
      <p:sp>
        <p:nvSpPr>
          <p:cNvPr id="9" name="Title Placeholder 5">
            <a:extLst>
              <a:ext uri="{FF2B5EF4-FFF2-40B4-BE49-F238E27FC236}">
                <a16:creationId xmlns:a16="http://schemas.microsoft.com/office/drawing/2014/main" id="{4693AD26-90F1-C8AB-87EB-9C2B32FE65F9}"/>
              </a:ext>
            </a:extLst>
          </p:cNvPr>
          <p:cNvSpPr>
            <a:spLocks noGrp="1"/>
          </p:cNvSpPr>
          <p:nvPr>
            <p:ph type="title" hasCustomPrompt="1"/>
          </p:nvPr>
        </p:nvSpPr>
        <p:spPr>
          <a:xfrm>
            <a:off x="1573306" y="2838315"/>
            <a:ext cx="9780494" cy="1325563"/>
          </a:xfrm>
          <a:prstGeom prst="rect">
            <a:avLst/>
          </a:prstGeom>
        </p:spPr>
        <p:txBody>
          <a:bodyPr vert="horz" lIns="0" tIns="0" rIns="0" bIns="0" rtlCol="0" anchor="b">
            <a:normAutofit/>
          </a:bodyPr>
          <a:lstStyle/>
          <a:p>
            <a:r>
              <a:rPr lang="en-US"/>
              <a:t>Edit Presentation Title</a:t>
            </a:r>
          </a:p>
        </p:txBody>
      </p:sp>
      <p:sp>
        <p:nvSpPr>
          <p:cNvPr id="10" name="Text Placeholder 7">
            <a:extLst>
              <a:ext uri="{FF2B5EF4-FFF2-40B4-BE49-F238E27FC236}">
                <a16:creationId xmlns:a16="http://schemas.microsoft.com/office/drawing/2014/main" id="{749CE2E5-9E5E-B72E-3475-FE16ECD4AD7A}"/>
              </a:ext>
            </a:extLst>
          </p:cNvPr>
          <p:cNvSpPr>
            <a:spLocks noGrp="1"/>
          </p:cNvSpPr>
          <p:nvPr>
            <p:ph idx="1" hasCustomPrompt="1"/>
          </p:nvPr>
        </p:nvSpPr>
        <p:spPr>
          <a:xfrm>
            <a:off x="1573306" y="4299615"/>
            <a:ext cx="9780493" cy="983715"/>
          </a:xfrm>
          <a:prstGeom prst="rect">
            <a:avLst/>
          </a:prstGeom>
        </p:spPr>
        <p:txBody>
          <a:bodyPr vert="horz" lIns="0" tIns="0" rIns="0" bIns="0" rtlCol="0">
            <a:normAutofit/>
          </a:bodyPr>
          <a:lstStyle>
            <a:lvl1pPr>
              <a:defRPr>
                <a:solidFill>
                  <a:schemeClr val="accent1"/>
                </a:solidFill>
              </a:defRPr>
            </a:lvl1pPr>
          </a:lstStyle>
          <a:p>
            <a:pPr lvl="0"/>
            <a:r>
              <a:rPr lang="en-US"/>
              <a:t>Edit Presentation Subtitle</a:t>
            </a:r>
          </a:p>
        </p:txBody>
      </p:sp>
    </p:spTree>
    <p:extLst>
      <p:ext uri="{BB962C8B-B14F-4D97-AF65-F5344CB8AC3E}">
        <p14:creationId xmlns:p14="http://schemas.microsoft.com/office/powerpoint/2010/main" val="113516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Basic / Blank">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1264106-14CA-487D-BA3B-9750B27EFD61}"/>
              </a:ext>
            </a:extLst>
          </p:cNvPr>
          <p:cNvSpPr>
            <a:spLocks noGrp="1"/>
          </p:cNvSpPr>
          <p:nvPr>
            <p:ph type="body" sz="quarter" idx="20" hasCustomPrompt="1"/>
          </p:nvPr>
        </p:nvSpPr>
        <p:spPr>
          <a:xfrm>
            <a:off x="612669" y="1516501"/>
            <a:ext cx="11054196" cy="364622"/>
          </a:xfrm>
          <a:prstGeom prst="rect">
            <a:avLst/>
          </a:prstGeom>
        </p:spPr>
        <p:txBody>
          <a:bodyPr lIns="0" tIns="0" rIns="0" bIns="0"/>
          <a:lstStyle>
            <a:lvl1pPr marL="0" indent="0">
              <a:buNone/>
              <a:defRPr sz="2000">
                <a:solidFill>
                  <a:schemeClr val="accent2"/>
                </a:solidFill>
                <a:latin typeface="+mj-lt"/>
              </a:defRPr>
            </a:lvl1pPr>
          </a:lstStyle>
          <a:p>
            <a:pPr lvl="0"/>
            <a:r>
              <a:rPr lang="en-US"/>
              <a:t>Edit Slide Subhead</a:t>
            </a:r>
          </a:p>
        </p:txBody>
      </p:sp>
      <p:sp>
        <p:nvSpPr>
          <p:cNvPr id="3" name="Date Placeholder 2">
            <a:extLst>
              <a:ext uri="{FF2B5EF4-FFF2-40B4-BE49-F238E27FC236}">
                <a16:creationId xmlns:a16="http://schemas.microsoft.com/office/drawing/2014/main" id="{73EA33AA-DDAC-0ED4-60B5-E9C18E7E3C2F}"/>
              </a:ext>
            </a:extLst>
          </p:cNvPr>
          <p:cNvSpPr>
            <a:spLocks noGrp="1"/>
          </p:cNvSpPr>
          <p:nvPr>
            <p:ph type="dt" sz="half" idx="22"/>
          </p:nvPr>
        </p:nvSpPr>
        <p:spPr/>
        <p:txBody>
          <a:bodyPr/>
          <a:lstStyle/>
          <a:p>
            <a:fld id="{039AA176-BF1E-3D49-8E8C-4AF153D2AA09}" type="datetime1">
              <a:rPr lang="en-US" smtClean="0"/>
              <a:t>2/22/2024</a:t>
            </a:fld>
            <a:endParaRPr lang="en-US" dirty="0"/>
          </a:p>
        </p:txBody>
      </p:sp>
      <p:sp>
        <p:nvSpPr>
          <p:cNvPr id="4" name="Footer Placeholder 3">
            <a:extLst>
              <a:ext uri="{FF2B5EF4-FFF2-40B4-BE49-F238E27FC236}">
                <a16:creationId xmlns:a16="http://schemas.microsoft.com/office/drawing/2014/main" id="{D78143AB-A003-B1FC-E5AB-A04C80B4014E}"/>
              </a:ext>
            </a:extLst>
          </p:cNvPr>
          <p:cNvSpPr>
            <a:spLocks noGrp="1"/>
          </p:cNvSpPr>
          <p:nvPr>
            <p:ph type="ftr" sz="quarter" idx="23"/>
          </p:nvPr>
        </p:nvSpPr>
        <p:spPr/>
        <p:txBody>
          <a:bodyPr/>
          <a:lstStyle/>
          <a:p>
            <a:r>
              <a:rPr lang="en-US" dirty="0">
                <a:latin typeface="Brown"/>
                <a:ea typeface="Calibri" panose="020F0502020204030204" pitchFamily="34" charset="0"/>
              </a:rPr>
              <a:t>PROPRIETARY AND CONFIDENTIAL | DO NOT DISTRIBUTE WITHOUT AUTHORIZATION</a:t>
            </a:r>
          </a:p>
        </p:txBody>
      </p:sp>
      <p:sp>
        <p:nvSpPr>
          <p:cNvPr id="5" name="Slide Number Placeholder 4">
            <a:extLst>
              <a:ext uri="{FF2B5EF4-FFF2-40B4-BE49-F238E27FC236}">
                <a16:creationId xmlns:a16="http://schemas.microsoft.com/office/drawing/2014/main" id="{04EAE1AA-771E-D2AF-0924-FD0A20F331E5}"/>
              </a:ext>
            </a:extLst>
          </p:cNvPr>
          <p:cNvSpPr>
            <a:spLocks noGrp="1"/>
          </p:cNvSpPr>
          <p:nvPr>
            <p:ph type="sldNum" sz="quarter" idx="24"/>
          </p:nvPr>
        </p:nvSpPr>
        <p:spPr/>
        <p:txBody>
          <a:bodyPr/>
          <a:lstStyle/>
          <a:p>
            <a:fld id="{1F8D6BA2-D5F1-EC47-8355-C95E7E60D81B}" type="slidenum">
              <a:rPr lang="en-US" smtClean="0"/>
              <a:pPr/>
              <a:t>‹#›</a:t>
            </a:fld>
            <a:endParaRPr lang="en-US" dirty="0"/>
          </a:p>
        </p:txBody>
      </p:sp>
      <p:sp>
        <p:nvSpPr>
          <p:cNvPr id="6" name="Title 5">
            <a:extLst>
              <a:ext uri="{FF2B5EF4-FFF2-40B4-BE49-F238E27FC236}">
                <a16:creationId xmlns:a16="http://schemas.microsoft.com/office/drawing/2014/main" id="{3AA05B8E-FCDE-E2B2-6968-CC8857302FD4}"/>
              </a:ext>
            </a:extLst>
          </p:cNvPr>
          <p:cNvSpPr>
            <a:spLocks noGrp="1"/>
          </p:cNvSpPr>
          <p:nvPr>
            <p:ph type="title" hasCustomPrompt="1"/>
          </p:nvPr>
        </p:nvSpPr>
        <p:spPr>
          <a:xfrm>
            <a:off x="597160" y="527283"/>
            <a:ext cx="11069705" cy="860695"/>
          </a:xfrm>
        </p:spPr>
        <p:txBody>
          <a:bodyPr/>
          <a:lstStyle/>
          <a:p>
            <a:r>
              <a:rPr lang="en-US"/>
              <a:t>Edit Slide Title</a:t>
            </a:r>
          </a:p>
        </p:txBody>
      </p:sp>
    </p:spTree>
    <p:extLst>
      <p:ext uri="{BB962C8B-B14F-4D97-AF65-F5344CB8AC3E}">
        <p14:creationId xmlns:p14="http://schemas.microsoft.com/office/powerpoint/2010/main" val="3856197999"/>
      </p:ext>
    </p:extLst>
  </p:cSld>
  <p:clrMapOvr>
    <a:masterClrMapping/>
  </p:clrMapOvr>
  <p:extLst>
    <p:ext uri="{DCECCB84-F9BA-43D5-87BE-67443E8EF086}">
      <p15:sldGuideLst xmlns:p15="http://schemas.microsoft.com/office/powerpoint/2012/main">
        <p15:guide id="1" pos="3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Text Only">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1264106-14CA-487D-BA3B-9750B27EFD61}"/>
              </a:ext>
            </a:extLst>
          </p:cNvPr>
          <p:cNvSpPr>
            <a:spLocks noGrp="1"/>
          </p:cNvSpPr>
          <p:nvPr>
            <p:ph type="body" sz="quarter" idx="20" hasCustomPrompt="1"/>
          </p:nvPr>
        </p:nvSpPr>
        <p:spPr>
          <a:xfrm>
            <a:off x="609602" y="1505329"/>
            <a:ext cx="11026586" cy="364554"/>
          </a:xfrm>
          <a:prstGeom prst="rect">
            <a:avLst/>
          </a:prstGeom>
        </p:spPr>
        <p:txBody>
          <a:bodyPr lIns="0" tIns="0" rIns="0" bIns="0"/>
          <a:lstStyle>
            <a:lvl1pPr marL="0" indent="0">
              <a:buNone/>
              <a:defRPr sz="2000">
                <a:solidFill>
                  <a:schemeClr val="accent2"/>
                </a:solidFill>
                <a:latin typeface="+mj-lt"/>
              </a:defRPr>
            </a:lvl1pPr>
          </a:lstStyle>
          <a:p>
            <a:pPr lvl="0"/>
            <a:r>
              <a:rPr lang="en-US"/>
              <a:t>Edit Slide Subhead</a:t>
            </a:r>
          </a:p>
        </p:txBody>
      </p:sp>
      <p:sp>
        <p:nvSpPr>
          <p:cNvPr id="17" name="Text Placeholder 2">
            <a:extLst>
              <a:ext uri="{FF2B5EF4-FFF2-40B4-BE49-F238E27FC236}">
                <a16:creationId xmlns:a16="http://schemas.microsoft.com/office/drawing/2014/main" id="{DAEE896D-5B60-4D4B-A56D-6728C6EA9F73}"/>
              </a:ext>
            </a:extLst>
          </p:cNvPr>
          <p:cNvSpPr>
            <a:spLocks noGrp="1"/>
          </p:cNvSpPr>
          <p:nvPr>
            <p:ph type="body" idx="1"/>
          </p:nvPr>
        </p:nvSpPr>
        <p:spPr>
          <a:xfrm>
            <a:off x="609601" y="1946097"/>
            <a:ext cx="11026586" cy="4186798"/>
          </a:xfrm>
          <a:prstGeom prst="rect">
            <a:avLst/>
          </a:prstGeom>
        </p:spPr>
        <p:txBody>
          <a:bodyPr vert="horz" lIns="0" tIns="0" rIns="0" bIns="0" rtlCol="0">
            <a:normAutofit/>
          </a:bodyPr>
          <a:lstStyle>
            <a:lvl1pPr>
              <a:buClr>
                <a:schemeClr val="accent2"/>
              </a:buClr>
              <a:defRPr sz="2000">
                <a:solidFill>
                  <a:schemeClr val="tx1">
                    <a:lumMod val="65000"/>
                    <a:lumOff val="35000"/>
                  </a:schemeClr>
                </a:solidFill>
              </a:defRPr>
            </a:lvl1pPr>
            <a:lvl2pPr>
              <a:buClr>
                <a:schemeClr val="accent2"/>
              </a:buClr>
              <a:defRPr sz="2000">
                <a:solidFill>
                  <a:schemeClr val="tx1">
                    <a:lumMod val="65000"/>
                    <a:lumOff val="35000"/>
                  </a:schemeClr>
                </a:solidFill>
              </a:defRPr>
            </a:lvl2pPr>
            <a:lvl3pPr>
              <a:buClr>
                <a:schemeClr val="accent2"/>
              </a:buClr>
              <a:defRPr sz="2000">
                <a:solidFill>
                  <a:schemeClr val="tx1">
                    <a:lumMod val="65000"/>
                    <a:lumOff val="35000"/>
                  </a:schemeClr>
                </a:solidFill>
              </a:defRPr>
            </a:lvl3pPr>
            <a:lvl4pPr>
              <a:buClr>
                <a:schemeClr val="accent2"/>
              </a:buClr>
              <a:defRPr sz="2000">
                <a:solidFill>
                  <a:schemeClr val="tx1">
                    <a:lumMod val="65000"/>
                    <a:lumOff val="35000"/>
                  </a:schemeClr>
                </a:solidFill>
              </a:defRPr>
            </a:lvl4pPr>
            <a:lvl5pPr>
              <a:buClr>
                <a:schemeClr val="accent2"/>
              </a:buClr>
              <a:defRPr sz="20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AA1E3617-CF20-C79A-74BA-F2F06C07A124}"/>
              </a:ext>
            </a:extLst>
          </p:cNvPr>
          <p:cNvSpPr>
            <a:spLocks noGrp="1"/>
          </p:cNvSpPr>
          <p:nvPr>
            <p:ph type="dt" sz="half" idx="22"/>
          </p:nvPr>
        </p:nvSpPr>
        <p:spPr/>
        <p:txBody>
          <a:bodyPr/>
          <a:lstStyle/>
          <a:p>
            <a:fld id="{039AA176-BF1E-3D49-8E8C-4AF153D2AA09}" type="datetime1">
              <a:rPr lang="en-US" smtClean="0"/>
              <a:t>2/22/2024</a:t>
            </a:fld>
            <a:endParaRPr lang="en-US" dirty="0"/>
          </a:p>
        </p:txBody>
      </p:sp>
      <p:sp>
        <p:nvSpPr>
          <p:cNvPr id="3" name="Footer Placeholder 2">
            <a:extLst>
              <a:ext uri="{FF2B5EF4-FFF2-40B4-BE49-F238E27FC236}">
                <a16:creationId xmlns:a16="http://schemas.microsoft.com/office/drawing/2014/main" id="{4E87492F-FF8E-4C81-108A-5AA8A8E3529D}"/>
              </a:ext>
            </a:extLst>
          </p:cNvPr>
          <p:cNvSpPr>
            <a:spLocks noGrp="1"/>
          </p:cNvSpPr>
          <p:nvPr>
            <p:ph type="ftr" sz="quarter" idx="23"/>
          </p:nvPr>
        </p:nvSpPr>
        <p:spPr/>
        <p:txBody>
          <a:bodyPr/>
          <a:lstStyle/>
          <a:p>
            <a:r>
              <a:rPr lang="en-US" dirty="0">
                <a:latin typeface="Brown"/>
                <a:ea typeface="Calibri" panose="020F0502020204030204" pitchFamily="34" charset="0"/>
              </a:rPr>
              <a:t>PROPRIETARY AND CONFIDENTIAL | DO NOT DISTRIBUTE WITHOUT AUTHORIZATION</a:t>
            </a:r>
          </a:p>
        </p:txBody>
      </p:sp>
      <p:sp>
        <p:nvSpPr>
          <p:cNvPr id="4" name="Slide Number Placeholder 3">
            <a:extLst>
              <a:ext uri="{FF2B5EF4-FFF2-40B4-BE49-F238E27FC236}">
                <a16:creationId xmlns:a16="http://schemas.microsoft.com/office/drawing/2014/main" id="{00A375B3-8DD5-0444-0ADB-F01B22EC3FF4}"/>
              </a:ext>
            </a:extLst>
          </p:cNvPr>
          <p:cNvSpPr>
            <a:spLocks noGrp="1"/>
          </p:cNvSpPr>
          <p:nvPr>
            <p:ph type="sldNum" sz="quarter" idx="24"/>
          </p:nvPr>
        </p:nvSpPr>
        <p:spPr/>
        <p:txBody>
          <a:bodyPr/>
          <a:lstStyle/>
          <a:p>
            <a:fld id="{1F8D6BA2-D5F1-EC47-8355-C95E7E60D81B}" type="slidenum">
              <a:rPr lang="en-US" smtClean="0"/>
              <a:pPr/>
              <a:t>‹#›</a:t>
            </a:fld>
            <a:endParaRPr lang="en-US" dirty="0"/>
          </a:p>
        </p:txBody>
      </p:sp>
      <p:sp>
        <p:nvSpPr>
          <p:cNvPr id="5" name="Title 4">
            <a:extLst>
              <a:ext uri="{FF2B5EF4-FFF2-40B4-BE49-F238E27FC236}">
                <a16:creationId xmlns:a16="http://schemas.microsoft.com/office/drawing/2014/main" id="{16A30AA9-3E33-AA93-0D02-43C164D717C9}"/>
              </a:ext>
            </a:extLst>
          </p:cNvPr>
          <p:cNvSpPr>
            <a:spLocks noGrp="1"/>
          </p:cNvSpPr>
          <p:nvPr>
            <p:ph type="title" hasCustomPrompt="1"/>
          </p:nvPr>
        </p:nvSpPr>
        <p:spPr>
          <a:xfrm>
            <a:off x="609601" y="347412"/>
            <a:ext cx="11026587" cy="1040635"/>
          </a:xfrm>
        </p:spPr>
        <p:txBody>
          <a:bodyPr/>
          <a:lstStyle/>
          <a:p>
            <a:r>
              <a:rPr lang="en-US"/>
              <a:t>Edit Slide Title</a:t>
            </a:r>
          </a:p>
        </p:txBody>
      </p:sp>
    </p:spTree>
    <p:extLst>
      <p:ext uri="{BB962C8B-B14F-4D97-AF65-F5344CB8AC3E}">
        <p14:creationId xmlns:p14="http://schemas.microsoft.com/office/powerpoint/2010/main" val="410342151"/>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Circle Image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1264106-14CA-487D-BA3B-9750B27EFD61}"/>
              </a:ext>
            </a:extLst>
          </p:cNvPr>
          <p:cNvSpPr>
            <a:spLocks noGrp="1"/>
          </p:cNvSpPr>
          <p:nvPr>
            <p:ph type="body" sz="quarter" idx="20" hasCustomPrompt="1"/>
          </p:nvPr>
        </p:nvSpPr>
        <p:spPr>
          <a:xfrm>
            <a:off x="609602" y="1505329"/>
            <a:ext cx="11026586" cy="364554"/>
          </a:xfrm>
          <a:prstGeom prst="rect">
            <a:avLst/>
          </a:prstGeom>
        </p:spPr>
        <p:txBody>
          <a:bodyPr lIns="0" tIns="0" rIns="0" bIns="0"/>
          <a:lstStyle>
            <a:lvl1pPr marL="0" indent="0">
              <a:buNone/>
              <a:defRPr sz="2000">
                <a:solidFill>
                  <a:schemeClr val="accent2"/>
                </a:solidFill>
                <a:latin typeface="+mj-lt"/>
              </a:defRPr>
            </a:lvl1pPr>
          </a:lstStyle>
          <a:p>
            <a:pPr lvl="0"/>
            <a:r>
              <a:rPr lang="en-US"/>
              <a:t>Edit Slide Subhead</a:t>
            </a:r>
          </a:p>
        </p:txBody>
      </p:sp>
      <p:sp>
        <p:nvSpPr>
          <p:cNvPr id="17" name="Text Placeholder 2">
            <a:extLst>
              <a:ext uri="{FF2B5EF4-FFF2-40B4-BE49-F238E27FC236}">
                <a16:creationId xmlns:a16="http://schemas.microsoft.com/office/drawing/2014/main" id="{DAEE896D-5B60-4D4B-A56D-6728C6EA9F73}"/>
              </a:ext>
            </a:extLst>
          </p:cNvPr>
          <p:cNvSpPr>
            <a:spLocks noGrp="1"/>
          </p:cNvSpPr>
          <p:nvPr>
            <p:ph type="body" idx="1"/>
          </p:nvPr>
        </p:nvSpPr>
        <p:spPr>
          <a:xfrm>
            <a:off x="609600" y="1946097"/>
            <a:ext cx="7268968" cy="4186798"/>
          </a:xfrm>
          <a:prstGeom prst="rect">
            <a:avLst/>
          </a:prstGeom>
        </p:spPr>
        <p:txBody>
          <a:bodyPr vert="horz" lIns="0" tIns="0" rIns="0" bIns="0" rtlCol="0">
            <a:normAutofit/>
          </a:bodyPr>
          <a:lstStyle>
            <a:lvl1pPr>
              <a:buClr>
                <a:schemeClr val="accent2"/>
              </a:buClr>
              <a:defRPr sz="2000">
                <a:solidFill>
                  <a:schemeClr val="tx1">
                    <a:lumMod val="65000"/>
                    <a:lumOff val="35000"/>
                  </a:schemeClr>
                </a:solidFill>
              </a:defRPr>
            </a:lvl1pPr>
            <a:lvl2pPr>
              <a:buClr>
                <a:schemeClr val="accent2"/>
              </a:buClr>
              <a:defRPr sz="2000">
                <a:solidFill>
                  <a:schemeClr val="tx1">
                    <a:lumMod val="65000"/>
                    <a:lumOff val="35000"/>
                  </a:schemeClr>
                </a:solidFill>
              </a:defRPr>
            </a:lvl2pPr>
            <a:lvl3pPr>
              <a:buClr>
                <a:schemeClr val="accent2"/>
              </a:buClr>
              <a:defRPr sz="2000">
                <a:solidFill>
                  <a:schemeClr val="tx1">
                    <a:lumMod val="65000"/>
                    <a:lumOff val="35000"/>
                  </a:schemeClr>
                </a:solidFill>
              </a:defRPr>
            </a:lvl3pPr>
            <a:lvl4pPr>
              <a:buClr>
                <a:schemeClr val="accent2"/>
              </a:buClr>
              <a:defRPr sz="2000">
                <a:solidFill>
                  <a:schemeClr val="tx1">
                    <a:lumMod val="65000"/>
                    <a:lumOff val="35000"/>
                  </a:schemeClr>
                </a:solidFill>
              </a:defRPr>
            </a:lvl4pPr>
            <a:lvl5pPr>
              <a:buClr>
                <a:schemeClr val="accent2"/>
              </a:buClr>
              <a:defRPr sz="20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AA1E3617-CF20-C79A-74BA-F2F06C07A124}"/>
              </a:ext>
            </a:extLst>
          </p:cNvPr>
          <p:cNvSpPr>
            <a:spLocks noGrp="1"/>
          </p:cNvSpPr>
          <p:nvPr>
            <p:ph type="dt" sz="half" idx="22"/>
          </p:nvPr>
        </p:nvSpPr>
        <p:spPr/>
        <p:txBody>
          <a:bodyPr/>
          <a:lstStyle/>
          <a:p>
            <a:fld id="{039AA176-BF1E-3D49-8E8C-4AF153D2AA09}" type="datetime1">
              <a:rPr lang="en-US" smtClean="0"/>
              <a:t>2/22/2024</a:t>
            </a:fld>
            <a:endParaRPr lang="en-US" dirty="0"/>
          </a:p>
        </p:txBody>
      </p:sp>
      <p:sp>
        <p:nvSpPr>
          <p:cNvPr id="3" name="Footer Placeholder 2">
            <a:extLst>
              <a:ext uri="{FF2B5EF4-FFF2-40B4-BE49-F238E27FC236}">
                <a16:creationId xmlns:a16="http://schemas.microsoft.com/office/drawing/2014/main" id="{4E87492F-FF8E-4C81-108A-5AA8A8E3529D}"/>
              </a:ext>
            </a:extLst>
          </p:cNvPr>
          <p:cNvSpPr>
            <a:spLocks noGrp="1"/>
          </p:cNvSpPr>
          <p:nvPr>
            <p:ph type="ftr" sz="quarter" idx="23"/>
          </p:nvPr>
        </p:nvSpPr>
        <p:spPr/>
        <p:txBody>
          <a:bodyPr/>
          <a:lstStyle/>
          <a:p>
            <a:r>
              <a:rPr lang="en-US" dirty="0">
                <a:latin typeface="Brown"/>
                <a:ea typeface="Calibri" panose="020F0502020204030204" pitchFamily="34" charset="0"/>
              </a:rPr>
              <a:t>PROPRIETARY AND CONFIDENTIAL | DO NOT DISTRIBUTE WITHOUT AUTHORIZATION</a:t>
            </a:r>
          </a:p>
        </p:txBody>
      </p:sp>
      <p:sp>
        <p:nvSpPr>
          <p:cNvPr id="4" name="Slide Number Placeholder 3">
            <a:extLst>
              <a:ext uri="{FF2B5EF4-FFF2-40B4-BE49-F238E27FC236}">
                <a16:creationId xmlns:a16="http://schemas.microsoft.com/office/drawing/2014/main" id="{00A375B3-8DD5-0444-0ADB-F01B22EC3FF4}"/>
              </a:ext>
            </a:extLst>
          </p:cNvPr>
          <p:cNvSpPr>
            <a:spLocks noGrp="1"/>
          </p:cNvSpPr>
          <p:nvPr>
            <p:ph type="sldNum" sz="quarter" idx="24"/>
          </p:nvPr>
        </p:nvSpPr>
        <p:spPr/>
        <p:txBody>
          <a:bodyPr/>
          <a:lstStyle/>
          <a:p>
            <a:fld id="{1F8D6BA2-D5F1-EC47-8355-C95E7E60D81B}" type="slidenum">
              <a:rPr lang="en-US" smtClean="0"/>
              <a:pPr/>
              <a:t>‹#›</a:t>
            </a:fld>
            <a:endParaRPr lang="en-US" dirty="0"/>
          </a:p>
        </p:txBody>
      </p:sp>
      <p:sp>
        <p:nvSpPr>
          <p:cNvPr id="5" name="Title 4">
            <a:extLst>
              <a:ext uri="{FF2B5EF4-FFF2-40B4-BE49-F238E27FC236}">
                <a16:creationId xmlns:a16="http://schemas.microsoft.com/office/drawing/2014/main" id="{16A30AA9-3E33-AA93-0D02-43C164D717C9}"/>
              </a:ext>
            </a:extLst>
          </p:cNvPr>
          <p:cNvSpPr>
            <a:spLocks noGrp="1"/>
          </p:cNvSpPr>
          <p:nvPr>
            <p:ph type="title" hasCustomPrompt="1"/>
          </p:nvPr>
        </p:nvSpPr>
        <p:spPr>
          <a:xfrm>
            <a:off x="609601" y="347412"/>
            <a:ext cx="11026587" cy="1040635"/>
          </a:xfrm>
        </p:spPr>
        <p:txBody>
          <a:bodyPr/>
          <a:lstStyle/>
          <a:p>
            <a:r>
              <a:rPr lang="en-US"/>
              <a:t>Edit Slide Title</a:t>
            </a:r>
          </a:p>
        </p:txBody>
      </p:sp>
      <p:sp>
        <p:nvSpPr>
          <p:cNvPr id="8" name="Picture Placeholder 5">
            <a:extLst>
              <a:ext uri="{FF2B5EF4-FFF2-40B4-BE49-F238E27FC236}">
                <a16:creationId xmlns:a16="http://schemas.microsoft.com/office/drawing/2014/main" id="{ECBF0527-8EAA-8C7D-108A-603BC25DC457}"/>
              </a:ext>
            </a:extLst>
          </p:cNvPr>
          <p:cNvSpPr>
            <a:spLocks noGrp="1"/>
          </p:cNvSpPr>
          <p:nvPr>
            <p:ph type="pic" sz="quarter" idx="11" hasCustomPrompt="1"/>
          </p:nvPr>
        </p:nvSpPr>
        <p:spPr>
          <a:xfrm>
            <a:off x="8156025" y="5153316"/>
            <a:ext cx="806825" cy="816795"/>
          </a:xfrm>
          <a:prstGeom prst="ellipse">
            <a:avLst/>
          </a:prstGeom>
          <a:solidFill>
            <a:srgbClr val="0F5CA8"/>
          </a:solidFill>
          <a:ln>
            <a:noFill/>
          </a:ln>
        </p:spPr>
        <p:txBody>
          <a:bodyPr anchor="ctr"/>
          <a:lstStyle>
            <a:lvl1pPr marL="0" indent="0" algn="ctr">
              <a:buNone/>
              <a:defRPr sz="1000" b="1" i="0">
                <a:solidFill>
                  <a:schemeClr val="bg1"/>
                </a:solidFill>
                <a:latin typeface="Century Gothic" panose="020B0502020202020204" pitchFamily="34" charset="0"/>
                <a:cs typeface="Arial Narrow" panose="020B0604020202020204" pitchFamily="34" charset="0"/>
              </a:defRPr>
            </a:lvl1pPr>
          </a:lstStyle>
          <a:p>
            <a:r>
              <a:rPr lang="en-US" sz="1000" b="0" i="0" dirty="0">
                <a:latin typeface="Arial Narrow" panose="020B0604020202020204" pitchFamily="34" charset="0"/>
                <a:cs typeface="Arial Narrow" panose="020B0604020202020204" pitchFamily="34" charset="0"/>
              </a:rPr>
              <a:t>Circle or upload photo</a:t>
            </a:r>
            <a:endParaRPr lang="en-US" dirty="0"/>
          </a:p>
        </p:txBody>
      </p:sp>
      <p:sp>
        <p:nvSpPr>
          <p:cNvPr id="9" name="Picture Placeholder 16">
            <a:extLst>
              <a:ext uri="{FF2B5EF4-FFF2-40B4-BE49-F238E27FC236}">
                <a16:creationId xmlns:a16="http://schemas.microsoft.com/office/drawing/2014/main" id="{68C9C690-705F-7EFC-C77D-B7884175587E}"/>
              </a:ext>
            </a:extLst>
          </p:cNvPr>
          <p:cNvSpPr>
            <a:spLocks noGrp="1"/>
          </p:cNvSpPr>
          <p:nvPr>
            <p:ph type="pic" sz="quarter" idx="18" hasCustomPrompt="1"/>
          </p:nvPr>
        </p:nvSpPr>
        <p:spPr>
          <a:xfrm>
            <a:off x="7882858" y="1846466"/>
            <a:ext cx="3749040" cy="3749040"/>
          </a:xfrm>
          <a:prstGeom prst="ellipse">
            <a:avLst/>
          </a:prstGeom>
          <a:solidFill>
            <a:schemeClr val="bg1">
              <a:lumMod val="95000"/>
            </a:schemeClr>
          </a:solidFill>
        </p:spPr>
        <p:txBody>
          <a:bodyPr anchor="ctr"/>
          <a:lstStyle>
            <a:lvl1pPr marL="0" indent="0" algn="ctr">
              <a:buNone/>
              <a:defRPr b="0" i="0">
                <a:solidFill>
                  <a:schemeClr val="bg1">
                    <a:lumMod val="75000"/>
                  </a:schemeClr>
                </a:solidFill>
                <a:latin typeface="Century Gothic" panose="020B0502020202020204" pitchFamily="34" charset="0"/>
              </a:defRPr>
            </a:lvl1pPr>
          </a:lstStyle>
          <a:p>
            <a:r>
              <a:rPr lang="en-US" dirty="0"/>
              <a:t>Upload </a:t>
            </a:r>
          </a:p>
          <a:p>
            <a:r>
              <a:rPr lang="en-US" dirty="0"/>
              <a:t>Image</a:t>
            </a:r>
          </a:p>
        </p:txBody>
      </p:sp>
      <p:sp>
        <p:nvSpPr>
          <p:cNvPr id="10" name="Picture Placeholder 22">
            <a:extLst>
              <a:ext uri="{FF2B5EF4-FFF2-40B4-BE49-F238E27FC236}">
                <a16:creationId xmlns:a16="http://schemas.microsoft.com/office/drawing/2014/main" id="{C553FB42-13E4-B867-E48D-1909E3ABF3B0}"/>
              </a:ext>
            </a:extLst>
          </p:cNvPr>
          <p:cNvSpPr>
            <a:spLocks noGrp="1"/>
          </p:cNvSpPr>
          <p:nvPr>
            <p:ph type="pic" sz="quarter" idx="19" hasCustomPrompt="1"/>
          </p:nvPr>
        </p:nvSpPr>
        <p:spPr>
          <a:xfrm>
            <a:off x="6315919" y="3634958"/>
            <a:ext cx="2035175" cy="2036762"/>
          </a:xfrm>
          <a:prstGeom prst="ellipse">
            <a:avLst/>
          </a:prstGeom>
          <a:solidFill>
            <a:srgbClr val="5D3484"/>
          </a:solidFill>
        </p:spPr>
        <p:txBody>
          <a:bodyPr anchor="ctr"/>
          <a:lstStyle>
            <a:lvl1pPr marL="0" indent="0" algn="ctr">
              <a:buNone/>
              <a:defRPr sz="1800" b="0" i="0">
                <a:solidFill>
                  <a:schemeClr val="bg1"/>
                </a:solidFill>
                <a:latin typeface="Century Gothic" panose="020B0502020202020204" pitchFamily="34" charset="0"/>
              </a:defRPr>
            </a:lvl1pPr>
          </a:lstStyle>
          <a:p>
            <a:r>
              <a:rPr lang="en-US" dirty="0"/>
              <a:t>Circle</a:t>
            </a:r>
          </a:p>
          <a:p>
            <a:r>
              <a:rPr lang="en-US" dirty="0"/>
              <a:t>Or</a:t>
            </a:r>
          </a:p>
          <a:p>
            <a:r>
              <a:rPr lang="en-US" dirty="0"/>
              <a:t>Image</a:t>
            </a:r>
          </a:p>
        </p:txBody>
      </p:sp>
    </p:spTree>
    <p:extLst>
      <p:ext uri="{BB962C8B-B14F-4D97-AF65-F5344CB8AC3E}">
        <p14:creationId xmlns:p14="http://schemas.microsoft.com/office/powerpoint/2010/main" val="2878845484"/>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Text with Circle Images 2">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1264106-14CA-487D-BA3B-9750B27EFD61}"/>
              </a:ext>
            </a:extLst>
          </p:cNvPr>
          <p:cNvSpPr>
            <a:spLocks noGrp="1"/>
          </p:cNvSpPr>
          <p:nvPr>
            <p:ph type="body" sz="quarter" idx="20" hasCustomPrompt="1"/>
          </p:nvPr>
        </p:nvSpPr>
        <p:spPr>
          <a:xfrm>
            <a:off x="609602" y="1505329"/>
            <a:ext cx="11026586" cy="364554"/>
          </a:xfrm>
          <a:prstGeom prst="rect">
            <a:avLst/>
          </a:prstGeom>
        </p:spPr>
        <p:txBody>
          <a:bodyPr lIns="0" tIns="0" rIns="0" bIns="0"/>
          <a:lstStyle>
            <a:lvl1pPr marL="0" indent="0">
              <a:buNone/>
              <a:defRPr sz="2000">
                <a:solidFill>
                  <a:schemeClr val="accent2"/>
                </a:solidFill>
                <a:latin typeface="+mj-lt"/>
              </a:defRPr>
            </a:lvl1pPr>
          </a:lstStyle>
          <a:p>
            <a:pPr lvl="0"/>
            <a:r>
              <a:rPr lang="en-US"/>
              <a:t>Edit Slide Subhead</a:t>
            </a:r>
          </a:p>
        </p:txBody>
      </p:sp>
      <p:sp>
        <p:nvSpPr>
          <p:cNvPr id="17" name="Text Placeholder 2">
            <a:extLst>
              <a:ext uri="{FF2B5EF4-FFF2-40B4-BE49-F238E27FC236}">
                <a16:creationId xmlns:a16="http://schemas.microsoft.com/office/drawing/2014/main" id="{DAEE896D-5B60-4D4B-A56D-6728C6EA9F73}"/>
              </a:ext>
            </a:extLst>
          </p:cNvPr>
          <p:cNvSpPr>
            <a:spLocks noGrp="1"/>
          </p:cNvSpPr>
          <p:nvPr>
            <p:ph type="body" idx="1"/>
          </p:nvPr>
        </p:nvSpPr>
        <p:spPr>
          <a:xfrm>
            <a:off x="609600" y="1946097"/>
            <a:ext cx="7268968" cy="4186798"/>
          </a:xfrm>
          <a:prstGeom prst="rect">
            <a:avLst/>
          </a:prstGeom>
        </p:spPr>
        <p:txBody>
          <a:bodyPr vert="horz" lIns="0" tIns="0" rIns="0" bIns="0" rtlCol="0">
            <a:normAutofit/>
          </a:bodyPr>
          <a:lstStyle>
            <a:lvl1pPr>
              <a:buClr>
                <a:schemeClr val="accent2"/>
              </a:buClr>
              <a:defRPr sz="2000">
                <a:solidFill>
                  <a:schemeClr val="tx1">
                    <a:lumMod val="65000"/>
                    <a:lumOff val="35000"/>
                  </a:schemeClr>
                </a:solidFill>
              </a:defRPr>
            </a:lvl1pPr>
            <a:lvl2pPr>
              <a:buClr>
                <a:schemeClr val="accent2"/>
              </a:buClr>
              <a:defRPr sz="2000">
                <a:solidFill>
                  <a:schemeClr val="tx1">
                    <a:lumMod val="65000"/>
                    <a:lumOff val="35000"/>
                  </a:schemeClr>
                </a:solidFill>
              </a:defRPr>
            </a:lvl2pPr>
            <a:lvl3pPr>
              <a:buClr>
                <a:schemeClr val="accent2"/>
              </a:buClr>
              <a:defRPr sz="2000">
                <a:solidFill>
                  <a:schemeClr val="tx1">
                    <a:lumMod val="65000"/>
                    <a:lumOff val="35000"/>
                  </a:schemeClr>
                </a:solidFill>
              </a:defRPr>
            </a:lvl3pPr>
            <a:lvl4pPr>
              <a:buClr>
                <a:schemeClr val="accent2"/>
              </a:buClr>
              <a:defRPr sz="2000">
                <a:solidFill>
                  <a:schemeClr val="tx1">
                    <a:lumMod val="65000"/>
                    <a:lumOff val="35000"/>
                  </a:schemeClr>
                </a:solidFill>
              </a:defRPr>
            </a:lvl4pPr>
            <a:lvl5pPr>
              <a:buClr>
                <a:schemeClr val="accent2"/>
              </a:buClr>
              <a:defRPr sz="20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AA1E3617-CF20-C79A-74BA-F2F06C07A124}"/>
              </a:ext>
            </a:extLst>
          </p:cNvPr>
          <p:cNvSpPr>
            <a:spLocks noGrp="1"/>
          </p:cNvSpPr>
          <p:nvPr>
            <p:ph type="dt" sz="half" idx="22"/>
          </p:nvPr>
        </p:nvSpPr>
        <p:spPr/>
        <p:txBody>
          <a:bodyPr/>
          <a:lstStyle/>
          <a:p>
            <a:fld id="{039AA176-BF1E-3D49-8E8C-4AF153D2AA09}" type="datetime1">
              <a:rPr lang="en-US" smtClean="0"/>
              <a:t>2/22/2024</a:t>
            </a:fld>
            <a:endParaRPr lang="en-US" dirty="0"/>
          </a:p>
        </p:txBody>
      </p:sp>
      <p:sp>
        <p:nvSpPr>
          <p:cNvPr id="3" name="Footer Placeholder 2">
            <a:extLst>
              <a:ext uri="{FF2B5EF4-FFF2-40B4-BE49-F238E27FC236}">
                <a16:creationId xmlns:a16="http://schemas.microsoft.com/office/drawing/2014/main" id="{4E87492F-FF8E-4C81-108A-5AA8A8E3529D}"/>
              </a:ext>
            </a:extLst>
          </p:cNvPr>
          <p:cNvSpPr>
            <a:spLocks noGrp="1"/>
          </p:cNvSpPr>
          <p:nvPr>
            <p:ph type="ftr" sz="quarter" idx="23"/>
          </p:nvPr>
        </p:nvSpPr>
        <p:spPr/>
        <p:txBody>
          <a:bodyPr/>
          <a:lstStyle/>
          <a:p>
            <a:r>
              <a:rPr lang="en-US" dirty="0">
                <a:latin typeface="Brown"/>
                <a:ea typeface="Calibri" panose="020F0502020204030204" pitchFamily="34" charset="0"/>
              </a:rPr>
              <a:t>PROPRIETARY AND CONFIDENTIAL | DO NOT DISTRIBUTE WITHOUT AUTHORIZATION</a:t>
            </a:r>
          </a:p>
        </p:txBody>
      </p:sp>
      <p:sp>
        <p:nvSpPr>
          <p:cNvPr id="4" name="Slide Number Placeholder 3">
            <a:extLst>
              <a:ext uri="{FF2B5EF4-FFF2-40B4-BE49-F238E27FC236}">
                <a16:creationId xmlns:a16="http://schemas.microsoft.com/office/drawing/2014/main" id="{00A375B3-8DD5-0444-0ADB-F01B22EC3FF4}"/>
              </a:ext>
            </a:extLst>
          </p:cNvPr>
          <p:cNvSpPr>
            <a:spLocks noGrp="1"/>
          </p:cNvSpPr>
          <p:nvPr>
            <p:ph type="sldNum" sz="quarter" idx="24"/>
          </p:nvPr>
        </p:nvSpPr>
        <p:spPr/>
        <p:txBody>
          <a:bodyPr/>
          <a:lstStyle/>
          <a:p>
            <a:fld id="{1F8D6BA2-D5F1-EC47-8355-C95E7E60D81B}" type="slidenum">
              <a:rPr lang="en-US" smtClean="0"/>
              <a:pPr/>
              <a:t>‹#›</a:t>
            </a:fld>
            <a:endParaRPr lang="en-US" dirty="0"/>
          </a:p>
        </p:txBody>
      </p:sp>
      <p:sp>
        <p:nvSpPr>
          <p:cNvPr id="5" name="Title 4">
            <a:extLst>
              <a:ext uri="{FF2B5EF4-FFF2-40B4-BE49-F238E27FC236}">
                <a16:creationId xmlns:a16="http://schemas.microsoft.com/office/drawing/2014/main" id="{16A30AA9-3E33-AA93-0D02-43C164D717C9}"/>
              </a:ext>
            </a:extLst>
          </p:cNvPr>
          <p:cNvSpPr>
            <a:spLocks noGrp="1"/>
          </p:cNvSpPr>
          <p:nvPr>
            <p:ph type="title" hasCustomPrompt="1"/>
          </p:nvPr>
        </p:nvSpPr>
        <p:spPr>
          <a:xfrm>
            <a:off x="609601" y="347412"/>
            <a:ext cx="11026587" cy="1040635"/>
          </a:xfrm>
        </p:spPr>
        <p:txBody>
          <a:bodyPr/>
          <a:lstStyle/>
          <a:p>
            <a:r>
              <a:rPr lang="en-US"/>
              <a:t>Edit Slide Title</a:t>
            </a:r>
          </a:p>
        </p:txBody>
      </p:sp>
      <p:sp>
        <p:nvSpPr>
          <p:cNvPr id="12" name="Picture Placeholder 18">
            <a:extLst>
              <a:ext uri="{FF2B5EF4-FFF2-40B4-BE49-F238E27FC236}">
                <a16:creationId xmlns:a16="http://schemas.microsoft.com/office/drawing/2014/main" id="{B2943B89-389A-4996-F6C1-11EA25CD2DE3}"/>
              </a:ext>
            </a:extLst>
          </p:cNvPr>
          <p:cNvSpPr>
            <a:spLocks noGrp="1"/>
          </p:cNvSpPr>
          <p:nvPr>
            <p:ph type="pic" sz="quarter" idx="15" hasCustomPrompt="1"/>
          </p:nvPr>
        </p:nvSpPr>
        <p:spPr>
          <a:xfrm>
            <a:off x="6659145" y="1257300"/>
            <a:ext cx="3195183" cy="3190649"/>
          </a:xfrm>
          <a:prstGeom prst="ellipse">
            <a:avLst/>
          </a:prstGeom>
          <a:solidFill>
            <a:schemeClr val="bg1">
              <a:lumMod val="95000"/>
            </a:schemeClr>
          </a:solidFill>
        </p:spPr>
        <p:txBody>
          <a:bodyPr anchor="ctr"/>
          <a:lstStyle>
            <a:lvl1pPr marL="0" indent="0" algn="ctr">
              <a:buNone/>
              <a:defRPr b="0" i="0">
                <a:solidFill>
                  <a:schemeClr val="bg1">
                    <a:lumMod val="75000"/>
                  </a:schemeClr>
                </a:solidFill>
                <a:latin typeface="Century Gothic" panose="020B0502020202020204" pitchFamily="34" charset="0"/>
              </a:defRPr>
            </a:lvl1pPr>
          </a:lstStyle>
          <a:p>
            <a:r>
              <a:rPr lang="en-US" dirty="0"/>
              <a:t>Upload </a:t>
            </a:r>
          </a:p>
          <a:p>
            <a:r>
              <a:rPr lang="en-US" dirty="0"/>
              <a:t>Image</a:t>
            </a:r>
          </a:p>
        </p:txBody>
      </p:sp>
      <p:sp>
        <p:nvSpPr>
          <p:cNvPr id="13" name="Picture Placeholder 8">
            <a:extLst>
              <a:ext uri="{FF2B5EF4-FFF2-40B4-BE49-F238E27FC236}">
                <a16:creationId xmlns:a16="http://schemas.microsoft.com/office/drawing/2014/main" id="{1D4CE267-028A-C9E6-41D2-E9ACF516C00C}"/>
              </a:ext>
            </a:extLst>
          </p:cNvPr>
          <p:cNvSpPr>
            <a:spLocks noGrp="1"/>
          </p:cNvSpPr>
          <p:nvPr>
            <p:ph type="pic" sz="quarter" idx="12" hasCustomPrompt="1"/>
          </p:nvPr>
        </p:nvSpPr>
        <p:spPr>
          <a:xfrm>
            <a:off x="10042764" y="2492641"/>
            <a:ext cx="1757855" cy="1742090"/>
          </a:xfrm>
          <a:prstGeom prst="ellipse">
            <a:avLst/>
          </a:prstGeom>
          <a:solidFill>
            <a:srgbClr val="5D3484"/>
          </a:solidFill>
          <a:ln>
            <a:noFill/>
          </a:ln>
        </p:spPr>
        <p:txBody>
          <a:bodyPr anchor="ctr"/>
          <a:lstStyle>
            <a:lvl1pPr marL="0" indent="0" algn="ctr">
              <a:buNone/>
              <a:defRPr sz="1100" b="0" i="0">
                <a:solidFill>
                  <a:schemeClr val="bg1"/>
                </a:solidFill>
                <a:latin typeface="Century Gothic" panose="020B0502020202020204" pitchFamily="34" charset="0"/>
                <a:cs typeface="Arial Narrow" panose="020B0604020202020204" pitchFamily="34" charset="0"/>
              </a:defRPr>
            </a:lvl1pPr>
          </a:lstStyle>
          <a:p>
            <a:r>
              <a:rPr lang="en-US" dirty="0"/>
              <a:t>Circle or upload photo</a:t>
            </a:r>
          </a:p>
        </p:txBody>
      </p:sp>
      <p:sp>
        <p:nvSpPr>
          <p:cNvPr id="14" name="Picture Placeholder 16">
            <a:extLst>
              <a:ext uri="{FF2B5EF4-FFF2-40B4-BE49-F238E27FC236}">
                <a16:creationId xmlns:a16="http://schemas.microsoft.com/office/drawing/2014/main" id="{DEDA3D2C-429B-5086-755C-7675B89FA538}"/>
              </a:ext>
            </a:extLst>
          </p:cNvPr>
          <p:cNvSpPr>
            <a:spLocks noGrp="1"/>
          </p:cNvSpPr>
          <p:nvPr>
            <p:ph type="pic" sz="quarter" idx="14" hasCustomPrompt="1"/>
          </p:nvPr>
        </p:nvSpPr>
        <p:spPr>
          <a:xfrm>
            <a:off x="8519068" y="3673928"/>
            <a:ext cx="2217002" cy="2212295"/>
          </a:xfrm>
          <a:prstGeom prst="ellipse">
            <a:avLst/>
          </a:prstGeom>
          <a:solidFill>
            <a:schemeClr val="bg1">
              <a:lumMod val="95000"/>
            </a:schemeClr>
          </a:solidFill>
          <a:ln>
            <a:noFill/>
          </a:ln>
        </p:spPr>
        <p:txBody>
          <a:bodyPr anchor="ctr"/>
          <a:lstStyle>
            <a:lvl1pPr marL="0" indent="0" algn="ctr">
              <a:buNone/>
              <a:defRPr b="0" i="0">
                <a:solidFill>
                  <a:schemeClr val="bg1">
                    <a:lumMod val="75000"/>
                  </a:schemeClr>
                </a:solidFill>
                <a:latin typeface="Century Gothic" panose="020B0502020202020204" pitchFamily="34" charset="0"/>
                <a:cs typeface="Arial Narrow" panose="020B0604020202020204" pitchFamily="34" charset="0"/>
              </a:defRPr>
            </a:lvl1pPr>
          </a:lstStyle>
          <a:p>
            <a:r>
              <a:rPr lang="en-US" dirty="0"/>
              <a:t>Upload Image</a:t>
            </a:r>
          </a:p>
        </p:txBody>
      </p:sp>
      <p:sp>
        <p:nvSpPr>
          <p:cNvPr id="15" name="Picture Placeholder 5">
            <a:extLst>
              <a:ext uri="{FF2B5EF4-FFF2-40B4-BE49-F238E27FC236}">
                <a16:creationId xmlns:a16="http://schemas.microsoft.com/office/drawing/2014/main" id="{C83BCA71-76F0-21FA-8630-AB6EDCF07213}"/>
              </a:ext>
            </a:extLst>
          </p:cNvPr>
          <p:cNvSpPr>
            <a:spLocks noGrp="1"/>
          </p:cNvSpPr>
          <p:nvPr>
            <p:ph type="pic" sz="quarter" idx="11" hasCustomPrompt="1"/>
          </p:nvPr>
        </p:nvSpPr>
        <p:spPr>
          <a:xfrm>
            <a:off x="8201463" y="5286237"/>
            <a:ext cx="806825" cy="816795"/>
          </a:xfrm>
          <a:prstGeom prst="ellipse">
            <a:avLst/>
          </a:prstGeom>
          <a:solidFill>
            <a:srgbClr val="0F5CA8"/>
          </a:solidFill>
          <a:ln>
            <a:noFill/>
          </a:ln>
        </p:spPr>
        <p:txBody>
          <a:bodyPr anchor="ctr"/>
          <a:lstStyle>
            <a:lvl1pPr marL="0" indent="0" algn="ctr">
              <a:buNone/>
              <a:defRPr sz="1000" b="0" i="0">
                <a:solidFill>
                  <a:schemeClr val="bg1"/>
                </a:solidFill>
                <a:latin typeface="Century Gothic" panose="020B0502020202020204" pitchFamily="34" charset="0"/>
                <a:cs typeface="Arial Narrow" panose="020B0604020202020204" pitchFamily="34" charset="0"/>
              </a:defRPr>
            </a:lvl1pPr>
          </a:lstStyle>
          <a:p>
            <a:r>
              <a:rPr lang="en-US" sz="1000" b="0" i="0" dirty="0">
                <a:latin typeface="Arial Narrow" panose="020B0604020202020204" pitchFamily="34" charset="0"/>
                <a:cs typeface="Arial Narrow" panose="020B0604020202020204" pitchFamily="34" charset="0"/>
              </a:rPr>
              <a:t>Circle or upload photo</a:t>
            </a:r>
            <a:endParaRPr lang="en-US" dirty="0"/>
          </a:p>
        </p:txBody>
      </p:sp>
    </p:spTree>
    <p:extLst>
      <p:ext uri="{BB962C8B-B14F-4D97-AF65-F5344CB8AC3E}">
        <p14:creationId xmlns:p14="http://schemas.microsoft.com/office/powerpoint/2010/main" val="2840506969"/>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Basic Conten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1264106-14CA-487D-BA3B-9750B27EFD61}"/>
              </a:ext>
            </a:extLst>
          </p:cNvPr>
          <p:cNvSpPr>
            <a:spLocks noGrp="1"/>
          </p:cNvSpPr>
          <p:nvPr>
            <p:ph type="body" sz="quarter" idx="20" hasCustomPrompt="1"/>
          </p:nvPr>
        </p:nvSpPr>
        <p:spPr>
          <a:xfrm>
            <a:off x="609602" y="1495366"/>
            <a:ext cx="11026586" cy="403860"/>
          </a:xfrm>
          <a:prstGeom prst="rect">
            <a:avLst/>
          </a:prstGeom>
        </p:spPr>
        <p:txBody>
          <a:bodyPr lIns="0" tIns="0" rIns="0" bIns="0"/>
          <a:lstStyle>
            <a:lvl1pPr marL="0" indent="0">
              <a:buNone/>
              <a:defRPr sz="2000">
                <a:solidFill>
                  <a:schemeClr val="accent2"/>
                </a:solidFill>
                <a:latin typeface="+mj-lt"/>
              </a:defRPr>
            </a:lvl1pPr>
          </a:lstStyle>
          <a:p>
            <a:pPr lvl="0"/>
            <a:r>
              <a:rPr lang="en-US"/>
              <a:t>Edit Slide Subhead</a:t>
            </a:r>
          </a:p>
        </p:txBody>
      </p:sp>
      <p:sp>
        <p:nvSpPr>
          <p:cNvPr id="2" name="Date Placeholder 1">
            <a:extLst>
              <a:ext uri="{FF2B5EF4-FFF2-40B4-BE49-F238E27FC236}">
                <a16:creationId xmlns:a16="http://schemas.microsoft.com/office/drawing/2014/main" id="{AA1E3617-CF20-C79A-74BA-F2F06C07A124}"/>
              </a:ext>
            </a:extLst>
          </p:cNvPr>
          <p:cNvSpPr>
            <a:spLocks noGrp="1"/>
          </p:cNvSpPr>
          <p:nvPr>
            <p:ph type="dt" sz="half" idx="22"/>
          </p:nvPr>
        </p:nvSpPr>
        <p:spPr/>
        <p:txBody>
          <a:bodyPr/>
          <a:lstStyle/>
          <a:p>
            <a:fld id="{039AA176-BF1E-3D49-8E8C-4AF153D2AA09}" type="datetime1">
              <a:rPr lang="en-US" smtClean="0"/>
              <a:t>2/22/2024</a:t>
            </a:fld>
            <a:endParaRPr lang="en-US" dirty="0"/>
          </a:p>
        </p:txBody>
      </p:sp>
      <p:sp>
        <p:nvSpPr>
          <p:cNvPr id="3" name="Footer Placeholder 2">
            <a:extLst>
              <a:ext uri="{FF2B5EF4-FFF2-40B4-BE49-F238E27FC236}">
                <a16:creationId xmlns:a16="http://schemas.microsoft.com/office/drawing/2014/main" id="{4E87492F-FF8E-4C81-108A-5AA8A8E3529D}"/>
              </a:ext>
            </a:extLst>
          </p:cNvPr>
          <p:cNvSpPr>
            <a:spLocks noGrp="1"/>
          </p:cNvSpPr>
          <p:nvPr>
            <p:ph type="ftr" sz="quarter" idx="23"/>
          </p:nvPr>
        </p:nvSpPr>
        <p:spPr/>
        <p:txBody>
          <a:bodyPr/>
          <a:lstStyle/>
          <a:p>
            <a:r>
              <a:rPr lang="en-US" dirty="0">
                <a:latin typeface="Brown"/>
                <a:ea typeface="Calibri" panose="020F0502020204030204" pitchFamily="34" charset="0"/>
              </a:rPr>
              <a:t>PROPRIETARY AND CONFIDENTIAL | DO NOT DISTRIBUTE WITHOUT AUTHORIZATION</a:t>
            </a:r>
          </a:p>
        </p:txBody>
      </p:sp>
      <p:sp>
        <p:nvSpPr>
          <p:cNvPr id="4" name="Slide Number Placeholder 3">
            <a:extLst>
              <a:ext uri="{FF2B5EF4-FFF2-40B4-BE49-F238E27FC236}">
                <a16:creationId xmlns:a16="http://schemas.microsoft.com/office/drawing/2014/main" id="{00A375B3-8DD5-0444-0ADB-F01B22EC3FF4}"/>
              </a:ext>
            </a:extLst>
          </p:cNvPr>
          <p:cNvSpPr>
            <a:spLocks noGrp="1"/>
          </p:cNvSpPr>
          <p:nvPr>
            <p:ph type="sldNum" sz="quarter" idx="24"/>
          </p:nvPr>
        </p:nvSpPr>
        <p:spPr/>
        <p:txBody>
          <a:bodyPr/>
          <a:lstStyle/>
          <a:p>
            <a:fld id="{1F8D6BA2-D5F1-EC47-8355-C95E7E60D81B}" type="slidenum">
              <a:rPr lang="en-US" smtClean="0"/>
              <a:pPr/>
              <a:t>‹#›</a:t>
            </a:fld>
            <a:endParaRPr lang="en-US" dirty="0"/>
          </a:p>
        </p:txBody>
      </p:sp>
      <p:sp>
        <p:nvSpPr>
          <p:cNvPr id="5" name="Title 4">
            <a:extLst>
              <a:ext uri="{FF2B5EF4-FFF2-40B4-BE49-F238E27FC236}">
                <a16:creationId xmlns:a16="http://schemas.microsoft.com/office/drawing/2014/main" id="{16A30AA9-3E33-AA93-0D02-43C164D717C9}"/>
              </a:ext>
            </a:extLst>
          </p:cNvPr>
          <p:cNvSpPr>
            <a:spLocks noGrp="1"/>
          </p:cNvSpPr>
          <p:nvPr>
            <p:ph type="title" hasCustomPrompt="1"/>
          </p:nvPr>
        </p:nvSpPr>
        <p:spPr>
          <a:xfrm>
            <a:off x="609601" y="356768"/>
            <a:ext cx="11026587" cy="1040635"/>
          </a:xfrm>
        </p:spPr>
        <p:txBody>
          <a:bodyPr/>
          <a:lstStyle/>
          <a:p>
            <a:r>
              <a:rPr lang="en-US"/>
              <a:t>Edit Slide Title</a:t>
            </a:r>
          </a:p>
        </p:txBody>
      </p:sp>
      <p:sp>
        <p:nvSpPr>
          <p:cNvPr id="7" name="Content Placeholder 6">
            <a:extLst>
              <a:ext uri="{FF2B5EF4-FFF2-40B4-BE49-F238E27FC236}">
                <a16:creationId xmlns:a16="http://schemas.microsoft.com/office/drawing/2014/main" id="{117ED698-7897-389B-E239-B5BEDC1377FB}"/>
              </a:ext>
            </a:extLst>
          </p:cNvPr>
          <p:cNvSpPr>
            <a:spLocks noGrp="1"/>
          </p:cNvSpPr>
          <p:nvPr>
            <p:ph sz="quarter" idx="25"/>
          </p:nvPr>
        </p:nvSpPr>
        <p:spPr>
          <a:xfrm>
            <a:off x="609602" y="1899226"/>
            <a:ext cx="11026586" cy="4192964"/>
          </a:xfrm>
          <a:prstGeom prst="rect">
            <a:avLst/>
          </a:prstGeom>
        </p:spPr>
        <p:txBody>
          <a:bodyPr/>
          <a:lstStyle>
            <a:lvl1pPr>
              <a:buClr>
                <a:schemeClr val="accent2"/>
              </a:buClr>
              <a:defRPr sz="2000">
                <a:solidFill>
                  <a:schemeClr val="tx1">
                    <a:lumMod val="65000"/>
                    <a:lumOff val="35000"/>
                  </a:schemeClr>
                </a:solidFill>
              </a:defRPr>
            </a:lvl1pPr>
            <a:lvl2pPr>
              <a:buClr>
                <a:schemeClr val="accent2"/>
              </a:buClr>
              <a:defRPr sz="2000">
                <a:solidFill>
                  <a:schemeClr val="tx1">
                    <a:lumMod val="65000"/>
                    <a:lumOff val="35000"/>
                  </a:schemeClr>
                </a:solidFill>
              </a:defRPr>
            </a:lvl2pPr>
            <a:lvl3pPr>
              <a:buClr>
                <a:schemeClr val="accent2"/>
              </a:buClr>
              <a:defRPr sz="2000">
                <a:solidFill>
                  <a:schemeClr val="tx1">
                    <a:lumMod val="65000"/>
                    <a:lumOff val="35000"/>
                  </a:schemeClr>
                </a:solidFill>
              </a:defRPr>
            </a:lvl3pPr>
            <a:lvl4pPr>
              <a:buClr>
                <a:schemeClr val="accent2"/>
              </a:buClr>
              <a:defRPr sz="2000">
                <a:solidFill>
                  <a:schemeClr val="tx1">
                    <a:lumMod val="65000"/>
                    <a:lumOff val="35000"/>
                  </a:schemeClr>
                </a:solidFill>
              </a:defRPr>
            </a:lvl4pPr>
            <a:lvl5pPr>
              <a:buClr>
                <a:schemeClr val="accent2"/>
              </a:buClr>
              <a:defRPr sz="20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3360652"/>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E8F1213-64A9-E46D-2211-CE92CB60256C}"/>
              </a:ext>
            </a:extLst>
          </p:cNvPr>
          <p:cNvSpPr>
            <a:spLocks noGrp="1"/>
          </p:cNvSpPr>
          <p:nvPr>
            <p:ph type="pic" sz="quarter" idx="25" hasCustomPrompt="1"/>
          </p:nvPr>
        </p:nvSpPr>
        <p:spPr>
          <a:xfrm>
            <a:off x="0" y="0"/>
            <a:ext cx="12192000" cy="6858000"/>
          </a:xfrm>
          <a:prstGeom prst="rect">
            <a:avLst/>
          </a:prstGeom>
          <a:solidFill>
            <a:srgbClr val="FFEAFC"/>
          </a:solidFill>
        </p:spPr>
        <p:txBody>
          <a:bodyPr anchor="ctr"/>
          <a:lstStyle>
            <a:lvl1pPr marL="0" indent="0" algn="ctr">
              <a:buNone/>
              <a:defRPr>
                <a:solidFill>
                  <a:schemeClr val="accent5"/>
                </a:solidFill>
              </a:defRPr>
            </a:lvl1pPr>
          </a:lstStyle>
          <a:p>
            <a:r>
              <a:rPr lang="en-US" dirty="0"/>
              <a:t>Click to add picture</a:t>
            </a:r>
          </a:p>
        </p:txBody>
      </p:sp>
      <p:sp>
        <p:nvSpPr>
          <p:cNvPr id="11" name="Text Placeholder 10">
            <a:extLst>
              <a:ext uri="{FF2B5EF4-FFF2-40B4-BE49-F238E27FC236}">
                <a16:creationId xmlns:a16="http://schemas.microsoft.com/office/drawing/2014/main" id="{C1264106-14CA-487D-BA3B-9750B27EFD61}"/>
              </a:ext>
            </a:extLst>
          </p:cNvPr>
          <p:cNvSpPr>
            <a:spLocks noGrp="1"/>
          </p:cNvSpPr>
          <p:nvPr>
            <p:ph type="body" sz="quarter" idx="20" hasCustomPrompt="1"/>
          </p:nvPr>
        </p:nvSpPr>
        <p:spPr>
          <a:xfrm>
            <a:off x="609602" y="1495366"/>
            <a:ext cx="11026586" cy="403860"/>
          </a:xfrm>
          <a:prstGeom prst="rect">
            <a:avLst/>
          </a:prstGeom>
        </p:spPr>
        <p:txBody>
          <a:bodyPr lIns="0" tIns="0" rIns="0" bIns="0"/>
          <a:lstStyle>
            <a:lvl1pPr marL="0" indent="0">
              <a:buNone/>
              <a:defRPr sz="2000">
                <a:solidFill>
                  <a:schemeClr val="accent2"/>
                </a:solidFill>
                <a:latin typeface="+mj-lt"/>
              </a:defRPr>
            </a:lvl1pPr>
          </a:lstStyle>
          <a:p>
            <a:pPr lvl="0"/>
            <a:r>
              <a:rPr lang="en-US"/>
              <a:t>Edit Slide Subhead</a:t>
            </a:r>
          </a:p>
        </p:txBody>
      </p:sp>
      <p:sp>
        <p:nvSpPr>
          <p:cNvPr id="2" name="Date Placeholder 1">
            <a:extLst>
              <a:ext uri="{FF2B5EF4-FFF2-40B4-BE49-F238E27FC236}">
                <a16:creationId xmlns:a16="http://schemas.microsoft.com/office/drawing/2014/main" id="{AA1E3617-CF20-C79A-74BA-F2F06C07A124}"/>
              </a:ext>
            </a:extLst>
          </p:cNvPr>
          <p:cNvSpPr>
            <a:spLocks noGrp="1"/>
          </p:cNvSpPr>
          <p:nvPr>
            <p:ph type="dt" sz="half" idx="22"/>
          </p:nvPr>
        </p:nvSpPr>
        <p:spPr/>
        <p:txBody>
          <a:bodyPr/>
          <a:lstStyle/>
          <a:p>
            <a:fld id="{039AA176-BF1E-3D49-8E8C-4AF153D2AA09}" type="datetime1">
              <a:rPr lang="en-US" smtClean="0"/>
              <a:t>2/22/2024</a:t>
            </a:fld>
            <a:endParaRPr lang="en-US" dirty="0"/>
          </a:p>
        </p:txBody>
      </p:sp>
      <p:sp>
        <p:nvSpPr>
          <p:cNvPr id="3" name="Footer Placeholder 2">
            <a:extLst>
              <a:ext uri="{FF2B5EF4-FFF2-40B4-BE49-F238E27FC236}">
                <a16:creationId xmlns:a16="http://schemas.microsoft.com/office/drawing/2014/main" id="{4E87492F-FF8E-4C81-108A-5AA8A8E3529D}"/>
              </a:ext>
            </a:extLst>
          </p:cNvPr>
          <p:cNvSpPr>
            <a:spLocks noGrp="1"/>
          </p:cNvSpPr>
          <p:nvPr>
            <p:ph type="ftr" sz="quarter" idx="23"/>
          </p:nvPr>
        </p:nvSpPr>
        <p:spPr/>
        <p:txBody>
          <a:bodyPr/>
          <a:lstStyle/>
          <a:p>
            <a:r>
              <a:rPr lang="en-US" dirty="0">
                <a:latin typeface="Brown"/>
                <a:ea typeface="Calibri" panose="020F0502020204030204" pitchFamily="34" charset="0"/>
              </a:rPr>
              <a:t>PROPRIETARY AND CONFIDENTIAL | DO NOT DISTRIBUTE WITHOUT AUTHORIZATION</a:t>
            </a:r>
          </a:p>
        </p:txBody>
      </p:sp>
      <p:sp>
        <p:nvSpPr>
          <p:cNvPr id="4" name="Slide Number Placeholder 3">
            <a:extLst>
              <a:ext uri="{FF2B5EF4-FFF2-40B4-BE49-F238E27FC236}">
                <a16:creationId xmlns:a16="http://schemas.microsoft.com/office/drawing/2014/main" id="{00A375B3-8DD5-0444-0ADB-F01B22EC3FF4}"/>
              </a:ext>
            </a:extLst>
          </p:cNvPr>
          <p:cNvSpPr>
            <a:spLocks noGrp="1"/>
          </p:cNvSpPr>
          <p:nvPr>
            <p:ph type="sldNum" sz="quarter" idx="24"/>
          </p:nvPr>
        </p:nvSpPr>
        <p:spPr/>
        <p:txBody>
          <a:bodyPr/>
          <a:lstStyle/>
          <a:p>
            <a:fld id="{1F8D6BA2-D5F1-EC47-8355-C95E7E60D81B}" type="slidenum">
              <a:rPr lang="en-US" smtClean="0"/>
              <a:pPr/>
              <a:t>‹#›</a:t>
            </a:fld>
            <a:endParaRPr lang="en-US" dirty="0"/>
          </a:p>
        </p:txBody>
      </p:sp>
      <p:sp>
        <p:nvSpPr>
          <p:cNvPr id="5" name="Title 4">
            <a:extLst>
              <a:ext uri="{FF2B5EF4-FFF2-40B4-BE49-F238E27FC236}">
                <a16:creationId xmlns:a16="http://schemas.microsoft.com/office/drawing/2014/main" id="{16A30AA9-3E33-AA93-0D02-43C164D717C9}"/>
              </a:ext>
            </a:extLst>
          </p:cNvPr>
          <p:cNvSpPr>
            <a:spLocks noGrp="1"/>
          </p:cNvSpPr>
          <p:nvPr>
            <p:ph type="title" hasCustomPrompt="1"/>
          </p:nvPr>
        </p:nvSpPr>
        <p:spPr>
          <a:xfrm>
            <a:off x="609601" y="356768"/>
            <a:ext cx="11026587" cy="1040635"/>
          </a:xfrm>
        </p:spPr>
        <p:txBody>
          <a:bodyPr/>
          <a:lstStyle/>
          <a:p>
            <a:r>
              <a:rPr lang="en-US"/>
              <a:t>Edit Slide Title</a:t>
            </a:r>
          </a:p>
        </p:txBody>
      </p:sp>
      <p:pic>
        <p:nvPicPr>
          <p:cNvPr id="10" name="Picture 9" descr="A picture containing text, clipart&#10;&#10;Description automatically generated">
            <a:extLst>
              <a:ext uri="{FF2B5EF4-FFF2-40B4-BE49-F238E27FC236}">
                <a16:creationId xmlns:a16="http://schemas.microsoft.com/office/drawing/2014/main" id="{3C839576-6FA8-42EB-5680-65955F3AD5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46825" y="6333142"/>
            <a:ext cx="1600200" cy="365760"/>
          </a:xfrm>
          <a:prstGeom prst="rect">
            <a:avLst/>
          </a:prstGeom>
        </p:spPr>
      </p:pic>
    </p:spTree>
    <p:extLst>
      <p:ext uri="{BB962C8B-B14F-4D97-AF65-F5344CB8AC3E}">
        <p14:creationId xmlns:p14="http://schemas.microsoft.com/office/powerpoint/2010/main" val="3434019426"/>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Media">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1264106-14CA-487D-BA3B-9750B27EFD61}"/>
              </a:ext>
            </a:extLst>
          </p:cNvPr>
          <p:cNvSpPr>
            <a:spLocks noGrp="1"/>
          </p:cNvSpPr>
          <p:nvPr>
            <p:ph type="body" sz="quarter" idx="20" hasCustomPrompt="1"/>
          </p:nvPr>
        </p:nvSpPr>
        <p:spPr>
          <a:xfrm>
            <a:off x="612669" y="1505043"/>
            <a:ext cx="10929770" cy="365125"/>
          </a:xfrm>
          <a:prstGeom prst="rect">
            <a:avLst/>
          </a:prstGeom>
        </p:spPr>
        <p:txBody>
          <a:bodyPr lIns="0" tIns="0" rIns="0" bIns="0"/>
          <a:lstStyle>
            <a:lvl1pPr marL="0" indent="0">
              <a:buNone/>
              <a:defRPr sz="2000">
                <a:solidFill>
                  <a:schemeClr val="accent2"/>
                </a:solidFill>
                <a:latin typeface="+mj-lt"/>
              </a:defRPr>
            </a:lvl1pPr>
          </a:lstStyle>
          <a:p>
            <a:pPr lvl="0"/>
            <a:r>
              <a:rPr lang="en-US"/>
              <a:t>Edit Slide Subhead</a:t>
            </a:r>
          </a:p>
        </p:txBody>
      </p:sp>
      <p:sp>
        <p:nvSpPr>
          <p:cNvPr id="2" name="Date Placeholder 1">
            <a:extLst>
              <a:ext uri="{FF2B5EF4-FFF2-40B4-BE49-F238E27FC236}">
                <a16:creationId xmlns:a16="http://schemas.microsoft.com/office/drawing/2014/main" id="{29B56F11-3FBB-4D7F-2ED6-460A6A288F8D}"/>
              </a:ext>
            </a:extLst>
          </p:cNvPr>
          <p:cNvSpPr>
            <a:spLocks noGrp="1"/>
          </p:cNvSpPr>
          <p:nvPr>
            <p:ph type="dt" sz="half" idx="22"/>
          </p:nvPr>
        </p:nvSpPr>
        <p:spPr/>
        <p:txBody>
          <a:bodyPr/>
          <a:lstStyle/>
          <a:p>
            <a:fld id="{039AA176-BF1E-3D49-8E8C-4AF153D2AA09}" type="datetime1">
              <a:rPr lang="en-US" smtClean="0"/>
              <a:t>2/22/2024</a:t>
            </a:fld>
            <a:endParaRPr lang="en-US" dirty="0"/>
          </a:p>
        </p:txBody>
      </p:sp>
      <p:sp>
        <p:nvSpPr>
          <p:cNvPr id="3" name="Footer Placeholder 2">
            <a:extLst>
              <a:ext uri="{FF2B5EF4-FFF2-40B4-BE49-F238E27FC236}">
                <a16:creationId xmlns:a16="http://schemas.microsoft.com/office/drawing/2014/main" id="{5510F510-63E2-EAD4-6B2A-8494CACF91F3}"/>
              </a:ext>
            </a:extLst>
          </p:cNvPr>
          <p:cNvSpPr>
            <a:spLocks noGrp="1"/>
          </p:cNvSpPr>
          <p:nvPr>
            <p:ph type="ftr" sz="quarter" idx="23"/>
          </p:nvPr>
        </p:nvSpPr>
        <p:spPr/>
        <p:txBody>
          <a:bodyPr/>
          <a:lstStyle/>
          <a:p>
            <a:r>
              <a:rPr lang="en-US" dirty="0">
                <a:latin typeface="Brown"/>
                <a:ea typeface="Calibri" panose="020F0502020204030204" pitchFamily="34" charset="0"/>
              </a:rPr>
              <a:t>PROPRIETARY AND CONFIDENTIAL | DO NOT DISTRIBUTE WITHOUT AUTHORIZATION</a:t>
            </a:r>
          </a:p>
        </p:txBody>
      </p:sp>
      <p:sp>
        <p:nvSpPr>
          <p:cNvPr id="4" name="Slide Number Placeholder 3">
            <a:extLst>
              <a:ext uri="{FF2B5EF4-FFF2-40B4-BE49-F238E27FC236}">
                <a16:creationId xmlns:a16="http://schemas.microsoft.com/office/drawing/2014/main" id="{71145BFC-C94D-4633-8102-8E5931DEE00B}"/>
              </a:ext>
            </a:extLst>
          </p:cNvPr>
          <p:cNvSpPr>
            <a:spLocks noGrp="1"/>
          </p:cNvSpPr>
          <p:nvPr>
            <p:ph type="sldNum" sz="quarter" idx="24"/>
          </p:nvPr>
        </p:nvSpPr>
        <p:spPr/>
        <p:txBody>
          <a:bodyPr/>
          <a:lstStyle/>
          <a:p>
            <a:fld id="{1F8D6BA2-D5F1-EC47-8355-C95E7E60D81B}" type="slidenum">
              <a:rPr lang="en-US" smtClean="0"/>
              <a:pPr/>
              <a:t>‹#›</a:t>
            </a:fld>
            <a:endParaRPr lang="en-US" dirty="0"/>
          </a:p>
        </p:txBody>
      </p:sp>
      <p:sp>
        <p:nvSpPr>
          <p:cNvPr id="5" name="Title 4">
            <a:extLst>
              <a:ext uri="{FF2B5EF4-FFF2-40B4-BE49-F238E27FC236}">
                <a16:creationId xmlns:a16="http://schemas.microsoft.com/office/drawing/2014/main" id="{A782B310-64A1-0E66-034E-2E4C2CC83DCC}"/>
              </a:ext>
            </a:extLst>
          </p:cNvPr>
          <p:cNvSpPr>
            <a:spLocks noGrp="1"/>
          </p:cNvSpPr>
          <p:nvPr>
            <p:ph type="title" hasCustomPrompt="1"/>
          </p:nvPr>
        </p:nvSpPr>
        <p:spPr>
          <a:xfrm>
            <a:off x="594136" y="356084"/>
            <a:ext cx="11026587" cy="1040635"/>
          </a:xfrm>
        </p:spPr>
        <p:txBody>
          <a:bodyPr/>
          <a:lstStyle/>
          <a:p>
            <a:r>
              <a:rPr lang="en-US"/>
              <a:t>Edit Slide Title</a:t>
            </a:r>
          </a:p>
        </p:txBody>
      </p:sp>
      <p:sp>
        <p:nvSpPr>
          <p:cNvPr id="7" name="Media Placeholder 6">
            <a:extLst>
              <a:ext uri="{FF2B5EF4-FFF2-40B4-BE49-F238E27FC236}">
                <a16:creationId xmlns:a16="http://schemas.microsoft.com/office/drawing/2014/main" id="{3B3501C0-130F-56FF-811E-811C91D49B1F}"/>
              </a:ext>
            </a:extLst>
          </p:cNvPr>
          <p:cNvSpPr>
            <a:spLocks noGrp="1"/>
          </p:cNvSpPr>
          <p:nvPr>
            <p:ph type="media" sz="quarter" idx="25" hasCustomPrompt="1"/>
          </p:nvPr>
        </p:nvSpPr>
        <p:spPr>
          <a:xfrm>
            <a:off x="1963271" y="2015305"/>
            <a:ext cx="8028566" cy="3855964"/>
          </a:xfrm>
          <a:prstGeom prst="rect">
            <a:avLst/>
          </a:prstGeom>
          <a:solidFill>
            <a:srgbClr val="FFEAFC"/>
          </a:solidFill>
        </p:spPr>
        <p:txBody>
          <a:bodyPr anchor="ctr"/>
          <a:lstStyle>
            <a:lvl1pPr marL="0" indent="0" algn="ctr">
              <a:buNone/>
              <a:defRPr>
                <a:solidFill>
                  <a:schemeClr val="accent5"/>
                </a:solidFill>
              </a:defRPr>
            </a:lvl1pPr>
          </a:lstStyle>
          <a:p>
            <a:r>
              <a:rPr lang="en-US" dirty="0"/>
              <a:t>Click to add media</a:t>
            </a:r>
          </a:p>
        </p:txBody>
      </p:sp>
    </p:spTree>
    <p:extLst>
      <p:ext uri="{BB962C8B-B14F-4D97-AF65-F5344CB8AC3E}">
        <p14:creationId xmlns:p14="http://schemas.microsoft.com/office/powerpoint/2010/main" val="495184422"/>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Comparison">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1264106-14CA-487D-BA3B-9750B27EFD61}"/>
              </a:ext>
            </a:extLst>
          </p:cNvPr>
          <p:cNvSpPr>
            <a:spLocks noGrp="1"/>
          </p:cNvSpPr>
          <p:nvPr>
            <p:ph type="body" sz="quarter" idx="20" hasCustomPrompt="1"/>
          </p:nvPr>
        </p:nvSpPr>
        <p:spPr>
          <a:xfrm>
            <a:off x="644637" y="1853317"/>
            <a:ext cx="4988413" cy="350681"/>
          </a:xfrm>
          <a:prstGeom prst="rect">
            <a:avLst/>
          </a:prstGeom>
        </p:spPr>
        <p:txBody>
          <a:bodyPr lIns="0" tIns="0" rIns="0" bIns="0"/>
          <a:lstStyle>
            <a:lvl1pPr marL="0" indent="0">
              <a:buNone/>
              <a:defRPr sz="2000">
                <a:solidFill>
                  <a:schemeClr val="accent2"/>
                </a:solidFill>
                <a:latin typeface="+mj-lt"/>
              </a:defRPr>
            </a:lvl1pPr>
          </a:lstStyle>
          <a:p>
            <a:pPr lvl="0"/>
            <a:r>
              <a:rPr lang="en-US"/>
              <a:t>Edit List Headline</a:t>
            </a:r>
          </a:p>
        </p:txBody>
      </p:sp>
      <p:sp>
        <p:nvSpPr>
          <p:cNvPr id="17" name="Text Placeholder 2">
            <a:extLst>
              <a:ext uri="{FF2B5EF4-FFF2-40B4-BE49-F238E27FC236}">
                <a16:creationId xmlns:a16="http://schemas.microsoft.com/office/drawing/2014/main" id="{DAEE896D-5B60-4D4B-A56D-6728C6EA9F73}"/>
              </a:ext>
            </a:extLst>
          </p:cNvPr>
          <p:cNvSpPr>
            <a:spLocks noGrp="1"/>
          </p:cNvSpPr>
          <p:nvPr>
            <p:ph type="body" idx="1"/>
          </p:nvPr>
        </p:nvSpPr>
        <p:spPr>
          <a:xfrm>
            <a:off x="634701" y="2283433"/>
            <a:ext cx="4998349" cy="3824791"/>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1AD78625-CBE5-4276-896E-A52A7EBF5CF4}"/>
              </a:ext>
            </a:extLst>
          </p:cNvPr>
          <p:cNvSpPr>
            <a:spLocks noGrp="1"/>
          </p:cNvSpPr>
          <p:nvPr>
            <p:ph type="body" idx="22"/>
          </p:nvPr>
        </p:nvSpPr>
        <p:spPr>
          <a:xfrm>
            <a:off x="6519135" y="2309308"/>
            <a:ext cx="5099124" cy="3824791"/>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0">
            <a:extLst>
              <a:ext uri="{FF2B5EF4-FFF2-40B4-BE49-F238E27FC236}">
                <a16:creationId xmlns:a16="http://schemas.microsoft.com/office/drawing/2014/main" id="{F7629898-3554-4A8A-ABBC-6F1F33F8A1B3}"/>
              </a:ext>
            </a:extLst>
          </p:cNvPr>
          <p:cNvSpPr>
            <a:spLocks noGrp="1"/>
          </p:cNvSpPr>
          <p:nvPr>
            <p:ph type="body" sz="quarter" idx="23" hasCustomPrompt="1"/>
          </p:nvPr>
        </p:nvSpPr>
        <p:spPr>
          <a:xfrm>
            <a:off x="6528457" y="1853317"/>
            <a:ext cx="5088988" cy="350681"/>
          </a:xfrm>
          <a:prstGeom prst="rect">
            <a:avLst/>
          </a:prstGeom>
        </p:spPr>
        <p:txBody>
          <a:bodyPr lIns="0" tIns="0" rIns="0" bIns="0"/>
          <a:lstStyle>
            <a:lvl1pPr marL="0" indent="0">
              <a:buNone/>
              <a:defRPr sz="2000">
                <a:solidFill>
                  <a:schemeClr val="accent2"/>
                </a:solidFill>
                <a:latin typeface="+mj-lt"/>
              </a:defRPr>
            </a:lvl1pPr>
          </a:lstStyle>
          <a:p>
            <a:pPr lvl="0"/>
            <a:r>
              <a:rPr lang="en-US"/>
              <a:t>Edit List Headline</a:t>
            </a:r>
          </a:p>
        </p:txBody>
      </p:sp>
      <p:sp>
        <p:nvSpPr>
          <p:cNvPr id="2" name="Date Placeholder 1">
            <a:extLst>
              <a:ext uri="{FF2B5EF4-FFF2-40B4-BE49-F238E27FC236}">
                <a16:creationId xmlns:a16="http://schemas.microsoft.com/office/drawing/2014/main" id="{BAB372C4-2DAF-A02A-EFA5-1FFD0815E9CE}"/>
              </a:ext>
            </a:extLst>
          </p:cNvPr>
          <p:cNvSpPr>
            <a:spLocks noGrp="1"/>
          </p:cNvSpPr>
          <p:nvPr>
            <p:ph type="dt" sz="half" idx="24"/>
          </p:nvPr>
        </p:nvSpPr>
        <p:spPr/>
        <p:txBody>
          <a:bodyPr/>
          <a:lstStyle/>
          <a:p>
            <a:fld id="{039AA176-BF1E-3D49-8E8C-4AF153D2AA09}" type="datetime1">
              <a:rPr lang="en-US" smtClean="0"/>
              <a:t>2/22/2024</a:t>
            </a:fld>
            <a:endParaRPr lang="en-US" dirty="0"/>
          </a:p>
        </p:txBody>
      </p:sp>
      <p:sp>
        <p:nvSpPr>
          <p:cNvPr id="3" name="Footer Placeholder 2">
            <a:extLst>
              <a:ext uri="{FF2B5EF4-FFF2-40B4-BE49-F238E27FC236}">
                <a16:creationId xmlns:a16="http://schemas.microsoft.com/office/drawing/2014/main" id="{C224E227-3433-3A41-B74E-DC0DAB751024}"/>
              </a:ext>
            </a:extLst>
          </p:cNvPr>
          <p:cNvSpPr>
            <a:spLocks noGrp="1"/>
          </p:cNvSpPr>
          <p:nvPr>
            <p:ph type="ftr" sz="quarter" idx="25"/>
          </p:nvPr>
        </p:nvSpPr>
        <p:spPr/>
        <p:txBody>
          <a:bodyPr/>
          <a:lstStyle/>
          <a:p>
            <a:r>
              <a:rPr lang="en-US" dirty="0">
                <a:latin typeface="Brown"/>
                <a:ea typeface="Calibri" panose="020F0502020204030204" pitchFamily="34" charset="0"/>
              </a:rPr>
              <a:t>PROPRIETARY AND CONFIDENTIAL | DO NOT DISTRIBUTE WITHOUT AUTHORIZATION</a:t>
            </a:r>
          </a:p>
        </p:txBody>
      </p:sp>
      <p:sp>
        <p:nvSpPr>
          <p:cNvPr id="4" name="Slide Number Placeholder 3">
            <a:extLst>
              <a:ext uri="{FF2B5EF4-FFF2-40B4-BE49-F238E27FC236}">
                <a16:creationId xmlns:a16="http://schemas.microsoft.com/office/drawing/2014/main" id="{B62AF56D-0DDE-7984-5D5A-65BC1B3C50BB}"/>
              </a:ext>
            </a:extLst>
          </p:cNvPr>
          <p:cNvSpPr>
            <a:spLocks noGrp="1"/>
          </p:cNvSpPr>
          <p:nvPr>
            <p:ph type="sldNum" sz="quarter" idx="26"/>
          </p:nvPr>
        </p:nvSpPr>
        <p:spPr/>
        <p:txBody>
          <a:bodyPr/>
          <a:lstStyle/>
          <a:p>
            <a:fld id="{1F8D6BA2-D5F1-EC47-8355-C95E7E60D81B}" type="slidenum">
              <a:rPr lang="en-US" smtClean="0"/>
              <a:pPr/>
              <a:t>‹#›</a:t>
            </a:fld>
            <a:endParaRPr lang="en-US" dirty="0"/>
          </a:p>
        </p:txBody>
      </p:sp>
      <p:sp>
        <p:nvSpPr>
          <p:cNvPr id="5" name="Title 4">
            <a:extLst>
              <a:ext uri="{FF2B5EF4-FFF2-40B4-BE49-F238E27FC236}">
                <a16:creationId xmlns:a16="http://schemas.microsoft.com/office/drawing/2014/main" id="{3982E56F-4940-F483-C862-33FEA3E29E50}"/>
              </a:ext>
            </a:extLst>
          </p:cNvPr>
          <p:cNvSpPr>
            <a:spLocks noGrp="1"/>
          </p:cNvSpPr>
          <p:nvPr>
            <p:ph type="title" hasCustomPrompt="1"/>
          </p:nvPr>
        </p:nvSpPr>
        <p:spPr>
          <a:xfrm>
            <a:off x="612669" y="359167"/>
            <a:ext cx="11026587" cy="1040635"/>
          </a:xfrm>
        </p:spPr>
        <p:txBody>
          <a:bodyPr/>
          <a:lstStyle/>
          <a:p>
            <a:r>
              <a:rPr lang="en-US"/>
              <a:t>Edit Slide Title</a:t>
            </a:r>
          </a:p>
        </p:txBody>
      </p:sp>
    </p:spTree>
    <p:extLst>
      <p:ext uri="{BB962C8B-B14F-4D97-AF65-F5344CB8AC3E}">
        <p14:creationId xmlns:p14="http://schemas.microsoft.com/office/powerpoint/2010/main" val="999850545"/>
      </p:ext>
    </p:extLst>
  </p:cSld>
  <p:clrMapOvr>
    <a:masterClrMapping/>
  </p:clrMapOvr>
  <p:extLst>
    <p:ext uri="{DCECCB84-F9BA-43D5-87BE-67443E8EF086}">
      <p15:sldGuideLst xmlns:p15="http://schemas.microsoft.com/office/powerpoint/2012/main">
        <p15:guide id="2" pos="3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Basic with Breadcrumb">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1264106-14CA-487D-BA3B-9750B27EFD61}"/>
              </a:ext>
            </a:extLst>
          </p:cNvPr>
          <p:cNvSpPr>
            <a:spLocks noGrp="1"/>
          </p:cNvSpPr>
          <p:nvPr>
            <p:ph type="body" sz="quarter" idx="20" hasCustomPrompt="1"/>
          </p:nvPr>
        </p:nvSpPr>
        <p:spPr>
          <a:xfrm>
            <a:off x="612669" y="1516501"/>
            <a:ext cx="11054196" cy="364622"/>
          </a:xfrm>
          <a:prstGeom prst="rect">
            <a:avLst/>
          </a:prstGeom>
        </p:spPr>
        <p:txBody>
          <a:bodyPr lIns="0" tIns="0" rIns="0" bIns="0"/>
          <a:lstStyle>
            <a:lvl1pPr marL="0" indent="0">
              <a:buNone/>
              <a:defRPr sz="2000">
                <a:solidFill>
                  <a:schemeClr val="accent2"/>
                </a:solidFill>
                <a:latin typeface="+mj-lt"/>
              </a:defRPr>
            </a:lvl1pPr>
          </a:lstStyle>
          <a:p>
            <a:pPr lvl="0"/>
            <a:r>
              <a:rPr lang="en-US"/>
              <a:t>Edit Slide Subhead</a:t>
            </a:r>
          </a:p>
        </p:txBody>
      </p:sp>
      <p:sp>
        <p:nvSpPr>
          <p:cNvPr id="18" name="Text Placeholder 10">
            <a:extLst>
              <a:ext uri="{FF2B5EF4-FFF2-40B4-BE49-F238E27FC236}">
                <a16:creationId xmlns:a16="http://schemas.microsoft.com/office/drawing/2014/main" id="{D9EBDD65-DE45-4173-B00D-26432D34AC4C}"/>
              </a:ext>
            </a:extLst>
          </p:cNvPr>
          <p:cNvSpPr>
            <a:spLocks noGrp="1"/>
          </p:cNvSpPr>
          <p:nvPr>
            <p:ph type="body" sz="quarter" idx="21" hasCustomPrompt="1"/>
          </p:nvPr>
        </p:nvSpPr>
        <p:spPr>
          <a:xfrm>
            <a:off x="612669" y="210182"/>
            <a:ext cx="11086986" cy="202801"/>
          </a:xfrm>
          <a:prstGeom prst="rect">
            <a:avLst/>
          </a:prstGeom>
        </p:spPr>
        <p:txBody>
          <a:bodyPr lIns="0" tIns="0" rIns="0" bIns="0" anchor="b"/>
          <a:lstStyle>
            <a:lvl1pPr marL="0" indent="0">
              <a:buNone/>
              <a:defRPr sz="1200" b="1" spc="300">
                <a:solidFill>
                  <a:schemeClr val="accent2"/>
                </a:solidFill>
                <a:latin typeface="+mn-lt"/>
              </a:defRPr>
            </a:lvl1pPr>
          </a:lstStyle>
          <a:p>
            <a:pPr lvl="0"/>
            <a:r>
              <a:rPr lang="en-US"/>
              <a:t>CLICK TO ADD BREADCRUMB</a:t>
            </a:r>
          </a:p>
        </p:txBody>
      </p:sp>
      <p:sp>
        <p:nvSpPr>
          <p:cNvPr id="3" name="Date Placeholder 2">
            <a:extLst>
              <a:ext uri="{FF2B5EF4-FFF2-40B4-BE49-F238E27FC236}">
                <a16:creationId xmlns:a16="http://schemas.microsoft.com/office/drawing/2014/main" id="{73EA33AA-DDAC-0ED4-60B5-E9C18E7E3C2F}"/>
              </a:ext>
            </a:extLst>
          </p:cNvPr>
          <p:cNvSpPr>
            <a:spLocks noGrp="1"/>
          </p:cNvSpPr>
          <p:nvPr>
            <p:ph type="dt" sz="half" idx="22"/>
          </p:nvPr>
        </p:nvSpPr>
        <p:spPr/>
        <p:txBody>
          <a:bodyPr/>
          <a:lstStyle/>
          <a:p>
            <a:fld id="{039AA176-BF1E-3D49-8E8C-4AF153D2AA09}" type="datetime1">
              <a:rPr lang="en-US" smtClean="0"/>
              <a:t>2/22/2024</a:t>
            </a:fld>
            <a:endParaRPr lang="en-US" dirty="0"/>
          </a:p>
        </p:txBody>
      </p:sp>
      <p:sp>
        <p:nvSpPr>
          <p:cNvPr id="4" name="Footer Placeholder 3">
            <a:extLst>
              <a:ext uri="{FF2B5EF4-FFF2-40B4-BE49-F238E27FC236}">
                <a16:creationId xmlns:a16="http://schemas.microsoft.com/office/drawing/2014/main" id="{D78143AB-A003-B1FC-E5AB-A04C80B4014E}"/>
              </a:ext>
            </a:extLst>
          </p:cNvPr>
          <p:cNvSpPr>
            <a:spLocks noGrp="1"/>
          </p:cNvSpPr>
          <p:nvPr>
            <p:ph type="ftr" sz="quarter" idx="23"/>
          </p:nvPr>
        </p:nvSpPr>
        <p:spPr/>
        <p:txBody>
          <a:bodyPr/>
          <a:lstStyle/>
          <a:p>
            <a:r>
              <a:rPr lang="en-US" dirty="0">
                <a:latin typeface="Brown"/>
                <a:ea typeface="Calibri" panose="020F0502020204030204" pitchFamily="34" charset="0"/>
              </a:rPr>
              <a:t>PROPRIETARY AND CONFIDENTIAL | DO NOT DISTRIBUTE WITHOUT AUTHORIZATION</a:t>
            </a:r>
          </a:p>
        </p:txBody>
      </p:sp>
      <p:sp>
        <p:nvSpPr>
          <p:cNvPr id="5" name="Slide Number Placeholder 4">
            <a:extLst>
              <a:ext uri="{FF2B5EF4-FFF2-40B4-BE49-F238E27FC236}">
                <a16:creationId xmlns:a16="http://schemas.microsoft.com/office/drawing/2014/main" id="{04EAE1AA-771E-D2AF-0924-FD0A20F331E5}"/>
              </a:ext>
            </a:extLst>
          </p:cNvPr>
          <p:cNvSpPr>
            <a:spLocks noGrp="1"/>
          </p:cNvSpPr>
          <p:nvPr>
            <p:ph type="sldNum" sz="quarter" idx="24"/>
          </p:nvPr>
        </p:nvSpPr>
        <p:spPr/>
        <p:txBody>
          <a:bodyPr/>
          <a:lstStyle/>
          <a:p>
            <a:fld id="{1F8D6BA2-D5F1-EC47-8355-C95E7E60D81B}" type="slidenum">
              <a:rPr lang="en-US" smtClean="0"/>
              <a:pPr/>
              <a:t>‹#›</a:t>
            </a:fld>
            <a:endParaRPr lang="en-US" dirty="0"/>
          </a:p>
        </p:txBody>
      </p:sp>
      <p:sp>
        <p:nvSpPr>
          <p:cNvPr id="6" name="Title 5">
            <a:extLst>
              <a:ext uri="{FF2B5EF4-FFF2-40B4-BE49-F238E27FC236}">
                <a16:creationId xmlns:a16="http://schemas.microsoft.com/office/drawing/2014/main" id="{3AA05B8E-FCDE-E2B2-6968-CC8857302FD4}"/>
              </a:ext>
            </a:extLst>
          </p:cNvPr>
          <p:cNvSpPr>
            <a:spLocks noGrp="1"/>
          </p:cNvSpPr>
          <p:nvPr>
            <p:ph type="title" hasCustomPrompt="1"/>
          </p:nvPr>
        </p:nvSpPr>
        <p:spPr>
          <a:xfrm>
            <a:off x="597160" y="527283"/>
            <a:ext cx="11069705" cy="860695"/>
          </a:xfrm>
        </p:spPr>
        <p:txBody>
          <a:bodyPr/>
          <a:lstStyle/>
          <a:p>
            <a:r>
              <a:rPr lang="en-US"/>
              <a:t>Edit Slide Title</a:t>
            </a:r>
          </a:p>
        </p:txBody>
      </p:sp>
    </p:spTree>
    <p:extLst>
      <p:ext uri="{BB962C8B-B14F-4D97-AF65-F5344CB8AC3E}">
        <p14:creationId xmlns:p14="http://schemas.microsoft.com/office/powerpoint/2010/main" val="64795349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Title, Subhead &amp; Breadcrumb">
    <p:bg>
      <p:bgPr>
        <a:solidFill>
          <a:srgbClr val="272974"/>
        </a:solidFill>
        <a:effectLst/>
      </p:bgPr>
    </p:bg>
    <p:spTree>
      <p:nvGrpSpPr>
        <p:cNvPr id="1" name=""/>
        <p:cNvGrpSpPr/>
        <p:nvPr/>
      </p:nvGrpSpPr>
      <p:grpSpPr>
        <a:xfrm>
          <a:off x="0" y="0"/>
          <a:ext cx="0" cy="0"/>
          <a:chOff x="0" y="0"/>
          <a:chExt cx="0" cy="0"/>
        </a:xfrm>
      </p:grpSpPr>
      <p:pic>
        <p:nvPicPr>
          <p:cNvPr id="11" name="Picture 10" descr="A picture containing kitchenware&#10;&#10;Description automatically generated">
            <a:extLst>
              <a:ext uri="{FF2B5EF4-FFF2-40B4-BE49-F238E27FC236}">
                <a16:creationId xmlns:a16="http://schemas.microsoft.com/office/drawing/2014/main" id="{B07D75EF-8D81-1217-0C39-E1A49A6AD41A}"/>
              </a:ext>
            </a:extLst>
          </p:cNvPr>
          <p:cNvPicPr>
            <a:picLocks noChangeAspect="1"/>
          </p:cNvPicPr>
          <p:nvPr userDrawn="1"/>
        </p:nvPicPr>
        <p:blipFill>
          <a:blip r:embed="rId2">
            <a:alphaModFix amt="9000"/>
            <a:extLst>
              <a:ext uri="{28A0092B-C50C-407E-A947-70E740481C1C}">
                <a14:useLocalDpi xmlns:a14="http://schemas.microsoft.com/office/drawing/2010/main" val="0"/>
              </a:ext>
            </a:extLst>
          </a:blip>
          <a:stretch>
            <a:fillRect/>
          </a:stretch>
        </p:blipFill>
        <p:spPr>
          <a:xfrm rot="19981982">
            <a:off x="3884678" y="-150161"/>
            <a:ext cx="8478256" cy="8414107"/>
          </a:xfrm>
          <a:prstGeom prst="rect">
            <a:avLst/>
          </a:prstGeom>
        </p:spPr>
      </p:pic>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228600" indent="-217488" algn="r">
              <a:buNone/>
              <a:tabLst/>
              <a:defRPr lang="en-US" sz="900" b="1" kern="0" cap="all" spc="250" baseline="0" dirty="0">
                <a:noFill/>
                <a:ea typeface="Nexa Black" charset="0"/>
                <a:cs typeface="Nexa Black" charset="0"/>
              </a:defRPr>
            </a:lvl1pPr>
          </a:lstStyle>
          <a:p>
            <a:pPr marL="228600" lvl="0" indent="-228600"/>
            <a:r>
              <a:rPr lang="en-US"/>
              <a:t>BREADCRUMBS</a:t>
            </a:r>
          </a:p>
        </p:txBody>
      </p:sp>
      <p:sp>
        <p:nvSpPr>
          <p:cNvPr id="9" name="Title 8">
            <a:extLst>
              <a:ext uri="{FF2B5EF4-FFF2-40B4-BE49-F238E27FC236}">
                <a16:creationId xmlns:a16="http://schemas.microsoft.com/office/drawing/2014/main" id="{0F55FC0F-E7BD-9B41-6BCE-C15FB1A5AD86}"/>
              </a:ext>
            </a:extLst>
          </p:cNvPr>
          <p:cNvSpPr>
            <a:spLocks noGrp="1"/>
          </p:cNvSpPr>
          <p:nvPr>
            <p:ph type="title" hasCustomPrompt="1"/>
          </p:nvPr>
        </p:nvSpPr>
        <p:spPr>
          <a:xfrm>
            <a:off x="609600" y="2908682"/>
            <a:ext cx="11026587" cy="1040635"/>
          </a:xfrm>
          <a:noFill/>
        </p:spPr>
        <p:txBody>
          <a:bodyPr>
            <a:normAutofit/>
          </a:bodyPr>
          <a:lstStyle>
            <a:lvl1pPr>
              <a:defRPr sz="5400" spc="-150">
                <a:solidFill>
                  <a:schemeClr val="bg1"/>
                </a:solidFill>
                <a:latin typeface="+mj-lt"/>
              </a:defRPr>
            </a:lvl1pPr>
          </a:lstStyle>
          <a:p>
            <a:r>
              <a:rPr lang="en-US"/>
              <a:t>Edit Breaker Slide Title</a:t>
            </a:r>
          </a:p>
        </p:txBody>
      </p:sp>
      <p:sp>
        <p:nvSpPr>
          <p:cNvPr id="3" name="Text Placeholder 2">
            <a:extLst>
              <a:ext uri="{FF2B5EF4-FFF2-40B4-BE49-F238E27FC236}">
                <a16:creationId xmlns:a16="http://schemas.microsoft.com/office/drawing/2014/main" id="{C09AD5E3-A9C0-FC0C-2191-2BD4471B67E1}"/>
              </a:ext>
            </a:extLst>
          </p:cNvPr>
          <p:cNvSpPr>
            <a:spLocks noGrp="1"/>
          </p:cNvSpPr>
          <p:nvPr>
            <p:ph type="body" sz="quarter" idx="16" hasCustomPrompt="1"/>
          </p:nvPr>
        </p:nvSpPr>
        <p:spPr>
          <a:xfrm>
            <a:off x="609600" y="4051139"/>
            <a:ext cx="11048999" cy="1736886"/>
          </a:xfrm>
          <a:prstGeom prst="rect">
            <a:avLst/>
          </a:prstGeom>
        </p:spPr>
        <p:txBody>
          <a:bodyPr lIns="0" tIns="0" rIns="0" bIns="0"/>
          <a:lstStyle>
            <a:lvl1pPr marL="0" indent="0">
              <a:buNone/>
              <a:defRPr>
                <a:solidFill>
                  <a:schemeClr val="bg1">
                    <a:alpha val="50207"/>
                  </a:schemeClr>
                </a:solidFill>
              </a:defRPr>
            </a:lvl1pPr>
          </a:lstStyle>
          <a:p>
            <a:pPr lvl="0"/>
            <a:r>
              <a:rPr lang="en-US"/>
              <a:t>Edit Slide Subhead</a:t>
            </a:r>
          </a:p>
        </p:txBody>
      </p:sp>
    </p:spTree>
    <p:extLst>
      <p:ext uri="{BB962C8B-B14F-4D97-AF65-F5344CB8AC3E}">
        <p14:creationId xmlns:p14="http://schemas.microsoft.com/office/powerpoint/2010/main" val="2146810619"/>
      </p:ext>
    </p:extLst>
  </p:cSld>
  <p:clrMapOvr>
    <a:masterClrMapping/>
  </p:clrMapOvr>
  <p:extLst>
    <p:ext uri="{DCECCB84-F9BA-43D5-87BE-67443E8EF086}">
      <p15:sldGuideLst xmlns:p15="http://schemas.microsoft.com/office/powerpoint/2012/main">
        <p15:guide id="1" pos="3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Enterprise White">
    <p:spTree>
      <p:nvGrpSpPr>
        <p:cNvPr id="1" name=""/>
        <p:cNvGrpSpPr/>
        <p:nvPr/>
      </p:nvGrpSpPr>
      <p:grpSpPr>
        <a:xfrm>
          <a:off x="0" y="0"/>
          <a:ext cx="0" cy="0"/>
          <a:chOff x="0" y="0"/>
          <a:chExt cx="0" cy="0"/>
        </a:xfrm>
      </p:grpSpPr>
      <p:sp>
        <p:nvSpPr>
          <p:cNvPr id="9" name="Title Placeholder 5">
            <a:extLst>
              <a:ext uri="{FF2B5EF4-FFF2-40B4-BE49-F238E27FC236}">
                <a16:creationId xmlns:a16="http://schemas.microsoft.com/office/drawing/2014/main" id="{4693AD26-90F1-C8AB-87EB-9C2B32FE65F9}"/>
              </a:ext>
            </a:extLst>
          </p:cNvPr>
          <p:cNvSpPr>
            <a:spLocks noGrp="1"/>
          </p:cNvSpPr>
          <p:nvPr>
            <p:ph type="title" hasCustomPrompt="1"/>
          </p:nvPr>
        </p:nvSpPr>
        <p:spPr>
          <a:xfrm>
            <a:off x="1573306" y="2838315"/>
            <a:ext cx="9780494" cy="1325563"/>
          </a:xfrm>
          <a:prstGeom prst="rect">
            <a:avLst/>
          </a:prstGeom>
        </p:spPr>
        <p:txBody>
          <a:bodyPr vert="horz" lIns="0" tIns="0" rIns="0" bIns="0" rtlCol="0" anchor="b">
            <a:normAutofit/>
          </a:bodyPr>
          <a:lstStyle/>
          <a:p>
            <a:r>
              <a:rPr lang="en-US"/>
              <a:t>Edit Presentation Title</a:t>
            </a:r>
          </a:p>
        </p:txBody>
      </p:sp>
      <p:pic>
        <p:nvPicPr>
          <p:cNvPr id="11" name="Picture 10" descr="A picture containing text, kitchenware&#10;&#10;Description automatically generated">
            <a:extLst>
              <a:ext uri="{FF2B5EF4-FFF2-40B4-BE49-F238E27FC236}">
                <a16:creationId xmlns:a16="http://schemas.microsoft.com/office/drawing/2014/main" id="{73641E89-1E53-352E-C1EB-7C7973DE2F39}"/>
              </a:ext>
            </a:extLst>
          </p:cNvPr>
          <p:cNvPicPr>
            <a:picLocks noChangeAspect="1"/>
          </p:cNvPicPr>
          <p:nvPr userDrawn="1"/>
        </p:nvPicPr>
        <p:blipFill>
          <a:blip r:embed="rId2">
            <a:alphaModFix amt="18000"/>
            <a:extLst>
              <a:ext uri="{28A0092B-C50C-407E-A947-70E740481C1C}">
                <a14:useLocalDpi xmlns:a14="http://schemas.microsoft.com/office/drawing/2010/main" val="0"/>
              </a:ext>
            </a:extLst>
          </a:blip>
          <a:stretch>
            <a:fillRect/>
          </a:stretch>
        </p:blipFill>
        <p:spPr>
          <a:xfrm rot="19627008">
            <a:off x="6305570" y="-161689"/>
            <a:ext cx="7955578" cy="7895384"/>
          </a:xfrm>
          <a:prstGeom prst="rect">
            <a:avLst/>
          </a:prstGeom>
        </p:spPr>
      </p:pic>
      <p:sp>
        <p:nvSpPr>
          <p:cNvPr id="5" name="Text Placeholder 4">
            <a:extLst>
              <a:ext uri="{FF2B5EF4-FFF2-40B4-BE49-F238E27FC236}">
                <a16:creationId xmlns:a16="http://schemas.microsoft.com/office/drawing/2014/main" id="{522D7974-9CC4-3EB8-3648-5123FCEE99A8}"/>
              </a:ext>
            </a:extLst>
          </p:cNvPr>
          <p:cNvSpPr>
            <a:spLocks noGrp="1"/>
          </p:cNvSpPr>
          <p:nvPr>
            <p:ph type="body" sz="quarter" idx="10" hasCustomPrompt="1"/>
          </p:nvPr>
        </p:nvSpPr>
        <p:spPr>
          <a:xfrm>
            <a:off x="1582382" y="4289093"/>
            <a:ext cx="9771418" cy="914400"/>
          </a:xfrm>
        </p:spPr>
        <p:txBody>
          <a:bodyPr/>
          <a:lstStyle/>
          <a:p>
            <a:pPr lvl="0"/>
            <a:r>
              <a:rPr lang="en-US"/>
              <a:t>Edit Presentation Subtitle</a:t>
            </a:r>
          </a:p>
        </p:txBody>
      </p:sp>
    </p:spTree>
    <p:extLst>
      <p:ext uri="{BB962C8B-B14F-4D97-AF65-F5344CB8AC3E}">
        <p14:creationId xmlns:p14="http://schemas.microsoft.com/office/powerpoint/2010/main" val="862346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8_Title, Subhead &amp; Breadcrumb">
    <p:bg>
      <p:bgPr>
        <a:solidFill>
          <a:schemeClr val="accent2"/>
        </a:solidFill>
        <a:effectLst/>
      </p:bgPr>
    </p:bg>
    <p:spTree>
      <p:nvGrpSpPr>
        <p:cNvPr id="1" name=""/>
        <p:cNvGrpSpPr/>
        <p:nvPr/>
      </p:nvGrpSpPr>
      <p:grpSpPr>
        <a:xfrm>
          <a:off x="0" y="0"/>
          <a:ext cx="0" cy="0"/>
          <a:chOff x="0" y="0"/>
          <a:chExt cx="0" cy="0"/>
        </a:xfrm>
      </p:grpSpPr>
      <p:pic>
        <p:nvPicPr>
          <p:cNvPr id="11" name="Picture 10" descr="A picture containing kitchenware&#10;&#10;Description automatically generated">
            <a:extLst>
              <a:ext uri="{FF2B5EF4-FFF2-40B4-BE49-F238E27FC236}">
                <a16:creationId xmlns:a16="http://schemas.microsoft.com/office/drawing/2014/main" id="{B07D75EF-8D81-1217-0C39-E1A49A6AD41A}"/>
              </a:ext>
            </a:extLst>
          </p:cNvPr>
          <p:cNvPicPr>
            <a:picLocks noChangeAspect="1"/>
          </p:cNvPicPr>
          <p:nvPr userDrawn="1"/>
        </p:nvPicPr>
        <p:blipFill>
          <a:blip r:embed="rId2">
            <a:alphaModFix amt="9000"/>
            <a:extLst>
              <a:ext uri="{28A0092B-C50C-407E-A947-70E740481C1C}">
                <a14:useLocalDpi xmlns:a14="http://schemas.microsoft.com/office/drawing/2010/main" val="0"/>
              </a:ext>
            </a:extLst>
          </a:blip>
          <a:stretch>
            <a:fillRect/>
          </a:stretch>
        </p:blipFill>
        <p:spPr>
          <a:xfrm rot="19981982">
            <a:off x="3884678" y="-150161"/>
            <a:ext cx="8478256" cy="8414107"/>
          </a:xfrm>
          <a:prstGeom prst="rect">
            <a:avLst/>
          </a:prstGeom>
        </p:spPr>
      </p:pic>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228600" indent="-217488" algn="r">
              <a:buNone/>
              <a:tabLst/>
              <a:defRPr lang="en-US" sz="900" b="1" kern="0" cap="all" spc="250" baseline="0" dirty="0">
                <a:noFill/>
                <a:ea typeface="Nexa Black" charset="0"/>
                <a:cs typeface="Nexa Black" charset="0"/>
              </a:defRPr>
            </a:lvl1pPr>
          </a:lstStyle>
          <a:p>
            <a:pPr marL="228600" lvl="0" indent="-228600"/>
            <a:r>
              <a:rPr lang="en-US"/>
              <a:t>BREADCRUMBS</a:t>
            </a:r>
          </a:p>
        </p:txBody>
      </p:sp>
      <p:sp>
        <p:nvSpPr>
          <p:cNvPr id="9" name="Title 8">
            <a:extLst>
              <a:ext uri="{FF2B5EF4-FFF2-40B4-BE49-F238E27FC236}">
                <a16:creationId xmlns:a16="http://schemas.microsoft.com/office/drawing/2014/main" id="{0F55FC0F-E7BD-9B41-6BCE-C15FB1A5AD86}"/>
              </a:ext>
            </a:extLst>
          </p:cNvPr>
          <p:cNvSpPr>
            <a:spLocks noGrp="1"/>
          </p:cNvSpPr>
          <p:nvPr>
            <p:ph type="title" hasCustomPrompt="1"/>
          </p:nvPr>
        </p:nvSpPr>
        <p:spPr>
          <a:xfrm>
            <a:off x="609600" y="2908682"/>
            <a:ext cx="11026587" cy="1040635"/>
          </a:xfrm>
          <a:noFill/>
        </p:spPr>
        <p:txBody>
          <a:bodyPr>
            <a:normAutofit/>
          </a:bodyPr>
          <a:lstStyle>
            <a:lvl1pPr>
              <a:defRPr sz="5400" spc="-150">
                <a:solidFill>
                  <a:schemeClr val="bg1"/>
                </a:solidFill>
                <a:latin typeface="+mj-lt"/>
              </a:defRPr>
            </a:lvl1pPr>
          </a:lstStyle>
          <a:p>
            <a:r>
              <a:rPr lang="en-US"/>
              <a:t>Edit Breaker Slide Title</a:t>
            </a:r>
          </a:p>
        </p:txBody>
      </p:sp>
      <p:sp>
        <p:nvSpPr>
          <p:cNvPr id="3" name="Text Placeholder 2">
            <a:extLst>
              <a:ext uri="{FF2B5EF4-FFF2-40B4-BE49-F238E27FC236}">
                <a16:creationId xmlns:a16="http://schemas.microsoft.com/office/drawing/2014/main" id="{C09AD5E3-A9C0-FC0C-2191-2BD4471B67E1}"/>
              </a:ext>
            </a:extLst>
          </p:cNvPr>
          <p:cNvSpPr>
            <a:spLocks noGrp="1"/>
          </p:cNvSpPr>
          <p:nvPr>
            <p:ph type="body" sz="quarter" idx="16" hasCustomPrompt="1"/>
          </p:nvPr>
        </p:nvSpPr>
        <p:spPr>
          <a:xfrm>
            <a:off x="609600" y="4051139"/>
            <a:ext cx="11048999" cy="1736886"/>
          </a:xfrm>
          <a:prstGeom prst="rect">
            <a:avLst/>
          </a:prstGeom>
        </p:spPr>
        <p:txBody>
          <a:bodyPr lIns="0" tIns="0" rIns="0" bIns="0"/>
          <a:lstStyle>
            <a:lvl1pPr marL="0" indent="0">
              <a:buNone/>
              <a:defRPr>
                <a:solidFill>
                  <a:schemeClr val="bg1">
                    <a:alpha val="50207"/>
                  </a:schemeClr>
                </a:solidFill>
              </a:defRPr>
            </a:lvl1pPr>
          </a:lstStyle>
          <a:p>
            <a:pPr lvl="0"/>
            <a:r>
              <a:rPr lang="en-US"/>
              <a:t>Edit Slide Subhead</a:t>
            </a:r>
          </a:p>
        </p:txBody>
      </p:sp>
    </p:spTree>
    <p:extLst>
      <p:ext uri="{BB962C8B-B14F-4D97-AF65-F5344CB8AC3E}">
        <p14:creationId xmlns:p14="http://schemas.microsoft.com/office/powerpoint/2010/main" val="4254251912"/>
      </p:ext>
    </p:extLst>
  </p:cSld>
  <p:clrMapOvr>
    <a:masterClrMapping/>
  </p:clrMapOvr>
  <p:extLst>
    <p:ext uri="{DCECCB84-F9BA-43D5-87BE-67443E8EF086}">
      <p15:sldGuideLst xmlns:p15="http://schemas.microsoft.com/office/powerpoint/2012/main">
        <p15:guide id="1" pos="3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_Title, Subhead &amp; Breadcrumb">
    <p:bg>
      <p:bgPr>
        <a:solidFill>
          <a:schemeClr val="accent1"/>
        </a:solidFill>
        <a:effectLst/>
      </p:bgPr>
    </p:bg>
    <p:spTree>
      <p:nvGrpSpPr>
        <p:cNvPr id="1" name=""/>
        <p:cNvGrpSpPr/>
        <p:nvPr/>
      </p:nvGrpSpPr>
      <p:grpSpPr>
        <a:xfrm>
          <a:off x="0" y="0"/>
          <a:ext cx="0" cy="0"/>
          <a:chOff x="0" y="0"/>
          <a:chExt cx="0" cy="0"/>
        </a:xfrm>
      </p:grpSpPr>
      <p:pic>
        <p:nvPicPr>
          <p:cNvPr id="11" name="Picture 10" descr="A picture containing kitchenware&#10;&#10;Description automatically generated">
            <a:extLst>
              <a:ext uri="{FF2B5EF4-FFF2-40B4-BE49-F238E27FC236}">
                <a16:creationId xmlns:a16="http://schemas.microsoft.com/office/drawing/2014/main" id="{B07D75EF-8D81-1217-0C39-E1A49A6AD41A}"/>
              </a:ext>
            </a:extLst>
          </p:cNvPr>
          <p:cNvPicPr>
            <a:picLocks noChangeAspect="1"/>
          </p:cNvPicPr>
          <p:nvPr userDrawn="1"/>
        </p:nvPicPr>
        <p:blipFill>
          <a:blip r:embed="rId2">
            <a:alphaModFix amt="9000"/>
            <a:extLst>
              <a:ext uri="{28A0092B-C50C-407E-A947-70E740481C1C}">
                <a14:useLocalDpi xmlns:a14="http://schemas.microsoft.com/office/drawing/2010/main" val="0"/>
              </a:ext>
            </a:extLst>
          </a:blip>
          <a:stretch>
            <a:fillRect/>
          </a:stretch>
        </p:blipFill>
        <p:spPr>
          <a:xfrm rot="19981982">
            <a:off x="3884678" y="-150161"/>
            <a:ext cx="8478256" cy="8414107"/>
          </a:xfrm>
          <a:prstGeom prst="rect">
            <a:avLst/>
          </a:prstGeom>
        </p:spPr>
      </p:pic>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228600" indent="-217488" algn="r">
              <a:buNone/>
              <a:tabLst/>
              <a:defRPr lang="en-US" sz="900" b="1" kern="0" cap="all" spc="250" baseline="0" dirty="0">
                <a:noFill/>
                <a:ea typeface="Nexa Black" charset="0"/>
                <a:cs typeface="Nexa Black" charset="0"/>
              </a:defRPr>
            </a:lvl1pPr>
          </a:lstStyle>
          <a:p>
            <a:pPr marL="228600" lvl="0" indent="-228600"/>
            <a:r>
              <a:rPr lang="en-US"/>
              <a:t>BREADCRUMBS</a:t>
            </a:r>
          </a:p>
        </p:txBody>
      </p:sp>
      <p:sp>
        <p:nvSpPr>
          <p:cNvPr id="9" name="Title 8">
            <a:extLst>
              <a:ext uri="{FF2B5EF4-FFF2-40B4-BE49-F238E27FC236}">
                <a16:creationId xmlns:a16="http://schemas.microsoft.com/office/drawing/2014/main" id="{0F55FC0F-E7BD-9B41-6BCE-C15FB1A5AD86}"/>
              </a:ext>
            </a:extLst>
          </p:cNvPr>
          <p:cNvSpPr>
            <a:spLocks noGrp="1"/>
          </p:cNvSpPr>
          <p:nvPr>
            <p:ph type="title" hasCustomPrompt="1"/>
          </p:nvPr>
        </p:nvSpPr>
        <p:spPr>
          <a:xfrm>
            <a:off x="609600" y="2908682"/>
            <a:ext cx="11026587" cy="1040635"/>
          </a:xfrm>
          <a:noFill/>
        </p:spPr>
        <p:txBody>
          <a:bodyPr>
            <a:normAutofit/>
          </a:bodyPr>
          <a:lstStyle>
            <a:lvl1pPr>
              <a:defRPr sz="5400" spc="-150">
                <a:solidFill>
                  <a:schemeClr val="bg1"/>
                </a:solidFill>
                <a:latin typeface="+mj-lt"/>
              </a:defRPr>
            </a:lvl1pPr>
          </a:lstStyle>
          <a:p>
            <a:r>
              <a:rPr lang="en-US"/>
              <a:t>Edit Breaker Slide Title</a:t>
            </a:r>
          </a:p>
        </p:txBody>
      </p:sp>
      <p:sp>
        <p:nvSpPr>
          <p:cNvPr id="3" name="Text Placeholder 2">
            <a:extLst>
              <a:ext uri="{FF2B5EF4-FFF2-40B4-BE49-F238E27FC236}">
                <a16:creationId xmlns:a16="http://schemas.microsoft.com/office/drawing/2014/main" id="{C09AD5E3-A9C0-FC0C-2191-2BD4471B67E1}"/>
              </a:ext>
            </a:extLst>
          </p:cNvPr>
          <p:cNvSpPr>
            <a:spLocks noGrp="1"/>
          </p:cNvSpPr>
          <p:nvPr>
            <p:ph type="body" sz="quarter" idx="16" hasCustomPrompt="1"/>
          </p:nvPr>
        </p:nvSpPr>
        <p:spPr>
          <a:xfrm>
            <a:off x="609600" y="4051139"/>
            <a:ext cx="11048999" cy="1736886"/>
          </a:xfrm>
          <a:prstGeom prst="rect">
            <a:avLst/>
          </a:prstGeom>
        </p:spPr>
        <p:txBody>
          <a:bodyPr lIns="0" tIns="0" rIns="0" bIns="0"/>
          <a:lstStyle>
            <a:lvl1pPr marL="0" indent="0">
              <a:buNone/>
              <a:defRPr>
                <a:solidFill>
                  <a:schemeClr val="bg1">
                    <a:alpha val="50207"/>
                  </a:schemeClr>
                </a:solidFill>
              </a:defRPr>
            </a:lvl1pPr>
          </a:lstStyle>
          <a:p>
            <a:pPr lvl="0"/>
            <a:r>
              <a:rPr lang="en-US"/>
              <a:t>Edit Slide Subhead</a:t>
            </a:r>
          </a:p>
        </p:txBody>
      </p:sp>
    </p:spTree>
    <p:extLst>
      <p:ext uri="{BB962C8B-B14F-4D97-AF65-F5344CB8AC3E}">
        <p14:creationId xmlns:p14="http://schemas.microsoft.com/office/powerpoint/2010/main" val="2707245433"/>
      </p:ext>
    </p:extLst>
  </p:cSld>
  <p:clrMapOvr>
    <a:masterClrMapping/>
  </p:clrMapOvr>
  <p:extLst>
    <p:ext uri="{DCECCB84-F9BA-43D5-87BE-67443E8EF086}">
      <p15:sldGuideLst xmlns:p15="http://schemas.microsoft.com/office/powerpoint/2012/main">
        <p15:guide id="1" pos="3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0_Title, Subhead &amp; Breadcrumb">
    <p:bg>
      <p:bgPr>
        <a:solidFill>
          <a:schemeClr val="accent4"/>
        </a:solidFill>
        <a:effectLst/>
      </p:bgPr>
    </p:bg>
    <p:spTree>
      <p:nvGrpSpPr>
        <p:cNvPr id="1" name=""/>
        <p:cNvGrpSpPr/>
        <p:nvPr/>
      </p:nvGrpSpPr>
      <p:grpSpPr>
        <a:xfrm>
          <a:off x="0" y="0"/>
          <a:ext cx="0" cy="0"/>
          <a:chOff x="0" y="0"/>
          <a:chExt cx="0" cy="0"/>
        </a:xfrm>
      </p:grpSpPr>
      <p:pic>
        <p:nvPicPr>
          <p:cNvPr id="11" name="Picture 10" descr="A picture containing kitchenware&#10;&#10;Description automatically generated">
            <a:extLst>
              <a:ext uri="{FF2B5EF4-FFF2-40B4-BE49-F238E27FC236}">
                <a16:creationId xmlns:a16="http://schemas.microsoft.com/office/drawing/2014/main" id="{B07D75EF-8D81-1217-0C39-E1A49A6AD41A}"/>
              </a:ext>
            </a:extLst>
          </p:cNvPr>
          <p:cNvPicPr>
            <a:picLocks noChangeAspect="1"/>
          </p:cNvPicPr>
          <p:nvPr userDrawn="1"/>
        </p:nvPicPr>
        <p:blipFill>
          <a:blip r:embed="rId2">
            <a:alphaModFix amt="9000"/>
            <a:extLst>
              <a:ext uri="{28A0092B-C50C-407E-A947-70E740481C1C}">
                <a14:useLocalDpi xmlns:a14="http://schemas.microsoft.com/office/drawing/2010/main" val="0"/>
              </a:ext>
            </a:extLst>
          </a:blip>
          <a:stretch>
            <a:fillRect/>
          </a:stretch>
        </p:blipFill>
        <p:spPr>
          <a:xfrm rot="19981982">
            <a:off x="3884678" y="-150161"/>
            <a:ext cx="8478256" cy="8414107"/>
          </a:xfrm>
          <a:prstGeom prst="rect">
            <a:avLst/>
          </a:prstGeom>
        </p:spPr>
      </p:pic>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228600" indent="-217488" algn="r">
              <a:buNone/>
              <a:tabLst/>
              <a:defRPr lang="en-US" sz="900" b="1" kern="0" cap="all" spc="250" baseline="0" dirty="0">
                <a:noFill/>
                <a:ea typeface="Nexa Black" charset="0"/>
                <a:cs typeface="Nexa Black" charset="0"/>
              </a:defRPr>
            </a:lvl1pPr>
          </a:lstStyle>
          <a:p>
            <a:pPr marL="228600" lvl="0" indent="-228600"/>
            <a:r>
              <a:rPr lang="en-US"/>
              <a:t>BREADCRUMBS</a:t>
            </a:r>
          </a:p>
        </p:txBody>
      </p:sp>
      <p:sp>
        <p:nvSpPr>
          <p:cNvPr id="9" name="Title 8">
            <a:extLst>
              <a:ext uri="{FF2B5EF4-FFF2-40B4-BE49-F238E27FC236}">
                <a16:creationId xmlns:a16="http://schemas.microsoft.com/office/drawing/2014/main" id="{0F55FC0F-E7BD-9B41-6BCE-C15FB1A5AD86}"/>
              </a:ext>
            </a:extLst>
          </p:cNvPr>
          <p:cNvSpPr>
            <a:spLocks noGrp="1"/>
          </p:cNvSpPr>
          <p:nvPr>
            <p:ph type="title" hasCustomPrompt="1"/>
          </p:nvPr>
        </p:nvSpPr>
        <p:spPr>
          <a:xfrm>
            <a:off x="609600" y="2908682"/>
            <a:ext cx="11026587" cy="1040635"/>
          </a:xfrm>
          <a:noFill/>
        </p:spPr>
        <p:txBody>
          <a:bodyPr>
            <a:normAutofit/>
          </a:bodyPr>
          <a:lstStyle>
            <a:lvl1pPr>
              <a:defRPr sz="5400" spc="-150">
                <a:solidFill>
                  <a:schemeClr val="bg1"/>
                </a:solidFill>
                <a:latin typeface="+mj-lt"/>
              </a:defRPr>
            </a:lvl1pPr>
          </a:lstStyle>
          <a:p>
            <a:r>
              <a:rPr lang="en-US"/>
              <a:t>Edit Breaker Slide Title</a:t>
            </a:r>
          </a:p>
        </p:txBody>
      </p:sp>
      <p:sp>
        <p:nvSpPr>
          <p:cNvPr id="3" name="Text Placeholder 2">
            <a:extLst>
              <a:ext uri="{FF2B5EF4-FFF2-40B4-BE49-F238E27FC236}">
                <a16:creationId xmlns:a16="http://schemas.microsoft.com/office/drawing/2014/main" id="{C09AD5E3-A9C0-FC0C-2191-2BD4471B67E1}"/>
              </a:ext>
            </a:extLst>
          </p:cNvPr>
          <p:cNvSpPr>
            <a:spLocks noGrp="1"/>
          </p:cNvSpPr>
          <p:nvPr>
            <p:ph type="body" sz="quarter" idx="16" hasCustomPrompt="1"/>
          </p:nvPr>
        </p:nvSpPr>
        <p:spPr>
          <a:xfrm>
            <a:off x="609600" y="4051139"/>
            <a:ext cx="11048999" cy="1736886"/>
          </a:xfrm>
          <a:prstGeom prst="rect">
            <a:avLst/>
          </a:prstGeom>
        </p:spPr>
        <p:txBody>
          <a:bodyPr lIns="0" tIns="0" rIns="0" bIns="0"/>
          <a:lstStyle>
            <a:lvl1pPr marL="0" indent="0">
              <a:buNone/>
              <a:defRPr>
                <a:solidFill>
                  <a:schemeClr val="bg1">
                    <a:alpha val="50207"/>
                  </a:schemeClr>
                </a:solidFill>
              </a:defRPr>
            </a:lvl1pPr>
          </a:lstStyle>
          <a:p>
            <a:pPr lvl="0"/>
            <a:r>
              <a:rPr lang="en-US"/>
              <a:t>Edit Slide Subhead</a:t>
            </a:r>
          </a:p>
        </p:txBody>
      </p:sp>
    </p:spTree>
    <p:extLst>
      <p:ext uri="{BB962C8B-B14F-4D97-AF65-F5344CB8AC3E}">
        <p14:creationId xmlns:p14="http://schemas.microsoft.com/office/powerpoint/2010/main" val="3367133781"/>
      </p:ext>
    </p:extLst>
  </p:cSld>
  <p:clrMapOvr>
    <a:masterClrMapping/>
  </p:clrMapOvr>
  <p:extLst>
    <p:ext uri="{DCECCB84-F9BA-43D5-87BE-67443E8EF086}">
      <p15:sldGuideLst xmlns:p15="http://schemas.microsoft.com/office/powerpoint/2012/main">
        <p15:guide id="1" pos="3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1_Title, Subhead &amp; Breadcrumb">
    <p:bg>
      <p:bgPr>
        <a:solidFill>
          <a:schemeClr val="accent3"/>
        </a:solidFill>
        <a:effectLst/>
      </p:bgPr>
    </p:bg>
    <p:spTree>
      <p:nvGrpSpPr>
        <p:cNvPr id="1" name=""/>
        <p:cNvGrpSpPr/>
        <p:nvPr/>
      </p:nvGrpSpPr>
      <p:grpSpPr>
        <a:xfrm>
          <a:off x="0" y="0"/>
          <a:ext cx="0" cy="0"/>
          <a:chOff x="0" y="0"/>
          <a:chExt cx="0" cy="0"/>
        </a:xfrm>
      </p:grpSpPr>
      <p:pic>
        <p:nvPicPr>
          <p:cNvPr id="11" name="Picture 10" descr="A picture containing kitchenware&#10;&#10;Description automatically generated">
            <a:extLst>
              <a:ext uri="{FF2B5EF4-FFF2-40B4-BE49-F238E27FC236}">
                <a16:creationId xmlns:a16="http://schemas.microsoft.com/office/drawing/2014/main" id="{B07D75EF-8D81-1217-0C39-E1A49A6AD41A}"/>
              </a:ext>
            </a:extLst>
          </p:cNvPr>
          <p:cNvPicPr>
            <a:picLocks noChangeAspect="1"/>
          </p:cNvPicPr>
          <p:nvPr userDrawn="1"/>
        </p:nvPicPr>
        <p:blipFill>
          <a:blip r:embed="rId2">
            <a:alphaModFix amt="9000"/>
            <a:extLst>
              <a:ext uri="{28A0092B-C50C-407E-A947-70E740481C1C}">
                <a14:useLocalDpi xmlns:a14="http://schemas.microsoft.com/office/drawing/2010/main" val="0"/>
              </a:ext>
            </a:extLst>
          </a:blip>
          <a:stretch>
            <a:fillRect/>
          </a:stretch>
        </p:blipFill>
        <p:spPr>
          <a:xfrm rot="19981982">
            <a:off x="3884678" y="-150161"/>
            <a:ext cx="8478256" cy="8414107"/>
          </a:xfrm>
          <a:prstGeom prst="rect">
            <a:avLst/>
          </a:prstGeom>
        </p:spPr>
      </p:pic>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228600" indent="-217488" algn="r">
              <a:buNone/>
              <a:tabLst/>
              <a:defRPr lang="en-US" sz="900" b="1" kern="0" cap="all" spc="250" baseline="0" dirty="0">
                <a:noFill/>
                <a:ea typeface="Nexa Black" charset="0"/>
                <a:cs typeface="Nexa Black" charset="0"/>
              </a:defRPr>
            </a:lvl1pPr>
          </a:lstStyle>
          <a:p>
            <a:pPr marL="228600" lvl="0" indent="-228600"/>
            <a:r>
              <a:rPr lang="en-US"/>
              <a:t>BREADCRUMBS</a:t>
            </a:r>
          </a:p>
        </p:txBody>
      </p:sp>
      <p:sp>
        <p:nvSpPr>
          <p:cNvPr id="9" name="Title 8">
            <a:extLst>
              <a:ext uri="{FF2B5EF4-FFF2-40B4-BE49-F238E27FC236}">
                <a16:creationId xmlns:a16="http://schemas.microsoft.com/office/drawing/2014/main" id="{0F55FC0F-E7BD-9B41-6BCE-C15FB1A5AD86}"/>
              </a:ext>
            </a:extLst>
          </p:cNvPr>
          <p:cNvSpPr>
            <a:spLocks noGrp="1"/>
          </p:cNvSpPr>
          <p:nvPr>
            <p:ph type="title" hasCustomPrompt="1"/>
          </p:nvPr>
        </p:nvSpPr>
        <p:spPr>
          <a:xfrm>
            <a:off x="609600" y="2908682"/>
            <a:ext cx="11026587" cy="1040635"/>
          </a:xfrm>
          <a:noFill/>
        </p:spPr>
        <p:txBody>
          <a:bodyPr>
            <a:normAutofit/>
          </a:bodyPr>
          <a:lstStyle>
            <a:lvl1pPr>
              <a:defRPr sz="5400" spc="-150">
                <a:solidFill>
                  <a:schemeClr val="bg1"/>
                </a:solidFill>
                <a:latin typeface="+mj-lt"/>
              </a:defRPr>
            </a:lvl1pPr>
          </a:lstStyle>
          <a:p>
            <a:r>
              <a:rPr lang="en-US"/>
              <a:t>Edit Breaker Slide Title</a:t>
            </a:r>
          </a:p>
        </p:txBody>
      </p:sp>
      <p:sp>
        <p:nvSpPr>
          <p:cNvPr id="3" name="Text Placeholder 2">
            <a:extLst>
              <a:ext uri="{FF2B5EF4-FFF2-40B4-BE49-F238E27FC236}">
                <a16:creationId xmlns:a16="http://schemas.microsoft.com/office/drawing/2014/main" id="{C09AD5E3-A9C0-FC0C-2191-2BD4471B67E1}"/>
              </a:ext>
            </a:extLst>
          </p:cNvPr>
          <p:cNvSpPr>
            <a:spLocks noGrp="1"/>
          </p:cNvSpPr>
          <p:nvPr>
            <p:ph type="body" sz="quarter" idx="16" hasCustomPrompt="1"/>
          </p:nvPr>
        </p:nvSpPr>
        <p:spPr>
          <a:xfrm>
            <a:off x="609600" y="4051139"/>
            <a:ext cx="11048999" cy="1736886"/>
          </a:xfrm>
          <a:prstGeom prst="rect">
            <a:avLst/>
          </a:prstGeom>
        </p:spPr>
        <p:txBody>
          <a:bodyPr lIns="0" tIns="0" rIns="0" bIns="0"/>
          <a:lstStyle>
            <a:lvl1pPr marL="0" indent="0">
              <a:buNone/>
              <a:defRPr>
                <a:solidFill>
                  <a:schemeClr val="bg1">
                    <a:alpha val="50207"/>
                  </a:schemeClr>
                </a:solidFill>
              </a:defRPr>
            </a:lvl1pPr>
          </a:lstStyle>
          <a:p>
            <a:pPr lvl="0"/>
            <a:r>
              <a:rPr lang="en-US"/>
              <a:t>Edit Slide Subhead</a:t>
            </a:r>
          </a:p>
        </p:txBody>
      </p:sp>
    </p:spTree>
    <p:extLst>
      <p:ext uri="{BB962C8B-B14F-4D97-AF65-F5344CB8AC3E}">
        <p14:creationId xmlns:p14="http://schemas.microsoft.com/office/powerpoint/2010/main" val="2176983201"/>
      </p:ext>
    </p:extLst>
  </p:cSld>
  <p:clrMapOvr>
    <a:masterClrMapping/>
  </p:clrMapOvr>
  <p:extLst>
    <p:ext uri="{DCECCB84-F9BA-43D5-87BE-67443E8EF086}">
      <p15:sldGuideLst xmlns:p15="http://schemas.microsoft.com/office/powerpoint/2012/main">
        <p15:guide id="1" pos="36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2_Title, Subhead &amp; Breadcrumb">
    <p:bg>
      <p:bgPr>
        <a:solidFill>
          <a:schemeClr val="accent6"/>
        </a:solidFill>
        <a:effectLst/>
      </p:bgPr>
    </p:bg>
    <p:spTree>
      <p:nvGrpSpPr>
        <p:cNvPr id="1" name=""/>
        <p:cNvGrpSpPr/>
        <p:nvPr/>
      </p:nvGrpSpPr>
      <p:grpSpPr>
        <a:xfrm>
          <a:off x="0" y="0"/>
          <a:ext cx="0" cy="0"/>
          <a:chOff x="0" y="0"/>
          <a:chExt cx="0" cy="0"/>
        </a:xfrm>
      </p:grpSpPr>
      <p:pic>
        <p:nvPicPr>
          <p:cNvPr id="11" name="Picture 10" descr="A picture containing kitchenware&#10;&#10;Description automatically generated">
            <a:extLst>
              <a:ext uri="{FF2B5EF4-FFF2-40B4-BE49-F238E27FC236}">
                <a16:creationId xmlns:a16="http://schemas.microsoft.com/office/drawing/2014/main" id="{B07D75EF-8D81-1217-0C39-E1A49A6AD41A}"/>
              </a:ext>
            </a:extLst>
          </p:cNvPr>
          <p:cNvPicPr>
            <a:picLocks noChangeAspect="1"/>
          </p:cNvPicPr>
          <p:nvPr userDrawn="1"/>
        </p:nvPicPr>
        <p:blipFill>
          <a:blip r:embed="rId2">
            <a:alphaModFix amt="9000"/>
            <a:extLst>
              <a:ext uri="{28A0092B-C50C-407E-A947-70E740481C1C}">
                <a14:useLocalDpi xmlns:a14="http://schemas.microsoft.com/office/drawing/2010/main" val="0"/>
              </a:ext>
            </a:extLst>
          </a:blip>
          <a:stretch>
            <a:fillRect/>
          </a:stretch>
        </p:blipFill>
        <p:spPr>
          <a:xfrm rot="19981982">
            <a:off x="3884678" y="-150161"/>
            <a:ext cx="8478256" cy="8414107"/>
          </a:xfrm>
          <a:prstGeom prst="rect">
            <a:avLst/>
          </a:prstGeom>
        </p:spPr>
      </p:pic>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228600" indent="-217488" algn="r">
              <a:buNone/>
              <a:tabLst/>
              <a:defRPr lang="en-US" sz="900" b="1" kern="0" cap="all" spc="250" baseline="0" dirty="0">
                <a:noFill/>
                <a:ea typeface="Nexa Black" charset="0"/>
                <a:cs typeface="Nexa Black" charset="0"/>
              </a:defRPr>
            </a:lvl1pPr>
          </a:lstStyle>
          <a:p>
            <a:pPr marL="228600" lvl="0" indent="-228600"/>
            <a:r>
              <a:rPr lang="en-US"/>
              <a:t>BREADCRUMBS</a:t>
            </a:r>
          </a:p>
        </p:txBody>
      </p:sp>
      <p:sp>
        <p:nvSpPr>
          <p:cNvPr id="9" name="Title 8">
            <a:extLst>
              <a:ext uri="{FF2B5EF4-FFF2-40B4-BE49-F238E27FC236}">
                <a16:creationId xmlns:a16="http://schemas.microsoft.com/office/drawing/2014/main" id="{0F55FC0F-E7BD-9B41-6BCE-C15FB1A5AD86}"/>
              </a:ext>
            </a:extLst>
          </p:cNvPr>
          <p:cNvSpPr>
            <a:spLocks noGrp="1"/>
          </p:cNvSpPr>
          <p:nvPr>
            <p:ph type="title" hasCustomPrompt="1"/>
          </p:nvPr>
        </p:nvSpPr>
        <p:spPr>
          <a:xfrm>
            <a:off x="609600" y="2908682"/>
            <a:ext cx="11026587" cy="1040635"/>
          </a:xfrm>
          <a:noFill/>
        </p:spPr>
        <p:txBody>
          <a:bodyPr>
            <a:normAutofit/>
          </a:bodyPr>
          <a:lstStyle>
            <a:lvl1pPr>
              <a:defRPr sz="5400" spc="-150">
                <a:solidFill>
                  <a:schemeClr val="bg1"/>
                </a:solidFill>
                <a:latin typeface="+mj-lt"/>
              </a:defRPr>
            </a:lvl1pPr>
          </a:lstStyle>
          <a:p>
            <a:r>
              <a:rPr lang="en-US"/>
              <a:t>Edit Breaker Slide Title</a:t>
            </a:r>
          </a:p>
        </p:txBody>
      </p:sp>
      <p:sp>
        <p:nvSpPr>
          <p:cNvPr id="3" name="Text Placeholder 2">
            <a:extLst>
              <a:ext uri="{FF2B5EF4-FFF2-40B4-BE49-F238E27FC236}">
                <a16:creationId xmlns:a16="http://schemas.microsoft.com/office/drawing/2014/main" id="{C09AD5E3-A9C0-FC0C-2191-2BD4471B67E1}"/>
              </a:ext>
            </a:extLst>
          </p:cNvPr>
          <p:cNvSpPr>
            <a:spLocks noGrp="1"/>
          </p:cNvSpPr>
          <p:nvPr>
            <p:ph type="body" sz="quarter" idx="16" hasCustomPrompt="1"/>
          </p:nvPr>
        </p:nvSpPr>
        <p:spPr>
          <a:xfrm>
            <a:off x="609600" y="4051139"/>
            <a:ext cx="11048999" cy="1736886"/>
          </a:xfrm>
          <a:prstGeom prst="rect">
            <a:avLst/>
          </a:prstGeom>
        </p:spPr>
        <p:txBody>
          <a:bodyPr lIns="0" tIns="0" rIns="0" bIns="0"/>
          <a:lstStyle>
            <a:lvl1pPr marL="0" indent="0">
              <a:buNone/>
              <a:defRPr>
                <a:solidFill>
                  <a:schemeClr val="bg1">
                    <a:alpha val="50207"/>
                  </a:schemeClr>
                </a:solidFill>
              </a:defRPr>
            </a:lvl1pPr>
          </a:lstStyle>
          <a:p>
            <a:pPr lvl="0"/>
            <a:r>
              <a:rPr lang="en-US"/>
              <a:t>Edit Slide Subhead</a:t>
            </a:r>
          </a:p>
        </p:txBody>
      </p:sp>
    </p:spTree>
    <p:extLst>
      <p:ext uri="{BB962C8B-B14F-4D97-AF65-F5344CB8AC3E}">
        <p14:creationId xmlns:p14="http://schemas.microsoft.com/office/powerpoint/2010/main" val="449627533"/>
      </p:ext>
    </p:extLst>
  </p:cSld>
  <p:clrMapOvr>
    <a:masterClrMapping/>
  </p:clrMapOvr>
  <p:extLst>
    <p:ext uri="{DCECCB84-F9BA-43D5-87BE-67443E8EF086}">
      <p15:sldGuideLst xmlns:p15="http://schemas.microsoft.com/office/powerpoint/2012/main">
        <p15:guide id="1" pos="36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3_Title, Subhead &amp; Breadcrumb">
    <p:bg>
      <p:bgPr>
        <a:solidFill>
          <a:schemeClr val="accent5"/>
        </a:solidFill>
        <a:effectLst/>
      </p:bgPr>
    </p:bg>
    <p:spTree>
      <p:nvGrpSpPr>
        <p:cNvPr id="1" name=""/>
        <p:cNvGrpSpPr/>
        <p:nvPr/>
      </p:nvGrpSpPr>
      <p:grpSpPr>
        <a:xfrm>
          <a:off x="0" y="0"/>
          <a:ext cx="0" cy="0"/>
          <a:chOff x="0" y="0"/>
          <a:chExt cx="0" cy="0"/>
        </a:xfrm>
      </p:grpSpPr>
      <p:pic>
        <p:nvPicPr>
          <p:cNvPr id="11" name="Picture 10" descr="A picture containing kitchenware&#10;&#10;Description automatically generated">
            <a:extLst>
              <a:ext uri="{FF2B5EF4-FFF2-40B4-BE49-F238E27FC236}">
                <a16:creationId xmlns:a16="http://schemas.microsoft.com/office/drawing/2014/main" id="{B07D75EF-8D81-1217-0C39-E1A49A6AD41A}"/>
              </a:ext>
            </a:extLst>
          </p:cNvPr>
          <p:cNvPicPr>
            <a:picLocks noChangeAspect="1"/>
          </p:cNvPicPr>
          <p:nvPr userDrawn="1"/>
        </p:nvPicPr>
        <p:blipFill>
          <a:blip r:embed="rId2">
            <a:alphaModFix amt="9000"/>
            <a:extLst>
              <a:ext uri="{28A0092B-C50C-407E-A947-70E740481C1C}">
                <a14:useLocalDpi xmlns:a14="http://schemas.microsoft.com/office/drawing/2010/main" val="0"/>
              </a:ext>
            </a:extLst>
          </a:blip>
          <a:stretch>
            <a:fillRect/>
          </a:stretch>
        </p:blipFill>
        <p:spPr>
          <a:xfrm rot="19981982">
            <a:off x="3884678" y="-150161"/>
            <a:ext cx="8478256" cy="8414107"/>
          </a:xfrm>
          <a:prstGeom prst="rect">
            <a:avLst/>
          </a:prstGeom>
        </p:spPr>
      </p:pic>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228600" indent="-217488" algn="r">
              <a:buNone/>
              <a:tabLst/>
              <a:defRPr lang="en-US" sz="900" b="1" kern="0" cap="all" spc="250" baseline="0" dirty="0">
                <a:noFill/>
                <a:ea typeface="Nexa Black" charset="0"/>
                <a:cs typeface="Nexa Black" charset="0"/>
              </a:defRPr>
            </a:lvl1pPr>
          </a:lstStyle>
          <a:p>
            <a:pPr marL="228600" lvl="0" indent="-228600"/>
            <a:r>
              <a:rPr lang="en-US"/>
              <a:t>BREADCRUMBS</a:t>
            </a:r>
          </a:p>
        </p:txBody>
      </p:sp>
      <p:sp>
        <p:nvSpPr>
          <p:cNvPr id="9" name="Title 8">
            <a:extLst>
              <a:ext uri="{FF2B5EF4-FFF2-40B4-BE49-F238E27FC236}">
                <a16:creationId xmlns:a16="http://schemas.microsoft.com/office/drawing/2014/main" id="{0F55FC0F-E7BD-9B41-6BCE-C15FB1A5AD86}"/>
              </a:ext>
            </a:extLst>
          </p:cNvPr>
          <p:cNvSpPr>
            <a:spLocks noGrp="1"/>
          </p:cNvSpPr>
          <p:nvPr>
            <p:ph type="title" hasCustomPrompt="1"/>
          </p:nvPr>
        </p:nvSpPr>
        <p:spPr>
          <a:xfrm>
            <a:off x="609600" y="2908682"/>
            <a:ext cx="11026587" cy="1040635"/>
          </a:xfrm>
          <a:noFill/>
        </p:spPr>
        <p:txBody>
          <a:bodyPr>
            <a:normAutofit/>
          </a:bodyPr>
          <a:lstStyle>
            <a:lvl1pPr>
              <a:defRPr sz="5400" spc="-150">
                <a:solidFill>
                  <a:schemeClr val="bg1"/>
                </a:solidFill>
                <a:latin typeface="+mj-lt"/>
              </a:defRPr>
            </a:lvl1pPr>
          </a:lstStyle>
          <a:p>
            <a:r>
              <a:rPr lang="en-US"/>
              <a:t>Edit Breaker Slide Title</a:t>
            </a:r>
          </a:p>
        </p:txBody>
      </p:sp>
      <p:sp>
        <p:nvSpPr>
          <p:cNvPr id="3" name="Text Placeholder 2">
            <a:extLst>
              <a:ext uri="{FF2B5EF4-FFF2-40B4-BE49-F238E27FC236}">
                <a16:creationId xmlns:a16="http://schemas.microsoft.com/office/drawing/2014/main" id="{C09AD5E3-A9C0-FC0C-2191-2BD4471B67E1}"/>
              </a:ext>
            </a:extLst>
          </p:cNvPr>
          <p:cNvSpPr>
            <a:spLocks noGrp="1"/>
          </p:cNvSpPr>
          <p:nvPr>
            <p:ph type="body" sz="quarter" idx="16" hasCustomPrompt="1"/>
          </p:nvPr>
        </p:nvSpPr>
        <p:spPr>
          <a:xfrm>
            <a:off x="609600" y="4051139"/>
            <a:ext cx="11048999" cy="1736886"/>
          </a:xfrm>
          <a:prstGeom prst="rect">
            <a:avLst/>
          </a:prstGeom>
        </p:spPr>
        <p:txBody>
          <a:bodyPr lIns="0" tIns="0" rIns="0" bIns="0"/>
          <a:lstStyle>
            <a:lvl1pPr marL="0" indent="0">
              <a:buNone/>
              <a:defRPr>
                <a:solidFill>
                  <a:schemeClr val="bg1">
                    <a:alpha val="50207"/>
                  </a:schemeClr>
                </a:solidFill>
              </a:defRPr>
            </a:lvl1pPr>
          </a:lstStyle>
          <a:p>
            <a:pPr lvl="0"/>
            <a:r>
              <a:rPr lang="en-US"/>
              <a:t>Edit Slide Subhead</a:t>
            </a:r>
          </a:p>
        </p:txBody>
      </p:sp>
    </p:spTree>
    <p:extLst>
      <p:ext uri="{BB962C8B-B14F-4D97-AF65-F5344CB8AC3E}">
        <p14:creationId xmlns:p14="http://schemas.microsoft.com/office/powerpoint/2010/main" val="343287023"/>
      </p:ext>
    </p:extLst>
  </p:cSld>
  <p:clrMapOvr>
    <a:masterClrMapping/>
  </p:clrMapOvr>
  <p:extLst>
    <p:ext uri="{DCECCB84-F9BA-43D5-87BE-67443E8EF086}">
      <p15:sldGuideLst xmlns:p15="http://schemas.microsoft.com/office/powerpoint/2012/main">
        <p15:guide id="1" pos="3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picture containing text, clipart&#10;&#10;Description automatically generated">
            <a:extLst>
              <a:ext uri="{FF2B5EF4-FFF2-40B4-BE49-F238E27FC236}">
                <a16:creationId xmlns:a16="http://schemas.microsoft.com/office/drawing/2014/main" id="{59D9CC57-5911-E57E-4F09-8AC6EB5342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37694" y="1182234"/>
            <a:ext cx="3415553" cy="780698"/>
          </a:xfrm>
          <a:prstGeom prst="rect">
            <a:avLst/>
          </a:prstGeom>
        </p:spPr>
      </p:pic>
      <p:sp>
        <p:nvSpPr>
          <p:cNvPr id="9" name="TextBox 8">
            <a:extLst>
              <a:ext uri="{FF2B5EF4-FFF2-40B4-BE49-F238E27FC236}">
                <a16:creationId xmlns:a16="http://schemas.microsoft.com/office/drawing/2014/main" id="{8278FCA1-F72B-49EF-D7F3-7EE9050AE140}"/>
              </a:ext>
            </a:extLst>
          </p:cNvPr>
          <p:cNvSpPr txBox="1"/>
          <p:nvPr userDrawn="1"/>
        </p:nvSpPr>
        <p:spPr>
          <a:xfrm>
            <a:off x="825306" y="3619975"/>
            <a:ext cx="10622070" cy="2021066"/>
          </a:xfrm>
          <a:prstGeom prst="rect">
            <a:avLst/>
          </a:prstGeom>
          <a:noFill/>
        </p:spPr>
        <p:txBody>
          <a:bodyPr wrap="square" lIns="0" tIns="0" rIns="0" bIns="0" rtlCol="0">
            <a:spAutoFit/>
          </a:bodyPr>
          <a:lstStyle/>
          <a:p>
            <a:pPr>
              <a:lnSpc>
                <a:spcPts val="1600"/>
              </a:lnSpc>
              <a:spcBef>
                <a:spcPts val="1200"/>
              </a:spcBef>
            </a:pPr>
            <a:r>
              <a:rPr lang="en-US" sz="1600" b="1" i="0" kern="1200" dirty="0">
                <a:solidFill>
                  <a:schemeClr val="accent4"/>
                </a:solidFill>
                <a:effectLst/>
                <a:latin typeface="Brown Trial TT Black" panose="020B0504010101010104" pitchFamily="34" charset="77"/>
                <a:ea typeface="+mn-ea"/>
                <a:cs typeface="+mn-cs"/>
              </a:rPr>
              <a:t>ABOUT METROHEALTH</a:t>
            </a:r>
          </a:p>
          <a:p>
            <a:pPr>
              <a:lnSpc>
                <a:spcPts val="1600"/>
              </a:lnSpc>
              <a:spcBef>
                <a:spcPts val="1200"/>
              </a:spcBef>
            </a:pPr>
            <a:r>
              <a:rPr lang="en-US" sz="1300" kern="1200" dirty="0">
                <a:solidFill>
                  <a:schemeClr val="bg1"/>
                </a:solidFill>
                <a:effectLst/>
                <a:latin typeface="+mn-lt"/>
                <a:ea typeface="+mn-ea"/>
                <a:cs typeface="+mn-cs"/>
              </a:rPr>
              <a:t>Founded in 1837, MetroHealth operates four hospitals, four emergency departments, and more than 20 health centers and 40 additional sites throughout Cuyahoga County. The system serves more than 300,000 patients, annually­—two-thirds of whom are uninsured or covered by Medicare or Medicaid. As Cuyahoga County’s safety-net health system, MetroHealth plays an essential role in the region, caring for anyone and everyone, regardless of an ability to pay. The system’s more than 8,000 employees go to work each day with a mission of service—to their patients and to the community. At MetroHealth, we are leading the way to a healthier you and a healthier community through service, teaching, discovery, and teamwork. </a:t>
            </a:r>
          </a:p>
          <a:p>
            <a:pPr>
              <a:lnSpc>
                <a:spcPts val="1600"/>
              </a:lnSpc>
              <a:spcBef>
                <a:spcPts val="1200"/>
              </a:spcBef>
            </a:pPr>
            <a:r>
              <a:rPr lang="en-US" sz="1300" b="1" kern="1200" dirty="0">
                <a:solidFill>
                  <a:schemeClr val="bg1"/>
                </a:solidFill>
                <a:effectLst/>
                <a:latin typeface="+mn-lt"/>
                <a:ea typeface="+mn-ea"/>
                <a:cs typeface="+mn-cs"/>
              </a:rPr>
              <a:t>For more information, visit metrohealth.org</a:t>
            </a:r>
            <a:endParaRPr lang="en-US" sz="1300" kern="1200" dirty="0">
              <a:solidFill>
                <a:schemeClr val="bg1"/>
              </a:solidFill>
              <a:effectLst/>
              <a:latin typeface="+mn-lt"/>
              <a:ea typeface="+mn-ea"/>
              <a:cs typeface="+mn-cs"/>
            </a:endParaRPr>
          </a:p>
          <a:p>
            <a:endParaRPr lang="en-US" dirty="0">
              <a:solidFill>
                <a:schemeClr val="bg1"/>
              </a:solidFill>
              <a:latin typeface="+mn-lt"/>
            </a:endParaRPr>
          </a:p>
        </p:txBody>
      </p:sp>
      <p:pic>
        <p:nvPicPr>
          <p:cNvPr id="19" name="Picture 18" descr="Logo, company name&#10;&#10;Description automatically generated">
            <a:extLst>
              <a:ext uri="{FF2B5EF4-FFF2-40B4-BE49-F238E27FC236}">
                <a16:creationId xmlns:a16="http://schemas.microsoft.com/office/drawing/2014/main" id="{496BBB7F-C1E1-A153-7869-8EABDDF8E1F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73741" y="5941548"/>
            <a:ext cx="1160188" cy="343610"/>
          </a:xfrm>
          <a:prstGeom prst="rect">
            <a:avLst/>
          </a:prstGeom>
        </p:spPr>
      </p:pic>
      <p:grpSp>
        <p:nvGrpSpPr>
          <p:cNvPr id="24" name="Group 23">
            <a:extLst>
              <a:ext uri="{FF2B5EF4-FFF2-40B4-BE49-F238E27FC236}">
                <a16:creationId xmlns:a16="http://schemas.microsoft.com/office/drawing/2014/main" id="{13683321-67C6-0CFF-2CC3-0FB74981D152}"/>
              </a:ext>
            </a:extLst>
          </p:cNvPr>
          <p:cNvGrpSpPr/>
          <p:nvPr userDrawn="1"/>
        </p:nvGrpSpPr>
        <p:grpSpPr>
          <a:xfrm>
            <a:off x="838753" y="5928549"/>
            <a:ext cx="1602800" cy="292608"/>
            <a:chOff x="609601" y="5941996"/>
            <a:chExt cx="1602800" cy="292608"/>
          </a:xfrm>
        </p:grpSpPr>
        <p:pic>
          <p:nvPicPr>
            <p:cNvPr id="12" name="Picture 11" descr="Icon&#10;&#10;Description automatically generated">
              <a:extLst>
                <a:ext uri="{FF2B5EF4-FFF2-40B4-BE49-F238E27FC236}">
                  <a16:creationId xmlns:a16="http://schemas.microsoft.com/office/drawing/2014/main" id="{D06E1B65-4E14-B02F-2C63-8B2DDBB1795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1" y="5949347"/>
              <a:ext cx="277906" cy="277906"/>
            </a:xfrm>
            <a:prstGeom prst="rect">
              <a:avLst/>
            </a:prstGeom>
          </p:spPr>
        </p:pic>
        <p:pic>
          <p:nvPicPr>
            <p:cNvPr id="14" name="Picture 13" descr="Logo, icon&#10;&#10;Description automatically generated">
              <a:extLst>
                <a:ext uri="{FF2B5EF4-FFF2-40B4-BE49-F238E27FC236}">
                  <a16:creationId xmlns:a16="http://schemas.microsoft.com/office/drawing/2014/main" id="{9BE5914F-4BD9-A03E-A999-96329E5185C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6530" y="5941996"/>
              <a:ext cx="292608" cy="292608"/>
            </a:xfrm>
            <a:prstGeom prst="rect">
              <a:avLst/>
            </a:prstGeom>
          </p:spPr>
        </p:pic>
        <p:pic>
          <p:nvPicPr>
            <p:cNvPr id="21" name="Picture 20" descr="Logo, icon&#10;&#10;Description automatically generated">
              <a:extLst>
                <a:ext uri="{FF2B5EF4-FFF2-40B4-BE49-F238E27FC236}">
                  <a16:creationId xmlns:a16="http://schemas.microsoft.com/office/drawing/2014/main" id="{B3D234C4-18C2-77B1-C6A8-59C7F620BA0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19793" y="5941996"/>
              <a:ext cx="292608" cy="292608"/>
            </a:xfrm>
            <a:prstGeom prst="rect">
              <a:avLst/>
            </a:prstGeom>
          </p:spPr>
        </p:pic>
        <p:pic>
          <p:nvPicPr>
            <p:cNvPr id="23" name="Picture 22" descr="Icon&#10;&#10;Description automatically generated">
              <a:extLst>
                <a:ext uri="{FF2B5EF4-FFF2-40B4-BE49-F238E27FC236}">
                  <a16:creationId xmlns:a16="http://schemas.microsoft.com/office/drawing/2014/main" id="{77231280-07A2-364E-528B-C73F3FEB4AA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78161" y="5941996"/>
              <a:ext cx="292608" cy="292608"/>
            </a:xfrm>
            <a:prstGeom prst="rect">
              <a:avLst/>
            </a:prstGeom>
          </p:spPr>
        </p:pic>
      </p:grpSp>
    </p:spTree>
    <p:extLst>
      <p:ext uri="{BB962C8B-B14F-4D97-AF65-F5344CB8AC3E}">
        <p14:creationId xmlns:p14="http://schemas.microsoft.com/office/powerpoint/2010/main" val="2797999128"/>
      </p:ext>
    </p:extLst>
  </p:cSld>
  <p:clrMapOvr>
    <a:masterClrMapping/>
  </p:clrMapOvr>
  <p:extLst>
    <p:ext uri="{DCECCB84-F9BA-43D5-87BE-67443E8EF086}">
      <p15:sldGuideLst xmlns:p15="http://schemas.microsoft.com/office/powerpoint/2012/main">
        <p15:guide id="1" pos="360" userDrawn="1">
          <p15:clr>
            <a:srgbClr val="FBAE40"/>
          </p15:clr>
        </p15:guide>
        <p15:guide id="2" orient="horz" pos="3912" userDrawn="1">
          <p15:clr>
            <a:srgbClr val="FBAE40"/>
          </p15:clr>
        </p15:guide>
        <p15:guide id="3" orient="horz" pos="3744"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Title 20">
            <a:extLst>
              <a:ext uri="{FF2B5EF4-FFF2-40B4-BE49-F238E27FC236}">
                <a16:creationId xmlns:a16="http://schemas.microsoft.com/office/drawing/2014/main" id="{6F937B14-539C-A843-B863-5D269E51060F}"/>
              </a:ext>
            </a:extLst>
          </p:cNvPr>
          <p:cNvSpPr>
            <a:spLocks noGrp="1"/>
          </p:cNvSpPr>
          <p:nvPr>
            <p:ph type="title"/>
          </p:nvPr>
        </p:nvSpPr>
        <p:spPr>
          <a:xfrm>
            <a:off x="816468" y="384098"/>
            <a:ext cx="10515600" cy="809703"/>
          </a:xfrm>
        </p:spPr>
        <p:txBody>
          <a:bodyPr>
            <a:normAutofit/>
          </a:bodyPr>
          <a:lstStyle>
            <a:lvl1pPr algn="ctr">
              <a:defRPr sz="2000" b="1" i="0">
                <a:solidFill>
                  <a:srgbClr val="004A9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Rectangle 6">
            <a:extLst>
              <a:ext uri="{FF2B5EF4-FFF2-40B4-BE49-F238E27FC236}">
                <a16:creationId xmlns:a16="http://schemas.microsoft.com/office/drawing/2014/main" id="{C87350AE-E35B-0547-B941-28A9290CE172}"/>
              </a:ext>
            </a:extLst>
          </p:cNvPr>
          <p:cNvSpPr/>
          <p:nvPr userDrawn="1"/>
        </p:nvSpPr>
        <p:spPr>
          <a:xfrm>
            <a:off x="-12071" y="6219732"/>
            <a:ext cx="12216141" cy="638269"/>
          </a:xfrm>
          <a:custGeom>
            <a:avLst/>
            <a:gdLst>
              <a:gd name="connsiteX0" fmla="*/ 0 w 9144000"/>
              <a:gd name="connsiteY0" fmla="*/ 0 h 909873"/>
              <a:gd name="connsiteX1" fmla="*/ 9144000 w 9144000"/>
              <a:gd name="connsiteY1" fmla="*/ 0 h 909873"/>
              <a:gd name="connsiteX2" fmla="*/ 9144000 w 9144000"/>
              <a:gd name="connsiteY2" fmla="*/ 909873 h 909873"/>
              <a:gd name="connsiteX3" fmla="*/ 0 w 9144000"/>
              <a:gd name="connsiteY3" fmla="*/ 909873 h 909873"/>
              <a:gd name="connsiteX4" fmla="*/ 0 w 9144000"/>
              <a:gd name="connsiteY4" fmla="*/ 0 h 909873"/>
              <a:gd name="connsiteX0" fmla="*/ 0 w 9153053"/>
              <a:gd name="connsiteY0" fmla="*/ 742384 h 909873"/>
              <a:gd name="connsiteX1" fmla="*/ 9153053 w 9153053"/>
              <a:gd name="connsiteY1" fmla="*/ 0 h 909873"/>
              <a:gd name="connsiteX2" fmla="*/ 9153053 w 9153053"/>
              <a:gd name="connsiteY2" fmla="*/ 909873 h 909873"/>
              <a:gd name="connsiteX3" fmla="*/ 9053 w 9153053"/>
              <a:gd name="connsiteY3" fmla="*/ 909873 h 909873"/>
              <a:gd name="connsiteX4" fmla="*/ 0 w 9153053"/>
              <a:gd name="connsiteY4" fmla="*/ 742384 h 909873"/>
              <a:gd name="connsiteX0" fmla="*/ 0 w 9162106"/>
              <a:gd name="connsiteY0" fmla="*/ 470780 h 638269"/>
              <a:gd name="connsiteX1" fmla="*/ 9162106 w 9162106"/>
              <a:gd name="connsiteY1" fmla="*/ 0 h 638269"/>
              <a:gd name="connsiteX2" fmla="*/ 9153053 w 9162106"/>
              <a:gd name="connsiteY2" fmla="*/ 638269 h 638269"/>
              <a:gd name="connsiteX3" fmla="*/ 9053 w 9162106"/>
              <a:gd name="connsiteY3" fmla="*/ 638269 h 638269"/>
              <a:gd name="connsiteX4" fmla="*/ 0 w 9162106"/>
              <a:gd name="connsiteY4" fmla="*/ 470780 h 63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106" h="638269">
                <a:moveTo>
                  <a:pt x="0" y="470780"/>
                </a:moveTo>
                <a:lnTo>
                  <a:pt x="9162106" y="0"/>
                </a:lnTo>
                <a:lnTo>
                  <a:pt x="9153053" y="638269"/>
                </a:lnTo>
                <a:lnTo>
                  <a:pt x="9053" y="638269"/>
                </a:lnTo>
                <a:lnTo>
                  <a:pt x="0" y="470780"/>
                </a:lnTo>
                <a:close/>
              </a:path>
            </a:pathLst>
          </a:custGeom>
          <a:solidFill>
            <a:srgbClr val="00A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a:extLst>
              <a:ext uri="{FF2B5EF4-FFF2-40B4-BE49-F238E27FC236}">
                <a16:creationId xmlns:a16="http://schemas.microsoft.com/office/drawing/2014/main" id="{B1904ECF-6DA7-274A-9609-539572760B0C}"/>
              </a:ext>
            </a:extLst>
          </p:cNvPr>
          <p:cNvPicPr>
            <a:picLocks noChangeAspect="1"/>
          </p:cNvPicPr>
          <p:nvPr userDrawn="1"/>
        </p:nvPicPr>
        <p:blipFill>
          <a:blip r:embed="rId2"/>
          <a:stretch>
            <a:fillRect/>
          </a:stretch>
        </p:blipFill>
        <p:spPr>
          <a:xfrm>
            <a:off x="4960903" y="5883181"/>
            <a:ext cx="2226733" cy="336550"/>
          </a:xfrm>
          <a:prstGeom prst="rect">
            <a:avLst/>
          </a:prstGeom>
        </p:spPr>
      </p:pic>
      <p:sp>
        <p:nvSpPr>
          <p:cNvPr id="13" name="TextBox 12">
            <a:extLst>
              <a:ext uri="{FF2B5EF4-FFF2-40B4-BE49-F238E27FC236}">
                <a16:creationId xmlns:a16="http://schemas.microsoft.com/office/drawing/2014/main" id="{2C139300-6558-6847-B72E-51EBEDD8510D}"/>
              </a:ext>
            </a:extLst>
          </p:cNvPr>
          <p:cNvSpPr txBox="1"/>
          <p:nvPr userDrawn="1"/>
        </p:nvSpPr>
        <p:spPr>
          <a:xfrm>
            <a:off x="2489201" y="999957"/>
            <a:ext cx="184731" cy="369332"/>
          </a:xfrm>
          <a:prstGeom prst="rect">
            <a:avLst/>
          </a:prstGeom>
          <a:noFill/>
        </p:spPr>
        <p:txBody>
          <a:bodyPr wrap="none" rtlCol="0">
            <a:spAutoFit/>
          </a:bodyPr>
          <a:lstStyle/>
          <a:p>
            <a:endParaRPr lang="en-US" sz="1800" dirty="0"/>
          </a:p>
        </p:txBody>
      </p:sp>
      <p:sp>
        <p:nvSpPr>
          <p:cNvPr id="14" name="Text Placeholder 22">
            <a:extLst>
              <a:ext uri="{FF2B5EF4-FFF2-40B4-BE49-F238E27FC236}">
                <a16:creationId xmlns:a16="http://schemas.microsoft.com/office/drawing/2014/main" id="{DCC75817-F2AA-F04B-B586-5DFE8FE824E9}"/>
              </a:ext>
            </a:extLst>
          </p:cNvPr>
          <p:cNvSpPr>
            <a:spLocks noGrp="1"/>
          </p:cNvSpPr>
          <p:nvPr>
            <p:ph type="body" sz="quarter" idx="10" hasCustomPrompt="1"/>
          </p:nvPr>
        </p:nvSpPr>
        <p:spPr>
          <a:xfrm>
            <a:off x="816467" y="2469741"/>
            <a:ext cx="10515599" cy="2654300"/>
          </a:xfrm>
        </p:spPr>
        <p:txBody>
          <a:bodyPr>
            <a:noAutofit/>
          </a:bodyPr>
          <a:lstStyle>
            <a:lvl1pPr marL="0" indent="0">
              <a:buNone/>
              <a:defRPr sz="1400"/>
            </a:lvl1pPr>
          </a:lstStyle>
          <a:p>
            <a:pPr>
              <a:lnSpc>
                <a:spcPct val="150000"/>
              </a:lnSpc>
            </a:pPr>
            <a:r>
              <a:rPr lang="en-US" dirty="0">
                <a:solidFill>
                  <a:schemeClr val="tx1"/>
                </a:solidFill>
                <a:latin typeface="Arial" panose="020B0604020202020204" pitchFamily="34" charset="0"/>
                <a:cs typeface="Arial" panose="020B0604020202020204" pitchFamily="34" charset="0"/>
              </a:rPr>
              <a:t>Paragraph text 14pt. Lorem ipsum dolor sit </a:t>
            </a:r>
            <a:r>
              <a:rPr lang="en-US" dirty="0" err="1">
                <a:solidFill>
                  <a:schemeClr val="tx1"/>
                </a:solidFill>
                <a:latin typeface="Arial" panose="020B0604020202020204" pitchFamily="34" charset="0"/>
                <a:cs typeface="Arial" panose="020B0604020202020204" pitchFamily="34" charset="0"/>
              </a:rPr>
              <a:t>amet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consectetuer</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adipiscing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elit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sed</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diam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nonummy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nibh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euismod</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tincidunt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laoreet</a:t>
            </a:r>
            <a:r>
              <a:rPr lang="en-US" dirty="0">
                <a:solidFill>
                  <a:schemeClr val="tx1"/>
                </a:solidFill>
                <a:latin typeface="Arial" panose="020B0604020202020204" pitchFamily="34" charset="0"/>
                <a:cs typeface="Arial" panose="020B0604020202020204" pitchFamily="34" charset="0"/>
              </a:rPr>
              <a:t> dolore magna </a:t>
            </a:r>
            <a:r>
              <a:rPr lang="en-US" dirty="0" err="1">
                <a:solidFill>
                  <a:schemeClr val="tx1"/>
                </a:solidFill>
                <a:latin typeface="Arial" panose="020B0604020202020204" pitchFamily="34" charset="0"/>
                <a:cs typeface="Arial" panose="020B0604020202020204" pitchFamily="34" charset="0"/>
              </a:rPr>
              <a:t>aliquam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erat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volutpat</a:t>
            </a:r>
            <a:r>
              <a:rPr lang="en-US" dirty="0">
                <a:solidFill>
                  <a:schemeClr val="tx1"/>
                </a:solidFill>
                <a:latin typeface="Arial" panose="020B0604020202020204" pitchFamily="34" charset="0"/>
                <a:cs typeface="Arial" panose="020B0604020202020204" pitchFamily="34" charset="0"/>
              </a:rPr>
              <a:t>. Ut </a:t>
            </a:r>
            <a:r>
              <a:rPr lang="en-US" dirty="0" err="1">
                <a:solidFill>
                  <a:schemeClr val="tx1"/>
                </a:solidFill>
                <a:latin typeface="Arial" panose="020B0604020202020204" pitchFamily="34" charset="0"/>
                <a:cs typeface="Arial" panose="020B0604020202020204" pitchFamily="34" charset="0"/>
              </a:rPr>
              <a:t>wisi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enim</a:t>
            </a:r>
            <a:r>
              <a:rPr lang="en-US" dirty="0">
                <a:solidFill>
                  <a:schemeClr val="tx1"/>
                </a:solidFill>
                <a:latin typeface="Arial" panose="020B0604020202020204" pitchFamily="34" charset="0"/>
                <a:cs typeface="Arial" panose="020B0604020202020204" pitchFamily="34" charset="0"/>
              </a:rPr>
              <a:t> ad  minim </a:t>
            </a:r>
            <a:r>
              <a:rPr lang="en-US" dirty="0" err="1">
                <a:solidFill>
                  <a:schemeClr val="tx1"/>
                </a:solidFill>
                <a:latin typeface="Arial" panose="020B0604020202020204" pitchFamily="34" charset="0"/>
                <a:cs typeface="Arial" panose="020B0604020202020204" pitchFamily="34" charset="0"/>
              </a:rPr>
              <a:t>veniam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quis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nostrud</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exerci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tation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ullamcorper</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suscipit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lobortis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nisl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aliquip</a:t>
            </a:r>
            <a:r>
              <a:rPr lang="en-US" dirty="0">
                <a:solidFill>
                  <a:schemeClr val="tx1"/>
                </a:solidFill>
                <a:latin typeface="Arial" panose="020B0604020202020204" pitchFamily="34" charset="0"/>
                <a:cs typeface="Arial" panose="020B0604020202020204" pitchFamily="34" charset="0"/>
              </a:rPr>
              <a:t> ex </a:t>
            </a:r>
            <a:r>
              <a:rPr lang="en-US" dirty="0" err="1">
                <a:solidFill>
                  <a:schemeClr val="tx1"/>
                </a:solidFill>
                <a:latin typeface="Arial" panose="020B0604020202020204" pitchFamily="34" charset="0"/>
                <a:cs typeface="Arial" panose="020B0604020202020204" pitchFamily="34" charset="0"/>
              </a:rPr>
              <a:t>ea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commodo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consequat</a:t>
            </a:r>
            <a:r>
              <a:rPr lang="en-US" dirty="0">
                <a:solidFill>
                  <a:schemeClr val="tx1"/>
                </a:solidFill>
                <a:latin typeface="Arial" panose="020B0604020202020204" pitchFamily="34" charset="0"/>
                <a:cs typeface="Arial" panose="020B0604020202020204" pitchFamily="34" charset="0"/>
              </a:rPr>
              <a:t>. Duis </a:t>
            </a:r>
            <a:r>
              <a:rPr lang="en-US" dirty="0" err="1">
                <a:solidFill>
                  <a:schemeClr val="tx1"/>
                </a:solidFill>
                <a:latin typeface="Arial" panose="020B0604020202020204" pitchFamily="34" charset="0"/>
                <a:cs typeface="Arial" panose="020B0604020202020204" pitchFamily="34" charset="0"/>
              </a:rPr>
              <a:t>autem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eum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iriure</a:t>
            </a:r>
            <a:r>
              <a:rPr lang="en-US" dirty="0">
                <a:solidFill>
                  <a:schemeClr val="tx1"/>
                </a:solidFill>
                <a:latin typeface="Arial" panose="020B0604020202020204" pitchFamily="34" charset="0"/>
                <a:cs typeface="Arial" panose="020B0604020202020204" pitchFamily="34" charset="0"/>
              </a:rPr>
              <a:t> dolor in </a:t>
            </a:r>
            <a:r>
              <a:rPr lang="en-US" dirty="0" err="1">
                <a:solidFill>
                  <a:schemeClr val="tx1"/>
                </a:solidFill>
                <a:latin typeface="Arial" panose="020B0604020202020204" pitchFamily="34" charset="0"/>
                <a:cs typeface="Arial" panose="020B0604020202020204" pitchFamily="34" charset="0"/>
              </a:rPr>
              <a:t>hendrerit</a:t>
            </a:r>
            <a:r>
              <a:rPr lang="en-US" dirty="0">
                <a:solidFill>
                  <a:schemeClr val="tx1"/>
                </a:solidFill>
                <a:latin typeface="Arial" panose="020B0604020202020204" pitchFamily="34" charset="0"/>
                <a:cs typeface="Arial" panose="020B0604020202020204" pitchFamily="34" charset="0"/>
              </a:rPr>
              <a:t> in </a:t>
            </a:r>
            <a:r>
              <a:rPr lang="en-US" dirty="0" err="1">
                <a:solidFill>
                  <a:schemeClr val="tx1"/>
                </a:solidFill>
                <a:latin typeface="Arial" panose="020B0604020202020204" pitchFamily="34" charset="0"/>
                <a:cs typeface="Arial" panose="020B0604020202020204" pitchFamily="34" charset="0"/>
              </a:rPr>
              <a:t>vulputate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esse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molestie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consequat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illum</a:t>
            </a:r>
            <a:r>
              <a:rPr lang="en-US" dirty="0">
                <a:solidFill>
                  <a:schemeClr val="tx1"/>
                </a:solidFill>
                <a:latin typeface="Arial" panose="020B0604020202020204" pitchFamily="34" charset="0"/>
                <a:cs typeface="Arial" panose="020B0604020202020204" pitchFamily="34" charset="0"/>
              </a:rPr>
              <a:t> dolore </a:t>
            </a:r>
            <a:r>
              <a:rPr lang="en-US" dirty="0" err="1">
                <a:solidFill>
                  <a:schemeClr val="tx1"/>
                </a:solidFill>
                <a:latin typeface="Arial" panose="020B0604020202020204" pitchFamily="34" charset="0"/>
                <a:cs typeface="Arial" panose="020B0604020202020204" pitchFamily="34" charset="0"/>
              </a:rPr>
              <a:t>eu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feugiat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nulla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facilisis</a:t>
            </a:r>
            <a:r>
              <a:rPr lang="en-US" dirty="0">
                <a:solidFill>
                  <a:schemeClr val="tx1"/>
                </a:solidFill>
                <a:latin typeface="Arial" panose="020B0604020202020204" pitchFamily="34" charset="0"/>
                <a:cs typeface="Arial" panose="020B0604020202020204" pitchFamily="34" charset="0"/>
              </a:rPr>
              <a:t> at </a:t>
            </a:r>
            <a:r>
              <a:rPr lang="en-US" dirty="0" err="1">
                <a:solidFill>
                  <a:schemeClr val="tx1"/>
                </a:solidFill>
                <a:latin typeface="Arial" panose="020B0604020202020204" pitchFamily="34" charset="0"/>
                <a:cs typeface="Arial" panose="020B0604020202020204" pitchFamily="34" charset="0"/>
              </a:rPr>
              <a:t>vero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eros</a:t>
            </a:r>
            <a:r>
              <a:rPr lang="en-US" dirty="0">
                <a:solidFill>
                  <a:schemeClr val="tx1"/>
                </a:solidFill>
                <a:latin typeface="Arial" panose="020B0604020202020204" pitchFamily="34" charset="0"/>
                <a:cs typeface="Arial" panose="020B0604020202020204" pitchFamily="34" charset="0"/>
              </a:rPr>
              <a:t> et </a:t>
            </a:r>
            <a:r>
              <a:rPr lang="en-US" dirty="0" err="1">
                <a:solidFill>
                  <a:schemeClr val="tx1"/>
                </a:solidFill>
                <a:latin typeface="Arial" panose="020B0604020202020204" pitchFamily="34" charset="0"/>
                <a:cs typeface="Arial" panose="020B0604020202020204" pitchFamily="34" charset="0"/>
              </a:rPr>
              <a:t>accumsan</a:t>
            </a:r>
            <a:r>
              <a:rPr lang="en-US" dirty="0">
                <a:solidFill>
                  <a:schemeClr val="tx1"/>
                </a:solidFill>
                <a:latin typeface="Arial" panose="020B0604020202020204" pitchFamily="34" charset="0"/>
                <a:cs typeface="Arial" panose="020B0604020202020204" pitchFamily="34" charset="0"/>
              </a:rPr>
              <a:t> et </a:t>
            </a:r>
            <a:r>
              <a:rPr lang="en-US" dirty="0" err="1">
                <a:solidFill>
                  <a:schemeClr val="tx1"/>
                </a:solidFill>
                <a:latin typeface="Arial" panose="020B0604020202020204" pitchFamily="34" charset="0"/>
                <a:cs typeface="Arial" panose="020B0604020202020204" pitchFamily="34" charset="0"/>
              </a:rPr>
              <a:t>iusto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odio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dignissim</a:t>
            </a:r>
            <a:r>
              <a:rPr lang="en-US" dirty="0">
                <a:solidFill>
                  <a:schemeClr val="tx1"/>
                </a:solidFill>
                <a:latin typeface="Arial" panose="020B0604020202020204" pitchFamily="34" charset="0"/>
                <a:cs typeface="Arial" panose="020B0604020202020204" pitchFamily="34" charset="0"/>
              </a:rPr>
              <a:t> qui </a:t>
            </a:r>
            <a:r>
              <a:rPr lang="en-US" dirty="0" err="1">
                <a:solidFill>
                  <a:schemeClr val="tx1"/>
                </a:solidFill>
                <a:latin typeface="Arial" panose="020B0604020202020204" pitchFamily="34" charset="0"/>
                <a:cs typeface="Arial" panose="020B0604020202020204" pitchFamily="34" charset="0"/>
              </a:rPr>
              <a:t>blandit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praesent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luptatum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zzril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delenit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augue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duis</a:t>
            </a:r>
            <a:r>
              <a:rPr lang="en-US" dirty="0">
                <a:solidFill>
                  <a:schemeClr val="tx1"/>
                </a:solidFill>
                <a:latin typeface="Arial" panose="020B0604020202020204" pitchFamily="34" charset="0"/>
                <a:cs typeface="Arial" panose="020B0604020202020204" pitchFamily="34" charset="0"/>
              </a:rPr>
              <a:t> dolore </a:t>
            </a:r>
            <a:r>
              <a:rPr lang="en-US" dirty="0" err="1">
                <a:solidFill>
                  <a:schemeClr val="tx1"/>
                </a:solidFill>
                <a:latin typeface="Arial" panose="020B0604020202020204" pitchFamily="34" charset="0"/>
                <a:cs typeface="Arial" panose="020B0604020202020204" pitchFamily="34" charset="0"/>
              </a:rPr>
              <a:t>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feugait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nulla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facilisi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tation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ullamcorper</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suscipit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lobortis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nisl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aliquip</a:t>
            </a:r>
            <a:r>
              <a:rPr lang="en-US" dirty="0">
                <a:solidFill>
                  <a:schemeClr val="tx1"/>
                </a:solidFill>
                <a:latin typeface="Arial" panose="020B0604020202020204" pitchFamily="34" charset="0"/>
                <a:cs typeface="Arial" panose="020B0604020202020204" pitchFamily="34" charset="0"/>
              </a:rPr>
              <a:t> ex </a:t>
            </a:r>
            <a:r>
              <a:rPr lang="en-US" dirty="0" err="1">
                <a:solidFill>
                  <a:schemeClr val="tx1"/>
                </a:solidFill>
                <a:latin typeface="Arial" panose="020B0604020202020204" pitchFamily="34" charset="0"/>
                <a:cs typeface="Arial" panose="020B0604020202020204" pitchFamily="34" charset="0"/>
              </a:rPr>
              <a:t>ea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commodo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consequat</a:t>
            </a:r>
            <a:r>
              <a:rPr lang="en-US" dirty="0">
                <a:solidFill>
                  <a:schemeClr val="tx1"/>
                </a:solidFill>
                <a:latin typeface="Arial" panose="020B0604020202020204" pitchFamily="34" charset="0"/>
                <a:cs typeface="Arial" panose="020B0604020202020204" pitchFamily="34" charset="0"/>
              </a:rPr>
              <a:t>. Duis </a:t>
            </a:r>
            <a:r>
              <a:rPr lang="en-US" dirty="0" err="1">
                <a:solidFill>
                  <a:schemeClr val="tx1"/>
                </a:solidFill>
                <a:latin typeface="Arial" panose="020B0604020202020204" pitchFamily="34" charset="0"/>
                <a:cs typeface="Arial" panose="020B0604020202020204" pitchFamily="34" charset="0"/>
              </a:rPr>
              <a:t>autem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eum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iriure</a:t>
            </a:r>
            <a:r>
              <a:rPr lang="en-US" dirty="0">
                <a:solidFill>
                  <a:schemeClr val="tx1"/>
                </a:solidFill>
                <a:latin typeface="Arial" panose="020B0604020202020204" pitchFamily="34" charset="0"/>
                <a:cs typeface="Arial" panose="020B0604020202020204" pitchFamily="34" charset="0"/>
              </a:rPr>
              <a:t> dolor in.</a:t>
            </a:r>
          </a:p>
        </p:txBody>
      </p:sp>
      <p:sp>
        <p:nvSpPr>
          <p:cNvPr id="15" name="Text Placeholder 26">
            <a:extLst>
              <a:ext uri="{FF2B5EF4-FFF2-40B4-BE49-F238E27FC236}">
                <a16:creationId xmlns:a16="http://schemas.microsoft.com/office/drawing/2014/main" id="{F85F3E11-C350-5645-89FC-596FDD0A1D72}"/>
              </a:ext>
            </a:extLst>
          </p:cNvPr>
          <p:cNvSpPr>
            <a:spLocks noGrp="1"/>
          </p:cNvSpPr>
          <p:nvPr>
            <p:ph type="body" sz="quarter" idx="11" hasCustomPrompt="1"/>
          </p:nvPr>
        </p:nvSpPr>
        <p:spPr>
          <a:xfrm>
            <a:off x="816467" y="1840370"/>
            <a:ext cx="10515599" cy="335826"/>
          </a:xfrm>
        </p:spPr>
        <p:txBody>
          <a:bodyPr>
            <a:noAutofit/>
          </a:bodyPr>
          <a:lstStyle>
            <a:lvl1pPr marL="0" indent="0" algn="ctr">
              <a:buNone/>
              <a:defRPr sz="1600" b="1" i="0">
                <a:solidFill>
                  <a:srgbClr val="00AAA6"/>
                </a:solidFill>
                <a:latin typeface="Arial" panose="020B0604020202020204" pitchFamily="34" charset="0"/>
                <a:cs typeface="Arial" panose="020B0604020202020204" pitchFamily="34" charset="0"/>
              </a:defRPr>
            </a:lvl1pPr>
            <a:lvl2pPr>
              <a:defRPr sz="2000" b="1" i="0">
                <a:solidFill>
                  <a:srgbClr val="00AAA6"/>
                </a:solidFill>
                <a:latin typeface="Arial" panose="020B0604020202020204" pitchFamily="34" charset="0"/>
                <a:cs typeface="Arial" panose="020B0604020202020204" pitchFamily="34" charset="0"/>
              </a:defRPr>
            </a:lvl2pPr>
            <a:lvl3pPr>
              <a:defRPr sz="1800" b="1" i="0">
                <a:solidFill>
                  <a:srgbClr val="00AAA6"/>
                </a:solidFill>
                <a:latin typeface="Arial" panose="020B0604020202020204" pitchFamily="34" charset="0"/>
                <a:cs typeface="Arial" panose="020B0604020202020204" pitchFamily="34" charset="0"/>
              </a:defRPr>
            </a:lvl3pPr>
            <a:lvl4pPr>
              <a:defRPr sz="1600" b="1" i="0">
                <a:solidFill>
                  <a:srgbClr val="00AAA6"/>
                </a:solidFill>
                <a:latin typeface="Arial" panose="020B0604020202020204" pitchFamily="34" charset="0"/>
                <a:cs typeface="Arial" panose="020B0604020202020204" pitchFamily="34" charset="0"/>
              </a:defRPr>
            </a:lvl4pPr>
            <a:lvl5pPr>
              <a:defRPr sz="1600" b="1" i="0">
                <a:solidFill>
                  <a:srgbClr val="00AAA6"/>
                </a:solidFill>
                <a:latin typeface="Arial" panose="020B0604020202020204" pitchFamily="34" charset="0"/>
                <a:cs typeface="Arial" panose="020B0604020202020204" pitchFamily="34" charset="0"/>
              </a:defRPr>
            </a:lvl5pPr>
          </a:lstStyle>
          <a:p>
            <a:pPr lvl="0"/>
            <a:r>
              <a:rPr lang="en-US" dirty="0"/>
              <a:t>Paragraph Header 16PT</a:t>
            </a:r>
          </a:p>
        </p:txBody>
      </p:sp>
      <p:sp>
        <p:nvSpPr>
          <p:cNvPr id="8" name="Slide Number Placeholder 5">
            <a:extLst>
              <a:ext uri="{FF2B5EF4-FFF2-40B4-BE49-F238E27FC236}">
                <a16:creationId xmlns:a16="http://schemas.microsoft.com/office/drawing/2014/main" id="{8E54FD96-B040-4664-B265-1BDB8F91849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76861-DF21-4148-BFB4-D54BBE3CDD24}" type="slidenum">
              <a:rPr lang="en-US" smtClean="0"/>
              <a:t>‹#›</a:t>
            </a:fld>
            <a:endParaRPr lang="en-US" dirty="0"/>
          </a:p>
        </p:txBody>
      </p:sp>
    </p:spTree>
    <p:extLst>
      <p:ext uri="{BB962C8B-B14F-4D97-AF65-F5344CB8AC3E}">
        <p14:creationId xmlns:p14="http://schemas.microsoft.com/office/powerpoint/2010/main" val="3445889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Blank">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1264106-14CA-487D-BA3B-9750B27EFD61}"/>
              </a:ext>
            </a:extLst>
          </p:cNvPr>
          <p:cNvSpPr>
            <a:spLocks noGrp="1"/>
          </p:cNvSpPr>
          <p:nvPr>
            <p:ph type="body" sz="quarter" idx="20" hasCustomPrompt="1"/>
          </p:nvPr>
        </p:nvSpPr>
        <p:spPr>
          <a:xfrm>
            <a:off x="612669" y="1516501"/>
            <a:ext cx="11054196" cy="364622"/>
          </a:xfrm>
          <a:prstGeom prst="rect">
            <a:avLst/>
          </a:prstGeom>
        </p:spPr>
        <p:txBody>
          <a:bodyPr lIns="0" tIns="0" rIns="0" bIns="0"/>
          <a:lstStyle>
            <a:lvl1pPr marL="0" indent="0">
              <a:buNone/>
              <a:defRPr sz="2000">
                <a:solidFill>
                  <a:schemeClr val="accent2"/>
                </a:solidFill>
                <a:latin typeface="+mj-lt"/>
              </a:defRPr>
            </a:lvl1pPr>
          </a:lstStyle>
          <a:p>
            <a:pPr lvl="0"/>
            <a:r>
              <a:rPr lang="en-US"/>
              <a:t>Edit Slide Subhead</a:t>
            </a:r>
          </a:p>
        </p:txBody>
      </p:sp>
      <p:sp>
        <p:nvSpPr>
          <p:cNvPr id="3" name="Date Placeholder 2">
            <a:extLst>
              <a:ext uri="{FF2B5EF4-FFF2-40B4-BE49-F238E27FC236}">
                <a16:creationId xmlns:a16="http://schemas.microsoft.com/office/drawing/2014/main" id="{73EA33AA-DDAC-0ED4-60B5-E9C18E7E3C2F}"/>
              </a:ext>
            </a:extLst>
          </p:cNvPr>
          <p:cNvSpPr>
            <a:spLocks noGrp="1"/>
          </p:cNvSpPr>
          <p:nvPr>
            <p:ph type="dt" sz="half" idx="22"/>
          </p:nvPr>
        </p:nvSpPr>
        <p:spPr/>
        <p:txBody>
          <a:bodyPr/>
          <a:lstStyle/>
          <a:p>
            <a:fld id="{039AA176-BF1E-3D49-8E8C-4AF153D2AA09}" type="datetime1">
              <a:rPr lang="en-US" smtClean="0"/>
              <a:t>2/22/2024</a:t>
            </a:fld>
            <a:endParaRPr lang="en-US" dirty="0"/>
          </a:p>
        </p:txBody>
      </p:sp>
      <p:sp>
        <p:nvSpPr>
          <p:cNvPr id="4" name="Footer Placeholder 3">
            <a:extLst>
              <a:ext uri="{FF2B5EF4-FFF2-40B4-BE49-F238E27FC236}">
                <a16:creationId xmlns:a16="http://schemas.microsoft.com/office/drawing/2014/main" id="{D78143AB-A003-B1FC-E5AB-A04C80B4014E}"/>
              </a:ext>
            </a:extLst>
          </p:cNvPr>
          <p:cNvSpPr>
            <a:spLocks noGrp="1"/>
          </p:cNvSpPr>
          <p:nvPr>
            <p:ph type="ftr" sz="quarter" idx="23"/>
          </p:nvPr>
        </p:nvSpPr>
        <p:spPr/>
        <p:txBody>
          <a:bodyPr/>
          <a:lstStyle/>
          <a:p>
            <a:r>
              <a:rPr lang="en-US" dirty="0"/>
              <a:t>PROPRIETARY AND CONFIDENTIAL | DO NOT DISTRIBUTE</a:t>
            </a:r>
          </a:p>
        </p:txBody>
      </p:sp>
      <p:sp>
        <p:nvSpPr>
          <p:cNvPr id="5" name="Slide Number Placeholder 4">
            <a:extLst>
              <a:ext uri="{FF2B5EF4-FFF2-40B4-BE49-F238E27FC236}">
                <a16:creationId xmlns:a16="http://schemas.microsoft.com/office/drawing/2014/main" id="{04EAE1AA-771E-D2AF-0924-FD0A20F331E5}"/>
              </a:ext>
            </a:extLst>
          </p:cNvPr>
          <p:cNvSpPr>
            <a:spLocks noGrp="1"/>
          </p:cNvSpPr>
          <p:nvPr>
            <p:ph type="sldNum" sz="quarter" idx="24"/>
          </p:nvPr>
        </p:nvSpPr>
        <p:spPr/>
        <p:txBody>
          <a:bodyPr/>
          <a:lstStyle/>
          <a:p>
            <a:fld id="{1F8D6BA2-D5F1-EC47-8355-C95E7E60D81B}" type="slidenum">
              <a:rPr lang="en-US" smtClean="0"/>
              <a:pPr/>
              <a:t>‹#›</a:t>
            </a:fld>
            <a:endParaRPr lang="en-US" dirty="0"/>
          </a:p>
        </p:txBody>
      </p:sp>
      <p:sp>
        <p:nvSpPr>
          <p:cNvPr id="6" name="Title 5">
            <a:extLst>
              <a:ext uri="{FF2B5EF4-FFF2-40B4-BE49-F238E27FC236}">
                <a16:creationId xmlns:a16="http://schemas.microsoft.com/office/drawing/2014/main" id="{3AA05B8E-FCDE-E2B2-6968-CC8857302FD4}"/>
              </a:ext>
            </a:extLst>
          </p:cNvPr>
          <p:cNvSpPr>
            <a:spLocks noGrp="1"/>
          </p:cNvSpPr>
          <p:nvPr>
            <p:ph type="title" hasCustomPrompt="1"/>
          </p:nvPr>
        </p:nvSpPr>
        <p:spPr>
          <a:xfrm>
            <a:off x="597160" y="527283"/>
            <a:ext cx="11069705" cy="860695"/>
          </a:xfrm>
        </p:spPr>
        <p:txBody>
          <a:bodyPr/>
          <a:lstStyle/>
          <a:p>
            <a:r>
              <a:rPr lang="en-US"/>
              <a:t>Edit Slide Title</a:t>
            </a:r>
          </a:p>
        </p:txBody>
      </p:sp>
    </p:spTree>
    <p:extLst>
      <p:ext uri="{BB962C8B-B14F-4D97-AF65-F5344CB8AC3E}">
        <p14:creationId xmlns:p14="http://schemas.microsoft.com/office/powerpoint/2010/main" val="3452640506"/>
      </p:ext>
    </p:extLst>
  </p:cSld>
  <p:clrMapOvr>
    <a:masterClrMapping/>
  </p:clrMapOvr>
  <p:extLst>
    <p:ext uri="{DCECCB84-F9BA-43D5-87BE-67443E8EF086}">
      <p15:sldGuideLst xmlns:p15="http://schemas.microsoft.com/office/powerpoint/2012/main">
        <p15:guide id="1" pos="3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Text Only">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1264106-14CA-487D-BA3B-9750B27EFD61}"/>
              </a:ext>
            </a:extLst>
          </p:cNvPr>
          <p:cNvSpPr>
            <a:spLocks noGrp="1"/>
          </p:cNvSpPr>
          <p:nvPr>
            <p:ph type="body" sz="quarter" idx="20" hasCustomPrompt="1"/>
          </p:nvPr>
        </p:nvSpPr>
        <p:spPr>
          <a:xfrm>
            <a:off x="609601" y="1505329"/>
            <a:ext cx="11026586" cy="364554"/>
          </a:xfrm>
          <a:prstGeom prst="rect">
            <a:avLst/>
          </a:prstGeom>
        </p:spPr>
        <p:txBody>
          <a:bodyPr lIns="0" tIns="0" rIns="0" bIns="0"/>
          <a:lstStyle>
            <a:lvl1pPr marL="0" indent="0">
              <a:buNone/>
              <a:defRPr sz="2000">
                <a:solidFill>
                  <a:schemeClr val="accent2"/>
                </a:solidFill>
                <a:latin typeface="+mj-lt"/>
              </a:defRPr>
            </a:lvl1pPr>
          </a:lstStyle>
          <a:p>
            <a:pPr lvl="0"/>
            <a:r>
              <a:rPr lang="en-US"/>
              <a:t>Edit Slide Subhead</a:t>
            </a:r>
          </a:p>
        </p:txBody>
      </p:sp>
      <p:sp>
        <p:nvSpPr>
          <p:cNvPr id="17" name="Text Placeholder 2">
            <a:extLst>
              <a:ext uri="{FF2B5EF4-FFF2-40B4-BE49-F238E27FC236}">
                <a16:creationId xmlns:a16="http://schemas.microsoft.com/office/drawing/2014/main" id="{DAEE896D-5B60-4D4B-A56D-6728C6EA9F73}"/>
              </a:ext>
            </a:extLst>
          </p:cNvPr>
          <p:cNvSpPr>
            <a:spLocks noGrp="1"/>
          </p:cNvSpPr>
          <p:nvPr>
            <p:ph type="body" idx="1"/>
          </p:nvPr>
        </p:nvSpPr>
        <p:spPr>
          <a:xfrm>
            <a:off x="609601" y="1946097"/>
            <a:ext cx="11026586" cy="4186798"/>
          </a:xfrm>
          <a:prstGeom prst="rect">
            <a:avLst/>
          </a:prstGeom>
        </p:spPr>
        <p:txBody>
          <a:bodyPr vert="horz" lIns="0" tIns="0" rIns="0" bIns="0" rtlCol="0">
            <a:normAutofit/>
          </a:bodyPr>
          <a:lstStyle>
            <a:lvl1pPr>
              <a:buClr>
                <a:schemeClr val="accent2"/>
              </a:buClr>
              <a:defRPr sz="2000">
                <a:solidFill>
                  <a:schemeClr val="tx1">
                    <a:lumMod val="65000"/>
                    <a:lumOff val="35000"/>
                  </a:schemeClr>
                </a:solidFill>
              </a:defRPr>
            </a:lvl1pPr>
            <a:lvl2pPr>
              <a:buClr>
                <a:schemeClr val="accent2"/>
              </a:buClr>
              <a:defRPr sz="2000">
                <a:solidFill>
                  <a:schemeClr val="tx1">
                    <a:lumMod val="65000"/>
                    <a:lumOff val="35000"/>
                  </a:schemeClr>
                </a:solidFill>
              </a:defRPr>
            </a:lvl2pPr>
            <a:lvl3pPr>
              <a:buClr>
                <a:schemeClr val="accent2"/>
              </a:buClr>
              <a:defRPr sz="2000">
                <a:solidFill>
                  <a:schemeClr val="tx1">
                    <a:lumMod val="65000"/>
                    <a:lumOff val="35000"/>
                  </a:schemeClr>
                </a:solidFill>
              </a:defRPr>
            </a:lvl3pPr>
            <a:lvl4pPr>
              <a:buClr>
                <a:schemeClr val="accent2"/>
              </a:buClr>
              <a:defRPr sz="2000">
                <a:solidFill>
                  <a:schemeClr val="tx1">
                    <a:lumMod val="65000"/>
                    <a:lumOff val="35000"/>
                  </a:schemeClr>
                </a:solidFill>
              </a:defRPr>
            </a:lvl4pPr>
            <a:lvl5pPr>
              <a:buClr>
                <a:schemeClr val="accent2"/>
              </a:buClr>
              <a:defRPr sz="20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AA1E3617-CF20-C79A-74BA-F2F06C07A124}"/>
              </a:ext>
            </a:extLst>
          </p:cNvPr>
          <p:cNvSpPr>
            <a:spLocks noGrp="1"/>
          </p:cNvSpPr>
          <p:nvPr>
            <p:ph type="dt" sz="half" idx="22"/>
          </p:nvPr>
        </p:nvSpPr>
        <p:spPr/>
        <p:txBody>
          <a:bodyPr/>
          <a:lstStyle/>
          <a:p>
            <a:fld id="{039AA176-BF1E-3D49-8E8C-4AF153D2AA09}" type="datetime1">
              <a:rPr lang="en-US" smtClean="0"/>
              <a:t>2/22/2024</a:t>
            </a:fld>
            <a:endParaRPr lang="en-US" dirty="0"/>
          </a:p>
        </p:txBody>
      </p:sp>
      <p:sp>
        <p:nvSpPr>
          <p:cNvPr id="3" name="Footer Placeholder 2">
            <a:extLst>
              <a:ext uri="{FF2B5EF4-FFF2-40B4-BE49-F238E27FC236}">
                <a16:creationId xmlns:a16="http://schemas.microsoft.com/office/drawing/2014/main" id="{4E87492F-FF8E-4C81-108A-5AA8A8E3529D}"/>
              </a:ext>
            </a:extLst>
          </p:cNvPr>
          <p:cNvSpPr>
            <a:spLocks noGrp="1"/>
          </p:cNvSpPr>
          <p:nvPr>
            <p:ph type="ftr" sz="quarter" idx="23"/>
          </p:nvPr>
        </p:nvSpPr>
        <p:spPr>
          <a:xfrm>
            <a:off x="1817370" y="6344718"/>
            <a:ext cx="7847491" cy="365125"/>
          </a:xfrm>
        </p:spPr>
        <p:txBody>
          <a:bodyPr/>
          <a:lstStyle/>
          <a:p>
            <a:r>
              <a:rPr lang="en-US" dirty="0"/>
              <a:t>PROPRIETARY AND CONFIDENTIAL | DO NOT DISTRIBUTE</a:t>
            </a:r>
          </a:p>
        </p:txBody>
      </p:sp>
      <p:sp>
        <p:nvSpPr>
          <p:cNvPr id="4" name="Slide Number Placeholder 3">
            <a:extLst>
              <a:ext uri="{FF2B5EF4-FFF2-40B4-BE49-F238E27FC236}">
                <a16:creationId xmlns:a16="http://schemas.microsoft.com/office/drawing/2014/main" id="{00A375B3-8DD5-0444-0ADB-F01B22EC3FF4}"/>
              </a:ext>
            </a:extLst>
          </p:cNvPr>
          <p:cNvSpPr>
            <a:spLocks noGrp="1"/>
          </p:cNvSpPr>
          <p:nvPr>
            <p:ph type="sldNum" sz="quarter" idx="24"/>
          </p:nvPr>
        </p:nvSpPr>
        <p:spPr/>
        <p:txBody>
          <a:bodyPr/>
          <a:lstStyle/>
          <a:p>
            <a:fld id="{1F8D6BA2-D5F1-EC47-8355-C95E7E60D81B}" type="slidenum">
              <a:rPr lang="en-US" smtClean="0"/>
              <a:pPr/>
              <a:t>‹#›</a:t>
            </a:fld>
            <a:endParaRPr lang="en-US" dirty="0"/>
          </a:p>
        </p:txBody>
      </p:sp>
      <p:sp>
        <p:nvSpPr>
          <p:cNvPr id="5" name="Title 4">
            <a:extLst>
              <a:ext uri="{FF2B5EF4-FFF2-40B4-BE49-F238E27FC236}">
                <a16:creationId xmlns:a16="http://schemas.microsoft.com/office/drawing/2014/main" id="{16A30AA9-3E33-AA93-0D02-43C164D717C9}"/>
              </a:ext>
            </a:extLst>
          </p:cNvPr>
          <p:cNvSpPr>
            <a:spLocks noGrp="1"/>
          </p:cNvSpPr>
          <p:nvPr>
            <p:ph type="title" hasCustomPrompt="1"/>
          </p:nvPr>
        </p:nvSpPr>
        <p:spPr>
          <a:xfrm>
            <a:off x="609601" y="347412"/>
            <a:ext cx="11026587" cy="1040635"/>
          </a:xfrm>
        </p:spPr>
        <p:txBody>
          <a:bodyPr/>
          <a:lstStyle/>
          <a:p>
            <a:r>
              <a:rPr lang="en-US"/>
              <a:t>Edit Slide Title</a:t>
            </a:r>
          </a:p>
        </p:txBody>
      </p:sp>
    </p:spTree>
    <p:extLst>
      <p:ext uri="{BB962C8B-B14F-4D97-AF65-F5344CB8AC3E}">
        <p14:creationId xmlns:p14="http://schemas.microsoft.com/office/powerpoint/2010/main" val="4232130570"/>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Enterprise Dynamic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5">
            <a:extLst>
              <a:ext uri="{FF2B5EF4-FFF2-40B4-BE49-F238E27FC236}">
                <a16:creationId xmlns:a16="http://schemas.microsoft.com/office/drawing/2014/main" id="{4693AD26-90F1-C8AB-87EB-9C2B32FE65F9}"/>
              </a:ext>
            </a:extLst>
          </p:cNvPr>
          <p:cNvSpPr>
            <a:spLocks noGrp="1"/>
          </p:cNvSpPr>
          <p:nvPr>
            <p:ph type="title" hasCustomPrompt="1"/>
          </p:nvPr>
        </p:nvSpPr>
        <p:spPr>
          <a:xfrm>
            <a:off x="1573306" y="2838315"/>
            <a:ext cx="9780494" cy="1325563"/>
          </a:xfrm>
          <a:prstGeom prst="rect">
            <a:avLst/>
          </a:prstGeom>
        </p:spPr>
        <p:txBody>
          <a:bodyPr vert="horz" lIns="0" tIns="0" rIns="0" bIns="0" rtlCol="0" anchor="b">
            <a:normAutofit/>
          </a:bodyPr>
          <a:lstStyle>
            <a:lvl1pPr>
              <a:defRPr>
                <a:solidFill>
                  <a:schemeClr val="bg1"/>
                </a:solidFill>
              </a:defRPr>
            </a:lvl1pPr>
          </a:lstStyle>
          <a:p>
            <a:r>
              <a:rPr lang="en-US"/>
              <a:t>Edit Presentation Title</a:t>
            </a:r>
          </a:p>
        </p:txBody>
      </p:sp>
      <p:pic>
        <p:nvPicPr>
          <p:cNvPr id="11" name="Picture 10" descr="A picture containing text, kitchenware&#10;&#10;Description automatically generated">
            <a:extLst>
              <a:ext uri="{FF2B5EF4-FFF2-40B4-BE49-F238E27FC236}">
                <a16:creationId xmlns:a16="http://schemas.microsoft.com/office/drawing/2014/main" id="{73641E89-1E53-352E-C1EB-7C7973DE2F39}"/>
              </a:ext>
            </a:extLst>
          </p:cNvPr>
          <p:cNvPicPr>
            <a:picLocks noChangeAspect="1"/>
          </p:cNvPicPr>
          <p:nvPr userDrawn="1"/>
        </p:nvPicPr>
        <p:blipFill>
          <a:blip r:embed="rId3">
            <a:alphaModFix amt="9000"/>
            <a:extLst>
              <a:ext uri="{28A0092B-C50C-407E-A947-70E740481C1C}">
                <a14:useLocalDpi xmlns:a14="http://schemas.microsoft.com/office/drawing/2010/main" val="0"/>
              </a:ext>
            </a:extLst>
          </a:blip>
          <a:stretch>
            <a:fillRect/>
          </a:stretch>
        </p:blipFill>
        <p:spPr>
          <a:xfrm rot="19627008">
            <a:off x="6305570" y="-161689"/>
            <a:ext cx="7955578" cy="7895384"/>
          </a:xfrm>
          <a:prstGeom prst="rect">
            <a:avLst/>
          </a:prstGeom>
        </p:spPr>
      </p:pic>
      <p:sp>
        <p:nvSpPr>
          <p:cNvPr id="5" name="Text Placeholder 4">
            <a:extLst>
              <a:ext uri="{FF2B5EF4-FFF2-40B4-BE49-F238E27FC236}">
                <a16:creationId xmlns:a16="http://schemas.microsoft.com/office/drawing/2014/main" id="{522D7974-9CC4-3EB8-3648-5123FCEE99A8}"/>
              </a:ext>
            </a:extLst>
          </p:cNvPr>
          <p:cNvSpPr>
            <a:spLocks noGrp="1"/>
          </p:cNvSpPr>
          <p:nvPr>
            <p:ph type="body" sz="quarter" idx="10" hasCustomPrompt="1"/>
          </p:nvPr>
        </p:nvSpPr>
        <p:spPr>
          <a:xfrm>
            <a:off x="1582382" y="4289093"/>
            <a:ext cx="9771418" cy="914400"/>
          </a:xfrm>
        </p:spPr>
        <p:txBody>
          <a:bodyPr/>
          <a:lstStyle/>
          <a:p>
            <a:pPr lvl="0"/>
            <a:r>
              <a:rPr lang="en-US"/>
              <a:t>Edit Presentation Subtitle</a:t>
            </a:r>
          </a:p>
        </p:txBody>
      </p:sp>
      <p:pic>
        <p:nvPicPr>
          <p:cNvPr id="6" name="Picture 5" descr="A picture containing text, clipart&#10;&#10;Description automatically generated">
            <a:extLst>
              <a:ext uri="{FF2B5EF4-FFF2-40B4-BE49-F238E27FC236}">
                <a16:creationId xmlns:a16="http://schemas.microsoft.com/office/drawing/2014/main" id="{9C7E412E-46FD-99E9-58BE-32D70BD25A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353" y="698910"/>
            <a:ext cx="3933353" cy="897627"/>
          </a:xfrm>
          <a:prstGeom prst="rect">
            <a:avLst/>
          </a:prstGeom>
        </p:spPr>
      </p:pic>
    </p:spTree>
    <p:extLst>
      <p:ext uri="{BB962C8B-B14F-4D97-AF65-F5344CB8AC3E}">
        <p14:creationId xmlns:p14="http://schemas.microsoft.com/office/powerpoint/2010/main" val="248945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Conten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1264106-14CA-487D-BA3B-9750B27EFD61}"/>
              </a:ext>
            </a:extLst>
          </p:cNvPr>
          <p:cNvSpPr>
            <a:spLocks noGrp="1"/>
          </p:cNvSpPr>
          <p:nvPr>
            <p:ph type="body" sz="quarter" idx="20" hasCustomPrompt="1"/>
          </p:nvPr>
        </p:nvSpPr>
        <p:spPr>
          <a:xfrm>
            <a:off x="609601" y="1495366"/>
            <a:ext cx="11026586" cy="403860"/>
          </a:xfrm>
          <a:prstGeom prst="rect">
            <a:avLst/>
          </a:prstGeom>
        </p:spPr>
        <p:txBody>
          <a:bodyPr lIns="0" tIns="0" rIns="0" bIns="0"/>
          <a:lstStyle>
            <a:lvl1pPr marL="0" indent="0">
              <a:buNone/>
              <a:defRPr sz="2000">
                <a:solidFill>
                  <a:schemeClr val="accent2"/>
                </a:solidFill>
                <a:latin typeface="+mj-lt"/>
              </a:defRPr>
            </a:lvl1pPr>
          </a:lstStyle>
          <a:p>
            <a:pPr lvl="0"/>
            <a:r>
              <a:rPr lang="en-US"/>
              <a:t>Edit Slide Subhead</a:t>
            </a:r>
          </a:p>
        </p:txBody>
      </p:sp>
      <p:sp>
        <p:nvSpPr>
          <p:cNvPr id="2" name="Date Placeholder 1">
            <a:extLst>
              <a:ext uri="{FF2B5EF4-FFF2-40B4-BE49-F238E27FC236}">
                <a16:creationId xmlns:a16="http://schemas.microsoft.com/office/drawing/2014/main" id="{AA1E3617-CF20-C79A-74BA-F2F06C07A124}"/>
              </a:ext>
            </a:extLst>
          </p:cNvPr>
          <p:cNvSpPr>
            <a:spLocks noGrp="1"/>
          </p:cNvSpPr>
          <p:nvPr>
            <p:ph type="dt" sz="half" idx="22"/>
          </p:nvPr>
        </p:nvSpPr>
        <p:spPr/>
        <p:txBody>
          <a:bodyPr/>
          <a:lstStyle/>
          <a:p>
            <a:fld id="{039AA176-BF1E-3D49-8E8C-4AF153D2AA09}" type="datetime1">
              <a:rPr lang="en-US" smtClean="0"/>
              <a:t>2/22/2024</a:t>
            </a:fld>
            <a:endParaRPr lang="en-US" dirty="0"/>
          </a:p>
        </p:txBody>
      </p:sp>
      <p:sp>
        <p:nvSpPr>
          <p:cNvPr id="3" name="Footer Placeholder 2">
            <a:extLst>
              <a:ext uri="{FF2B5EF4-FFF2-40B4-BE49-F238E27FC236}">
                <a16:creationId xmlns:a16="http://schemas.microsoft.com/office/drawing/2014/main" id="{4E87492F-FF8E-4C81-108A-5AA8A8E3529D}"/>
              </a:ext>
            </a:extLst>
          </p:cNvPr>
          <p:cNvSpPr>
            <a:spLocks noGrp="1"/>
          </p:cNvSpPr>
          <p:nvPr>
            <p:ph type="ftr" sz="quarter" idx="23"/>
          </p:nvPr>
        </p:nvSpPr>
        <p:spPr/>
        <p:txBody>
          <a:bodyPr/>
          <a:lstStyle/>
          <a:p>
            <a:r>
              <a:rPr lang="en-US" dirty="0"/>
              <a:t>PROPRIETARY AND CONFIDENTIAL | DO NOT DISTRIBUTE</a:t>
            </a:r>
          </a:p>
        </p:txBody>
      </p:sp>
      <p:sp>
        <p:nvSpPr>
          <p:cNvPr id="4" name="Slide Number Placeholder 3">
            <a:extLst>
              <a:ext uri="{FF2B5EF4-FFF2-40B4-BE49-F238E27FC236}">
                <a16:creationId xmlns:a16="http://schemas.microsoft.com/office/drawing/2014/main" id="{00A375B3-8DD5-0444-0ADB-F01B22EC3FF4}"/>
              </a:ext>
            </a:extLst>
          </p:cNvPr>
          <p:cNvSpPr>
            <a:spLocks noGrp="1"/>
          </p:cNvSpPr>
          <p:nvPr>
            <p:ph type="sldNum" sz="quarter" idx="24"/>
          </p:nvPr>
        </p:nvSpPr>
        <p:spPr/>
        <p:txBody>
          <a:bodyPr/>
          <a:lstStyle/>
          <a:p>
            <a:fld id="{1F8D6BA2-D5F1-EC47-8355-C95E7E60D81B}" type="slidenum">
              <a:rPr lang="en-US" smtClean="0"/>
              <a:pPr/>
              <a:t>‹#›</a:t>
            </a:fld>
            <a:endParaRPr lang="en-US" dirty="0"/>
          </a:p>
        </p:txBody>
      </p:sp>
      <p:sp>
        <p:nvSpPr>
          <p:cNvPr id="5" name="Title 4">
            <a:extLst>
              <a:ext uri="{FF2B5EF4-FFF2-40B4-BE49-F238E27FC236}">
                <a16:creationId xmlns:a16="http://schemas.microsoft.com/office/drawing/2014/main" id="{16A30AA9-3E33-AA93-0D02-43C164D717C9}"/>
              </a:ext>
            </a:extLst>
          </p:cNvPr>
          <p:cNvSpPr>
            <a:spLocks noGrp="1"/>
          </p:cNvSpPr>
          <p:nvPr>
            <p:ph type="title" hasCustomPrompt="1"/>
          </p:nvPr>
        </p:nvSpPr>
        <p:spPr>
          <a:xfrm>
            <a:off x="609601" y="356768"/>
            <a:ext cx="11026587" cy="1040635"/>
          </a:xfrm>
        </p:spPr>
        <p:txBody>
          <a:bodyPr/>
          <a:lstStyle/>
          <a:p>
            <a:r>
              <a:rPr lang="en-US"/>
              <a:t>Edit Slide Title</a:t>
            </a:r>
          </a:p>
        </p:txBody>
      </p:sp>
      <p:sp>
        <p:nvSpPr>
          <p:cNvPr id="7" name="Content Placeholder 6">
            <a:extLst>
              <a:ext uri="{FF2B5EF4-FFF2-40B4-BE49-F238E27FC236}">
                <a16:creationId xmlns:a16="http://schemas.microsoft.com/office/drawing/2014/main" id="{117ED698-7897-389B-E239-B5BEDC1377FB}"/>
              </a:ext>
            </a:extLst>
          </p:cNvPr>
          <p:cNvSpPr>
            <a:spLocks noGrp="1"/>
          </p:cNvSpPr>
          <p:nvPr>
            <p:ph sz="quarter" idx="25"/>
          </p:nvPr>
        </p:nvSpPr>
        <p:spPr>
          <a:xfrm>
            <a:off x="609601" y="1899226"/>
            <a:ext cx="11026586" cy="4192964"/>
          </a:xfrm>
          <a:prstGeom prst="rect">
            <a:avLst/>
          </a:prstGeom>
        </p:spPr>
        <p:txBody>
          <a:bodyPr lIns="0" tIns="0" rIns="0" bIns="0"/>
          <a:lstStyle>
            <a:lvl1pPr>
              <a:buClr>
                <a:schemeClr val="accent2"/>
              </a:buClr>
              <a:defRPr sz="2000">
                <a:solidFill>
                  <a:schemeClr val="tx1">
                    <a:lumMod val="65000"/>
                    <a:lumOff val="35000"/>
                  </a:schemeClr>
                </a:solidFill>
              </a:defRPr>
            </a:lvl1pPr>
            <a:lvl2pPr>
              <a:buClr>
                <a:schemeClr val="accent2"/>
              </a:buClr>
              <a:defRPr sz="2000">
                <a:solidFill>
                  <a:schemeClr val="tx1">
                    <a:lumMod val="65000"/>
                    <a:lumOff val="35000"/>
                  </a:schemeClr>
                </a:solidFill>
              </a:defRPr>
            </a:lvl2pPr>
            <a:lvl3pPr>
              <a:buClr>
                <a:schemeClr val="accent2"/>
              </a:buClr>
              <a:defRPr sz="2000">
                <a:solidFill>
                  <a:schemeClr val="tx1">
                    <a:lumMod val="65000"/>
                    <a:lumOff val="35000"/>
                  </a:schemeClr>
                </a:solidFill>
              </a:defRPr>
            </a:lvl3pPr>
            <a:lvl4pPr>
              <a:buClr>
                <a:schemeClr val="accent2"/>
              </a:buClr>
              <a:defRPr sz="2000">
                <a:solidFill>
                  <a:schemeClr val="tx1">
                    <a:lumMod val="65000"/>
                    <a:lumOff val="35000"/>
                  </a:schemeClr>
                </a:solidFill>
              </a:defRPr>
            </a:lvl4pPr>
            <a:lvl5pPr>
              <a:buClr>
                <a:schemeClr val="accent2"/>
              </a:buClr>
              <a:defRPr sz="20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547958"/>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E8F1213-64A9-E46D-2211-CE92CB60256C}"/>
              </a:ext>
            </a:extLst>
          </p:cNvPr>
          <p:cNvSpPr>
            <a:spLocks noGrp="1"/>
          </p:cNvSpPr>
          <p:nvPr>
            <p:ph type="pic" sz="quarter" idx="25" hasCustomPrompt="1"/>
          </p:nvPr>
        </p:nvSpPr>
        <p:spPr>
          <a:xfrm>
            <a:off x="0" y="0"/>
            <a:ext cx="12192000" cy="6134100"/>
          </a:xfrm>
          <a:prstGeom prst="rect">
            <a:avLst/>
          </a:prstGeom>
          <a:solidFill>
            <a:srgbClr val="FFEAFC"/>
          </a:solidFill>
        </p:spPr>
        <p:txBody>
          <a:bodyPr anchor="ctr"/>
          <a:lstStyle>
            <a:lvl1pPr marL="0" indent="0" algn="ctr">
              <a:buNone/>
              <a:defRPr>
                <a:solidFill>
                  <a:schemeClr val="accent5"/>
                </a:solidFill>
              </a:defRPr>
            </a:lvl1pPr>
          </a:lstStyle>
          <a:p>
            <a:r>
              <a:rPr lang="en-US" dirty="0"/>
              <a:t>Click to add picture</a:t>
            </a:r>
          </a:p>
        </p:txBody>
      </p:sp>
      <p:sp>
        <p:nvSpPr>
          <p:cNvPr id="11" name="Text Placeholder 10">
            <a:extLst>
              <a:ext uri="{FF2B5EF4-FFF2-40B4-BE49-F238E27FC236}">
                <a16:creationId xmlns:a16="http://schemas.microsoft.com/office/drawing/2014/main" id="{C1264106-14CA-487D-BA3B-9750B27EFD61}"/>
              </a:ext>
            </a:extLst>
          </p:cNvPr>
          <p:cNvSpPr>
            <a:spLocks noGrp="1"/>
          </p:cNvSpPr>
          <p:nvPr>
            <p:ph type="body" sz="quarter" idx="20" hasCustomPrompt="1"/>
          </p:nvPr>
        </p:nvSpPr>
        <p:spPr>
          <a:xfrm>
            <a:off x="609602" y="1495366"/>
            <a:ext cx="11026586" cy="403860"/>
          </a:xfrm>
          <a:prstGeom prst="rect">
            <a:avLst/>
          </a:prstGeom>
        </p:spPr>
        <p:txBody>
          <a:bodyPr lIns="0" tIns="0" rIns="0" bIns="0"/>
          <a:lstStyle>
            <a:lvl1pPr marL="0" indent="0">
              <a:buNone/>
              <a:defRPr sz="2000">
                <a:solidFill>
                  <a:schemeClr val="accent2"/>
                </a:solidFill>
                <a:latin typeface="+mj-lt"/>
              </a:defRPr>
            </a:lvl1pPr>
          </a:lstStyle>
          <a:p>
            <a:pPr lvl="0"/>
            <a:r>
              <a:rPr lang="en-US"/>
              <a:t>Edit Slide Subhead</a:t>
            </a:r>
          </a:p>
        </p:txBody>
      </p:sp>
      <p:sp>
        <p:nvSpPr>
          <p:cNvPr id="2" name="Date Placeholder 1">
            <a:extLst>
              <a:ext uri="{FF2B5EF4-FFF2-40B4-BE49-F238E27FC236}">
                <a16:creationId xmlns:a16="http://schemas.microsoft.com/office/drawing/2014/main" id="{AA1E3617-CF20-C79A-74BA-F2F06C07A124}"/>
              </a:ext>
            </a:extLst>
          </p:cNvPr>
          <p:cNvSpPr>
            <a:spLocks noGrp="1"/>
          </p:cNvSpPr>
          <p:nvPr>
            <p:ph type="dt" sz="half" idx="22"/>
          </p:nvPr>
        </p:nvSpPr>
        <p:spPr/>
        <p:txBody>
          <a:bodyPr/>
          <a:lstStyle/>
          <a:p>
            <a:fld id="{039AA176-BF1E-3D49-8E8C-4AF153D2AA09}" type="datetime1">
              <a:rPr lang="en-US" smtClean="0"/>
              <a:t>2/22/2024</a:t>
            </a:fld>
            <a:endParaRPr lang="en-US" dirty="0"/>
          </a:p>
        </p:txBody>
      </p:sp>
      <p:sp>
        <p:nvSpPr>
          <p:cNvPr id="3" name="Footer Placeholder 2">
            <a:extLst>
              <a:ext uri="{FF2B5EF4-FFF2-40B4-BE49-F238E27FC236}">
                <a16:creationId xmlns:a16="http://schemas.microsoft.com/office/drawing/2014/main" id="{4E87492F-FF8E-4C81-108A-5AA8A8E3529D}"/>
              </a:ext>
            </a:extLst>
          </p:cNvPr>
          <p:cNvSpPr>
            <a:spLocks noGrp="1"/>
          </p:cNvSpPr>
          <p:nvPr>
            <p:ph type="ftr" sz="quarter" idx="23"/>
          </p:nvPr>
        </p:nvSpPr>
        <p:spPr/>
        <p:txBody>
          <a:bodyPr/>
          <a:lstStyle/>
          <a:p>
            <a:r>
              <a:rPr lang="en-US" dirty="0"/>
              <a:t>PROPRIETARY AND CONFIDENTIAL | DO NOT DISTRIBUTE</a:t>
            </a:r>
          </a:p>
        </p:txBody>
      </p:sp>
      <p:sp>
        <p:nvSpPr>
          <p:cNvPr id="4" name="Slide Number Placeholder 3">
            <a:extLst>
              <a:ext uri="{FF2B5EF4-FFF2-40B4-BE49-F238E27FC236}">
                <a16:creationId xmlns:a16="http://schemas.microsoft.com/office/drawing/2014/main" id="{00A375B3-8DD5-0444-0ADB-F01B22EC3FF4}"/>
              </a:ext>
            </a:extLst>
          </p:cNvPr>
          <p:cNvSpPr>
            <a:spLocks noGrp="1"/>
          </p:cNvSpPr>
          <p:nvPr>
            <p:ph type="sldNum" sz="quarter" idx="24"/>
          </p:nvPr>
        </p:nvSpPr>
        <p:spPr/>
        <p:txBody>
          <a:bodyPr/>
          <a:lstStyle/>
          <a:p>
            <a:fld id="{1F8D6BA2-D5F1-EC47-8355-C95E7E60D81B}" type="slidenum">
              <a:rPr lang="en-US" smtClean="0"/>
              <a:pPr/>
              <a:t>‹#›</a:t>
            </a:fld>
            <a:endParaRPr lang="en-US" dirty="0"/>
          </a:p>
        </p:txBody>
      </p:sp>
      <p:sp>
        <p:nvSpPr>
          <p:cNvPr id="5" name="Title 4">
            <a:extLst>
              <a:ext uri="{FF2B5EF4-FFF2-40B4-BE49-F238E27FC236}">
                <a16:creationId xmlns:a16="http://schemas.microsoft.com/office/drawing/2014/main" id="{16A30AA9-3E33-AA93-0D02-43C164D717C9}"/>
              </a:ext>
            </a:extLst>
          </p:cNvPr>
          <p:cNvSpPr>
            <a:spLocks noGrp="1"/>
          </p:cNvSpPr>
          <p:nvPr>
            <p:ph type="title" hasCustomPrompt="1"/>
          </p:nvPr>
        </p:nvSpPr>
        <p:spPr>
          <a:xfrm>
            <a:off x="609601" y="356768"/>
            <a:ext cx="11026587" cy="1040635"/>
          </a:xfrm>
        </p:spPr>
        <p:txBody>
          <a:bodyPr/>
          <a:lstStyle/>
          <a:p>
            <a:r>
              <a:rPr lang="en-US"/>
              <a:t>Edit Slide Title</a:t>
            </a:r>
          </a:p>
        </p:txBody>
      </p:sp>
    </p:spTree>
    <p:extLst>
      <p:ext uri="{BB962C8B-B14F-4D97-AF65-F5344CB8AC3E}">
        <p14:creationId xmlns:p14="http://schemas.microsoft.com/office/powerpoint/2010/main" val="259080048"/>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Media">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1264106-14CA-487D-BA3B-9750B27EFD61}"/>
              </a:ext>
            </a:extLst>
          </p:cNvPr>
          <p:cNvSpPr>
            <a:spLocks noGrp="1"/>
          </p:cNvSpPr>
          <p:nvPr>
            <p:ph type="body" sz="quarter" idx="20" hasCustomPrompt="1"/>
          </p:nvPr>
        </p:nvSpPr>
        <p:spPr>
          <a:xfrm>
            <a:off x="612669" y="1505043"/>
            <a:ext cx="10929770" cy="365125"/>
          </a:xfrm>
          <a:prstGeom prst="rect">
            <a:avLst/>
          </a:prstGeom>
        </p:spPr>
        <p:txBody>
          <a:bodyPr lIns="0" tIns="0" rIns="0" bIns="0"/>
          <a:lstStyle>
            <a:lvl1pPr marL="0" indent="0">
              <a:buNone/>
              <a:defRPr sz="2000">
                <a:solidFill>
                  <a:schemeClr val="accent2"/>
                </a:solidFill>
                <a:latin typeface="+mj-lt"/>
              </a:defRPr>
            </a:lvl1pPr>
          </a:lstStyle>
          <a:p>
            <a:pPr lvl="0"/>
            <a:r>
              <a:rPr lang="en-US"/>
              <a:t>Edit Slide Subhead</a:t>
            </a:r>
          </a:p>
        </p:txBody>
      </p:sp>
      <p:sp>
        <p:nvSpPr>
          <p:cNvPr id="2" name="Date Placeholder 1">
            <a:extLst>
              <a:ext uri="{FF2B5EF4-FFF2-40B4-BE49-F238E27FC236}">
                <a16:creationId xmlns:a16="http://schemas.microsoft.com/office/drawing/2014/main" id="{29B56F11-3FBB-4D7F-2ED6-460A6A288F8D}"/>
              </a:ext>
            </a:extLst>
          </p:cNvPr>
          <p:cNvSpPr>
            <a:spLocks noGrp="1"/>
          </p:cNvSpPr>
          <p:nvPr>
            <p:ph type="dt" sz="half" idx="22"/>
          </p:nvPr>
        </p:nvSpPr>
        <p:spPr/>
        <p:txBody>
          <a:bodyPr/>
          <a:lstStyle/>
          <a:p>
            <a:fld id="{039AA176-BF1E-3D49-8E8C-4AF153D2AA09}" type="datetime1">
              <a:rPr lang="en-US" smtClean="0"/>
              <a:t>2/22/2024</a:t>
            </a:fld>
            <a:endParaRPr lang="en-US" dirty="0"/>
          </a:p>
        </p:txBody>
      </p:sp>
      <p:sp>
        <p:nvSpPr>
          <p:cNvPr id="3" name="Footer Placeholder 2">
            <a:extLst>
              <a:ext uri="{FF2B5EF4-FFF2-40B4-BE49-F238E27FC236}">
                <a16:creationId xmlns:a16="http://schemas.microsoft.com/office/drawing/2014/main" id="{5510F510-63E2-EAD4-6B2A-8494CACF91F3}"/>
              </a:ext>
            </a:extLst>
          </p:cNvPr>
          <p:cNvSpPr>
            <a:spLocks noGrp="1"/>
          </p:cNvSpPr>
          <p:nvPr>
            <p:ph type="ftr" sz="quarter" idx="23"/>
          </p:nvPr>
        </p:nvSpPr>
        <p:spPr/>
        <p:txBody>
          <a:bodyPr/>
          <a:lstStyle/>
          <a:p>
            <a:r>
              <a:rPr lang="en-US" dirty="0"/>
              <a:t>PROPRIETARY AND CONFIDENTIAL | DO NOT DISTRIBUTE</a:t>
            </a:r>
          </a:p>
        </p:txBody>
      </p:sp>
      <p:sp>
        <p:nvSpPr>
          <p:cNvPr id="4" name="Slide Number Placeholder 3">
            <a:extLst>
              <a:ext uri="{FF2B5EF4-FFF2-40B4-BE49-F238E27FC236}">
                <a16:creationId xmlns:a16="http://schemas.microsoft.com/office/drawing/2014/main" id="{71145BFC-C94D-4633-8102-8E5931DEE00B}"/>
              </a:ext>
            </a:extLst>
          </p:cNvPr>
          <p:cNvSpPr>
            <a:spLocks noGrp="1"/>
          </p:cNvSpPr>
          <p:nvPr>
            <p:ph type="sldNum" sz="quarter" idx="24"/>
          </p:nvPr>
        </p:nvSpPr>
        <p:spPr/>
        <p:txBody>
          <a:bodyPr/>
          <a:lstStyle/>
          <a:p>
            <a:fld id="{1F8D6BA2-D5F1-EC47-8355-C95E7E60D81B}" type="slidenum">
              <a:rPr lang="en-US" smtClean="0"/>
              <a:pPr/>
              <a:t>‹#›</a:t>
            </a:fld>
            <a:endParaRPr lang="en-US" dirty="0"/>
          </a:p>
        </p:txBody>
      </p:sp>
      <p:sp>
        <p:nvSpPr>
          <p:cNvPr id="5" name="Title 4">
            <a:extLst>
              <a:ext uri="{FF2B5EF4-FFF2-40B4-BE49-F238E27FC236}">
                <a16:creationId xmlns:a16="http://schemas.microsoft.com/office/drawing/2014/main" id="{A782B310-64A1-0E66-034E-2E4C2CC83DCC}"/>
              </a:ext>
            </a:extLst>
          </p:cNvPr>
          <p:cNvSpPr>
            <a:spLocks noGrp="1"/>
          </p:cNvSpPr>
          <p:nvPr>
            <p:ph type="title" hasCustomPrompt="1"/>
          </p:nvPr>
        </p:nvSpPr>
        <p:spPr>
          <a:xfrm>
            <a:off x="594136" y="356084"/>
            <a:ext cx="11026587" cy="1040635"/>
          </a:xfrm>
        </p:spPr>
        <p:txBody>
          <a:bodyPr/>
          <a:lstStyle/>
          <a:p>
            <a:r>
              <a:rPr lang="en-US"/>
              <a:t>Edit Slide Title</a:t>
            </a:r>
          </a:p>
        </p:txBody>
      </p:sp>
      <p:sp>
        <p:nvSpPr>
          <p:cNvPr id="7" name="Media Placeholder 6">
            <a:extLst>
              <a:ext uri="{FF2B5EF4-FFF2-40B4-BE49-F238E27FC236}">
                <a16:creationId xmlns:a16="http://schemas.microsoft.com/office/drawing/2014/main" id="{3B3501C0-130F-56FF-811E-811C91D49B1F}"/>
              </a:ext>
            </a:extLst>
          </p:cNvPr>
          <p:cNvSpPr>
            <a:spLocks noGrp="1"/>
          </p:cNvSpPr>
          <p:nvPr>
            <p:ph type="media" sz="quarter" idx="25" hasCustomPrompt="1"/>
          </p:nvPr>
        </p:nvSpPr>
        <p:spPr>
          <a:xfrm>
            <a:off x="2511706" y="1870168"/>
            <a:ext cx="7372815" cy="4118295"/>
          </a:xfrm>
          <a:prstGeom prst="rect">
            <a:avLst/>
          </a:prstGeom>
          <a:solidFill>
            <a:srgbClr val="FFEAFC"/>
          </a:solidFill>
        </p:spPr>
        <p:txBody>
          <a:bodyPr anchor="ctr"/>
          <a:lstStyle>
            <a:lvl1pPr marL="0" indent="0" algn="ctr">
              <a:buNone/>
              <a:defRPr>
                <a:solidFill>
                  <a:schemeClr val="accent5"/>
                </a:solidFill>
              </a:defRPr>
            </a:lvl1pPr>
          </a:lstStyle>
          <a:p>
            <a:r>
              <a:rPr lang="en-US" dirty="0"/>
              <a:t>Click to add media</a:t>
            </a:r>
          </a:p>
        </p:txBody>
      </p:sp>
    </p:spTree>
    <p:extLst>
      <p:ext uri="{BB962C8B-B14F-4D97-AF65-F5344CB8AC3E}">
        <p14:creationId xmlns:p14="http://schemas.microsoft.com/office/powerpoint/2010/main" val="1377990767"/>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Comparison">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1264106-14CA-487D-BA3B-9750B27EFD61}"/>
              </a:ext>
            </a:extLst>
          </p:cNvPr>
          <p:cNvSpPr>
            <a:spLocks noGrp="1"/>
          </p:cNvSpPr>
          <p:nvPr>
            <p:ph type="body" sz="quarter" idx="20" hasCustomPrompt="1"/>
          </p:nvPr>
        </p:nvSpPr>
        <p:spPr>
          <a:xfrm>
            <a:off x="644637" y="1853317"/>
            <a:ext cx="4988413" cy="350681"/>
          </a:xfrm>
          <a:prstGeom prst="rect">
            <a:avLst/>
          </a:prstGeom>
        </p:spPr>
        <p:txBody>
          <a:bodyPr lIns="0" tIns="0" rIns="0" bIns="0"/>
          <a:lstStyle>
            <a:lvl1pPr marL="0" indent="0">
              <a:buNone/>
              <a:defRPr sz="2000">
                <a:solidFill>
                  <a:schemeClr val="accent2"/>
                </a:solidFill>
                <a:latin typeface="+mj-lt"/>
              </a:defRPr>
            </a:lvl1pPr>
          </a:lstStyle>
          <a:p>
            <a:pPr lvl="0"/>
            <a:r>
              <a:rPr lang="en-US"/>
              <a:t>Edit List Headline</a:t>
            </a:r>
          </a:p>
        </p:txBody>
      </p:sp>
      <p:sp>
        <p:nvSpPr>
          <p:cNvPr id="17" name="Text Placeholder 2">
            <a:extLst>
              <a:ext uri="{FF2B5EF4-FFF2-40B4-BE49-F238E27FC236}">
                <a16:creationId xmlns:a16="http://schemas.microsoft.com/office/drawing/2014/main" id="{DAEE896D-5B60-4D4B-A56D-6728C6EA9F73}"/>
              </a:ext>
            </a:extLst>
          </p:cNvPr>
          <p:cNvSpPr>
            <a:spLocks noGrp="1"/>
          </p:cNvSpPr>
          <p:nvPr>
            <p:ph type="body" idx="1"/>
          </p:nvPr>
        </p:nvSpPr>
        <p:spPr>
          <a:xfrm>
            <a:off x="634701" y="2283433"/>
            <a:ext cx="4998349" cy="3824791"/>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1AD78625-CBE5-4276-896E-A52A7EBF5CF4}"/>
              </a:ext>
            </a:extLst>
          </p:cNvPr>
          <p:cNvSpPr>
            <a:spLocks noGrp="1"/>
          </p:cNvSpPr>
          <p:nvPr>
            <p:ph type="body" idx="22"/>
          </p:nvPr>
        </p:nvSpPr>
        <p:spPr>
          <a:xfrm>
            <a:off x="6519135" y="2309308"/>
            <a:ext cx="5099124" cy="3824791"/>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0">
            <a:extLst>
              <a:ext uri="{FF2B5EF4-FFF2-40B4-BE49-F238E27FC236}">
                <a16:creationId xmlns:a16="http://schemas.microsoft.com/office/drawing/2014/main" id="{F7629898-3554-4A8A-ABBC-6F1F33F8A1B3}"/>
              </a:ext>
            </a:extLst>
          </p:cNvPr>
          <p:cNvSpPr>
            <a:spLocks noGrp="1"/>
          </p:cNvSpPr>
          <p:nvPr>
            <p:ph type="body" sz="quarter" idx="23" hasCustomPrompt="1"/>
          </p:nvPr>
        </p:nvSpPr>
        <p:spPr>
          <a:xfrm>
            <a:off x="6528457" y="1853317"/>
            <a:ext cx="5088988" cy="350681"/>
          </a:xfrm>
          <a:prstGeom prst="rect">
            <a:avLst/>
          </a:prstGeom>
        </p:spPr>
        <p:txBody>
          <a:bodyPr lIns="0" tIns="0" rIns="0" bIns="0"/>
          <a:lstStyle>
            <a:lvl1pPr marL="0" indent="0">
              <a:buNone/>
              <a:defRPr sz="2000">
                <a:solidFill>
                  <a:schemeClr val="accent2"/>
                </a:solidFill>
                <a:latin typeface="+mj-lt"/>
              </a:defRPr>
            </a:lvl1pPr>
          </a:lstStyle>
          <a:p>
            <a:pPr lvl="0"/>
            <a:r>
              <a:rPr lang="en-US"/>
              <a:t>Edit List Headline</a:t>
            </a:r>
          </a:p>
        </p:txBody>
      </p:sp>
      <p:sp>
        <p:nvSpPr>
          <p:cNvPr id="2" name="Date Placeholder 1">
            <a:extLst>
              <a:ext uri="{FF2B5EF4-FFF2-40B4-BE49-F238E27FC236}">
                <a16:creationId xmlns:a16="http://schemas.microsoft.com/office/drawing/2014/main" id="{BAB372C4-2DAF-A02A-EFA5-1FFD0815E9CE}"/>
              </a:ext>
            </a:extLst>
          </p:cNvPr>
          <p:cNvSpPr>
            <a:spLocks noGrp="1"/>
          </p:cNvSpPr>
          <p:nvPr>
            <p:ph type="dt" sz="half" idx="24"/>
          </p:nvPr>
        </p:nvSpPr>
        <p:spPr/>
        <p:txBody>
          <a:bodyPr/>
          <a:lstStyle/>
          <a:p>
            <a:fld id="{039AA176-BF1E-3D49-8E8C-4AF153D2AA09}" type="datetime1">
              <a:rPr lang="en-US" smtClean="0"/>
              <a:t>2/22/2024</a:t>
            </a:fld>
            <a:endParaRPr lang="en-US" dirty="0"/>
          </a:p>
        </p:txBody>
      </p:sp>
      <p:sp>
        <p:nvSpPr>
          <p:cNvPr id="3" name="Footer Placeholder 2">
            <a:extLst>
              <a:ext uri="{FF2B5EF4-FFF2-40B4-BE49-F238E27FC236}">
                <a16:creationId xmlns:a16="http://schemas.microsoft.com/office/drawing/2014/main" id="{C224E227-3433-3A41-B74E-DC0DAB751024}"/>
              </a:ext>
            </a:extLst>
          </p:cNvPr>
          <p:cNvSpPr>
            <a:spLocks noGrp="1"/>
          </p:cNvSpPr>
          <p:nvPr>
            <p:ph type="ftr" sz="quarter" idx="25"/>
          </p:nvPr>
        </p:nvSpPr>
        <p:spPr/>
        <p:txBody>
          <a:bodyPr/>
          <a:lstStyle/>
          <a:p>
            <a:r>
              <a:rPr lang="en-US" dirty="0"/>
              <a:t>PROPRIETARY AND CONFIDENTIAL | DO NOT DISTRIBUTE</a:t>
            </a:r>
          </a:p>
        </p:txBody>
      </p:sp>
      <p:sp>
        <p:nvSpPr>
          <p:cNvPr id="4" name="Slide Number Placeholder 3">
            <a:extLst>
              <a:ext uri="{FF2B5EF4-FFF2-40B4-BE49-F238E27FC236}">
                <a16:creationId xmlns:a16="http://schemas.microsoft.com/office/drawing/2014/main" id="{B62AF56D-0DDE-7984-5D5A-65BC1B3C50BB}"/>
              </a:ext>
            </a:extLst>
          </p:cNvPr>
          <p:cNvSpPr>
            <a:spLocks noGrp="1"/>
          </p:cNvSpPr>
          <p:nvPr>
            <p:ph type="sldNum" sz="quarter" idx="26"/>
          </p:nvPr>
        </p:nvSpPr>
        <p:spPr/>
        <p:txBody>
          <a:bodyPr/>
          <a:lstStyle/>
          <a:p>
            <a:fld id="{1F8D6BA2-D5F1-EC47-8355-C95E7E60D81B}" type="slidenum">
              <a:rPr lang="en-US" smtClean="0"/>
              <a:pPr/>
              <a:t>‹#›</a:t>
            </a:fld>
            <a:endParaRPr lang="en-US" dirty="0"/>
          </a:p>
        </p:txBody>
      </p:sp>
      <p:sp>
        <p:nvSpPr>
          <p:cNvPr id="5" name="Title 4">
            <a:extLst>
              <a:ext uri="{FF2B5EF4-FFF2-40B4-BE49-F238E27FC236}">
                <a16:creationId xmlns:a16="http://schemas.microsoft.com/office/drawing/2014/main" id="{3982E56F-4940-F483-C862-33FEA3E29E50}"/>
              </a:ext>
            </a:extLst>
          </p:cNvPr>
          <p:cNvSpPr>
            <a:spLocks noGrp="1"/>
          </p:cNvSpPr>
          <p:nvPr>
            <p:ph type="title" hasCustomPrompt="1"/>
          </p:nvPr>
        </p:nvSpPr>
        <p:spPr>
          <a:xfrm>
            <a:off x="612669" y="359167"/>
            <a:ext cx="11026587" cy="1040635"/>
          </a:xfrm>
        </p:spPr>
        <p:txBody>
          <a:bodyPr/>
          <a:lstStyle/>
          <a:p>
            <a:r>
              <a:rPr lang="en-US"/>
              <a:t>Edit Slide Title</a:t>
            </a:r>
          </a:p>
        </p:txBody>
      </p:sp>
    </p:spTree>
    <p:extLst>
      <p:ext uri="{BB962C8B-B14F-4D97-AF65-F5344CB8AC3E}">
        <p14:creationId xmlns:p14="http://schemas.microsoft.com/office/powerpoint/2010/main" val="42394610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Blank with Breadcrumb">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1264106-14CA-487D-BA3B-9750B27EFD61}"/>
              </a:ext>
            </a:extLst>
          </p:cNvPr>
          <p:cNvSpPr>
            <a:spLocks noGrp="1"/>
          </p:cNvSpPr>
          <p:nvPr>
            <p:ph type="body" sz="quarter" idx="20" hasCustomPrompt="1"/>
          </p:nvPr>
        </p:nvSpPr>
        <p:spPr>
          <a:xfrm>
            <a:off x="612669" y="1516501"/>
            <a:ext cx="11054196" cy="364622"/>
          </a:xfrm>
          <a:prstGeom prst="rect">
            <a:avLst/>
          </a:prstGeom>
        </p:spPr>
        <p:txBody>
          <a:bodyPr lIns="0" tIns="0" rIns="0" bIns="0"/>
          <a:lstStyle>
            <a:lvl1pPr marL="0" indent="0">
              <a:buNone/>
              <a:defRPr sz="2000">
                <a:solidFill>
                  <a:schemeClr val="accent2"/>
                </a:solidFill>
                <a:latin typeface="+mj-lt"/>
              </a:defRPr>
            </a:lvl1pPr>
          </a:lstStyle>
          <a:p>
            <a:pPr lvl="0"/>
            <a:r>
              <a:rPr lang="en-US"/>
              <a:t>Edit Slide Subhead</a:t>
            </a:r>
          </a:p>
        </p:txBody>
      </p:sp>
      <p:sp>
        <p:nvSpPr>
          <p:cNvPr id="18" name="Text Placeholder 10">
            <a:extLst>
              <a:ext uri="{FF2B5EF4-FFF2-40B4-BE49-F238E27FC236}">
                <a16:creationId xmlns:a16="http://schemas.microsoft.com/office/drawing/2014/main" id="{D9EBDD65-DE45-4173-B00D-26432D34AC4C}"/>
              </a:ext>
            </a:extLst>
          </p:cNvPr>
          <p:cNvSpPr>
            <a:spLocks noGrp="1"/>
          </p:cNvSpPr>
          <p:nvPr>
            <p:ph type="body" sz="quarter" idx="21" hasCustomPrompt="1"/>
          </p:nvPr>
        </p:nvSpPr>
        <p:spPr>
          <a:xfrm>
            <a:off x="612669" y="210182"/>
            <a:ext cx="11086986" cy="202801"/>
          </a:xfrm>
          <a:prstGeom prst="rect">
            <a:avLst/>
          </a:prstGeom>
        </p:spPr>
        <p:txBody>
          <a:bodyPr lIns="0" tIns="0" rIns="0" bIns="0" anchor="b"/>
          <a:lstStyle>
            <a:lvl1pPr marL="0" indent="0">
              <a:buNone/>
              <a:defRPr sz="1200" b="1" spc="300">
                <a:solidFill>
                  <a:schemeClr val="accent2"/>
                </a:solidFill>
                <a:latin typeface="+mn-lt"/>
              </a:defRPr>
            </a:lvl1pPr>
          </a:lstStyle>
          <a:p>
            <a:pPr lvl="0"/>
            <a:r>
              <a:rPr lang="en-US"/>
              <a:t>CLICK TO ADD BREADCRUMB</a:t>
            </a:r>
          </a:p>
        </p:txBody>
      </p:sp>
      <p:sp>
        <p:nvSpPr>
          <p:cNvPr id="3" name="Date Placeholder 2">
            <a:extLst>
              <a:ext uri="{FF2B5EF4-FFF2-40B4-BE49-F238E27FC236}">
                <a16:creationId xmlns:a16="http://schemas.microsoft.com/office/drawing/2014/main" id="{73EA33AA-DDAC-0ED4-60B5-E9C18E7E3C2F}"/>
              </a:ext>
            </a:extLst>
          </p:cNvPr>
          <p:cNvSpPr>
            <a:spLocks noGrp="1"/>
          </p:cNvSpPr>
          <p:nvPr>
            <p:ph type="dt" sz="half" idx="22"/>
          </p:nvPr>
        </p:nvSpPr>
        <p:spPr/>
        <p:txBody>
          <a:bodyPr/>
          <a:lstStyle/>
          <a:p>
            <a:fld id="{039AA176-BF1E-3D49-8E8C-4AF153D2AA09}" type="datetime1">
              <a:rPr lang="en-US" smtClean="0"/>
              <a:t>2/22/2024</a:t>
            </a:fld>
            <a:endParaRPr lang="en-US" dirty="0"/>
          </a:p>
        </p:txBody>
      </p:sp>
      <p:sp>
        <p:nvSpPr>
          <p:cNvPr id="4" name="Footer Placeholder 3">
            <a:extLst>
              <a:ext uri="{FF2B5EF4-FFF2-40B4-BE49-F238E27FC236}">
                <a16:creationId xmlns:a16="http://schemas.microsoft.com/office/drawing/2014/main" id="{D78143AB-A003-B1FC-E5AB-A04C80B4014E}"/>
              </a:ext>
            </a:extLst>
          </p:cNvPr>
          <p:cNvSpPr>
            <a:spLocks noGrp="1"/>
          </p:cNvSpPr>
          <p:nvPr>
            <p:ph type="ftr" sz="quarter" idx="23"/>
          </p:nvPr>
        </p:nvSpPr>
        <p:spPr/>
        <p:txBody>
          <a:bodyPr/>
          <a:lstStyle/>
          <a:p>
            <a:r>
              <a:rPr lang="en-US" dirty="0"/>
              <a:t>PROPRIETARY AND CONFIDENTIAL | DO NOT DISTRIBUTE</a:t>
            </a:r>
          </a:p>
        </p:txBody>
      </p:sp>
      <p:sp>
        <p:nvSpPr>
          <p:cNvPr id="5" name="Slide Number Placeholder 4">
            <a:extLst>
              <a:ext uri="{FF2B5EF4-FFF2-40B4-BE49-F238E27FC236}">
                <a16:creationId xmlns:a16="http://schemas.microsoft.com/office/drawing/2014/main" id="{04EAE1AA-771E-D2AF-0924-FD0A20F331E5}"/>
              </a:ext>
            </a:extLst>
          </p:cNvPr>
          <p:cNvSpPr>
            <a:spLocks noGrp="1"/>
          </p:cNvSpPr>
          <p:nvPr>
            <p:ph type="sldNum" sz="quarter" idx="24"/>
          </p:nvPr>
        </p:nvSpPr>
        <p:spPr/>
        <p:txBody>
          <a:bodyPr/>
          <a:lstStyle/>
          <a:p>
            <a:fld id="{1F8D6BA2-D5F1-EC47-8355-C95E7E60D81B}" type="slidenum">
              <a:rPr lang="en-US" smtClean="0"/>
              <a:pPr/>
              <a:t>‹#›</a:t>
            </a:fld>
            <a:endParaRPr lang="en-US" dirty="0"/>
          </a:p>
        </p:txBody>
      </p:sp>
      <p:sp>
        <p:nvSpPr>
          <p:cNvPr id="6" name="Title 5">
            <a:extLst>
              <a:ext uri="{FF2B5EF4-FFF2-40B4-BE49-F238E27FC236}">
                <a16:creationId xmlns:a16="http://schemas.microsoft.com/office/drawing/2014/main" id="{3AA05B8E-FCDE-E2B2-6968-CC8857302FD4}"/>
              </a:ext>
            </a:extLst>
          </p:cNvPr>
          <p:cNvSpPr>
            <a:spLocks noGrp="1"/>
          </p:cNvSpPr>
          <p:nvPr>
            <p:ph type="title" hasCustomPrompt="1"/>
          </p:nvPr>
        </p:nvSpPr>
        <p:spPr>
          <a:xfrm>
            <a:off x="597160" y="527283"/>
            <a:ext cx="11069705" cy="860695"/>
          </a:xfrm>
        </p:spPr>
        <p:txBody>
          <a:bodyPr/>
          <a:lstStyle/>
          <a:p>
            <a:r>
              <a:rPr lang="en-US"/>
              <a:t>Edit Slide Title</a:t>
            </a:r>
          </a:p>
        </p:txBody>
      </p:sp>
    </p:spTree>
    <p:extLst>
      <p:ext uri="{BB962C8B-B14F-4D97-AF65-F5344CB8AC3E}">
        <p14:creationId xmlns:p14="http://schemas.microsoft.com/office/powerpoint/2010/main" val="2198314884"/>
      </p:ext>
    </p:extLst>
  </p:cSld>
  <p:clrMapOvr>
    <a:masterClrMapping/>
  </p:clrMapOvr>
  <p:extLst>
    <p:ext uri="{DCECCB84-F9BA-43D5-87BE-67443E8EF086}">
      <p15:sldGuideLst xmlns:p15="http://schemas.microsoft.com/office/powerpoint/2012/main">
        <p15:guide id="1" pos="36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reaker Slide - Blue">
    <p:bg>
      <p:bgPr>
        <a:solidFill>
          <a:srgbClr val="002060"/>
        </a:solidFill>
        <a:effectLst/>
      </p:bgPr>
    </p:bg>
    <p:spTree>
      <p:nvGrpSpPr>
        <p:cNvPr id="1" name=""/>
        <p:cNvGrpSpPr/>
        <p:nvPr/>
      </p:nvGrpSpPr>
      <p:grpSpPr>
        <a:xfrm>
          <a:off x="0" y="0"/>
          <a:ext cx="0" cy="0"/>
          <a:chOff x="0" y="0"/>
          <a:chExt cx="0" cy="0"/>
        </a:xfrm>
      </p:grpSpPr>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228600" indent="-217488" algn="r">
              <a:buNone/>
              <a:tabLst/>
              <a:defRPr lang="en-US" sz="900" b="1" kern="0" cap="all" spc="250" baseline="0" dirty="0">
                <a:noFill/>
                <a:ea typeface="Nexa Black" charset="0"/>
                <a:cs typeface="Nexa Black" charset="0"/>
              </a:defRPr>
            </a:lvl1pPr>
          </a:lstStyle>
          <a:p>
            <a:pPr marL="228600" lvl="0" indent="-228600"/>
            <a:r>
              <a:rPr lang="en-US"/>
              <a:t>BREADCRUMBS</a:t>
            </a:r>
          </a:p>
        </p:txBody>
      </p:sp>
      <p:sp>
        <p:nvSpPr>
          <p:cNvPr id="9" name="Title 8">
            <a:extLst>
              <a:ext uri="{FF2B5EF4-FFF2-40B4-BE49-F238E27FC236}">
                <a16:creationId xmlns:a16="http://schemas.microsoft.com/office/drawing/2014/main" id="{0F55FC0F-E7BD-9B41-6BCE-C15FB1A5AD86}"/>
              </a:ext>
            </a:extLst>
          </p:cNvPr>
          <p:cNvSpPr>
            <a:spLocks noGrp="1"/>
          </p:cNvSpPr>
          <p:nvPr>
            <p:ph type="title" hasCustomPrompt="1"/>
          </p:nvPr>
        </p:nvSpPr>
        <p:spPr>
          <a:xfrm>
            <a:off x="609600" y="2908682"/>
            <a:ext cx="11026587" cy="1040635"/>
          </a:xfrm>
          <a:noFill/>
        </p:spPr>
        <p:txBody>
          <a:bodyPr>
            <a:normAutofit/>
          </a:bodyPr>
          <a:lstStyle>
            <a:lvl1pPr>
              <a:defRPr sz="5400" spc="-150">
                <a:solidFill>
                  <a:schemeClr val="bg1"/>
                </a:solidFill>
                <a:latin typeface="+mj-lt"/>
              </a:defRPr>
            </a:lvl1pPr>
          </a:lstStyle>
          <a:p>
            <a:r>
              <a:rPr lang="en-US"/>
              <a:t>Edit Breaker Slide Title</a:t>
            </a:r>
          </a:p>
        </p:txBody>
      </p:sp>
      <p:sp>
        <p:nvSpPr>
          <p:cNvPr id="3" name="Text Placeholder 2">
            <a:extLst>
              <a:ext uri="{FF2B5EF4-FFF2-40B4-BE49-F238E27FC236}">
                <a16:creationId xmlns:a16="http://schemas.microsoft.com/office/drawing/2014/main" id="{D7B96EF6-FAB9-5DE0-98CE-F6175EC201BC}"/>
              </a:ext>
            </a:extLst>
          </p:cNvPr>
          <p:cNvSpPr>
            <a:spLocks noGrp="1"/>
          </p:cNvSpPr>
          <p:nvPr>
            <p:ph type="body" sz="quarter" idx="16" hasCustomPrompt="1"/>
          </p:nvPr>
        </p:nvSpPr>
        <p:spPr>
          <a:xfrm>
            <a:off x="609600" y="4074289"/>
            <a:ext cx="11049000" cy="914400"/>
          </a:xfrm>
          <a:prstGeom prst="rect">
            <a:avLst/>
          </a:prstGeom>
        </p:spPr>
        <p:txBody>
          <a:bodyPr/>
          <a:lstStyle>
            <a:lvl1pPr marL="0" indent="0">
              <a:buNone/>
              <a:defRPr>
                <a:solidFill>
                  <a:schemeClr val="bg1">
                    <a:alpha val="50211"/>
                  </a:schemeClr>
                </a:solidFill>
              </a:defRPr>
            </a:lvl1pPr>
          </a:lstStyle>
          <a:p>
            <a:pPr lvl="0"/>
            <a:r>
              <a:rPr lang="en-US"/>
              <a:t>Edit Slide Subhead</a:t>
            </a:r>
          </a:p>
        </p:txBody>
      </p:sp>
    </p:spTree>
    <p:extLst>
      <p:ext uri="{BB962C8B-B14F-4D97-AF65-F5344CB8AC3E}">
        <p14:creationId xmlns:p14="http://schemas.microsoft.com/office/powerpoint/2010/main" val="2649810373"/>
      </p:ext>
    </p:extLst>
  </p:cSld>
  <p:clrMapOvr>
    <a:masterClrMapping/>
  </p:clrMapOvr>
  <p:extLst>
    <p:ext uri="{DCECCB84-F9BA-43D5-87BE-67443E8EF086}">
      <p15:sldGuideLst xmlns:p15="http://schemas.microsoft.com/office/powerpoint/2012/main">
        <p15:guide id="1" pos="36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reaker Slide - Grey">
    <p:bg>
      <p:bgPr>
        <a:solidFill>
          <a:schemeClr val="bg2">
            <a:lumMod val="75000"/>
          </a:schemeClr>
        </a:solidFill>
        <a:effectLst/>
      </p:bgPr>
    </p:bg>
    <p:spTree>
      <p:nvGrpSpPr>
        <p:cNvPr id="1" name=""/>
        <p:cNvGrpSpPr/>
        <p:nvPr/>
      </p:nvGrpSpPr>
      <p:grpSpPr>
        <a:xfrm>
          <a:off x="0" y="0"/>
          <a:ext cx="0" cy="0"/>
          <a:chOff x="0" y="0"/>
          <a:chExt cx="0" cy="0"/>
        </a:xfrm>
      </p:grpSpPr>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228600" indent="-217488" algn="r">
              <a:buNone/>
              <a:tabLst/>
              <a:defRPr lang="en-US" sz="900" b="1" kern="0" cap="all" spc="250" baseline="0" dirty="0">
                <a:noFill/>
                <a:ea typeface="Nexa Black" charset="0"/>
                <a:cs typeface="Nexa Black" charset="0"/>
              </a:defRPr>
            </a:lvl1pPr>
          </a:lstStyle>
          <a:p>
            <a:pPr marL="228600" lvl="0" indent="-228600"/>
            <a:r>
              <a:rPr lang="en-US"/>
              <a:t>BREADCRUMBS</a:t>
            </a:r>
          </a:p>
        </p:txBody>
      </p:sp>
      <p:sp>
        <p:nvSpPr>
          <p:cNvPr id="9" name="Title 8">
            <a:extLst>
              <a:ext uri="{FF2B5EF4-FFF2-40B4-BE49-F238E27FC236}">
                <a16:creationId xmlns:a16="http://schemas.microsoft.com/office/drawing/2014/main" id="{0F55FC0F-E7BD-9B41-6BCE-C15FB1A5AD86}"/>
              </a:ext>
            </a:extLst>
          </p:cNvPr>
          <p:cNvSpPr>
            <a:spLocks noGrp="1"/>
          </p:cNvSpPr>
          <p:nvPr>
            <p:ph type="title" hasCustomPrompt="1"/>
          </p:nvPr>
        </p:nvSpPr>
        <p:spPr>
          <a:xfrm>
            <a:off x="609600" y="2908682"/>
            <a:ext cx="11026587" cy="1040635"/>
          </a:xfrm>
          <a:noFill/>
        </p:spPr>
        <p:txBody>
          <a:bodyPr>
            <a:normAutofit/>
          </a:bodyPr>
          <a:lstStyle>
            <a:lvl1pPr>
              <a:defRPr sz="5400" spc="-150">
                <a:solidFill>
                  <a:schemeClr val="bg1"/>
                </a:solidFill>
                <a:latin typeface="+mj-lt"/>
              </a:defRPr>
            </a:lvl1pPr>
          </a:lstStyle>
          <a:p>
            <a:r>
              <a:rPr lang="en-US"/>
              <a:t>Edit Breaker Slide Title</a:t>
            </a:r>
          </a:p>
        </p:txBody>
      </p:sp>
      <p:sp>
        <p:nvSpPr>
          <p:cNvPr id="3" name="Text Placeholder 2">
            <a:extLst>
              <a:ext uri="{FF2B5EF4-FFF2-40B4-BE49-F238E27FC236}">
                <a16:creationId xmlns:a16="http://schemas.microsoft.com/office/drawing/2014/main" id="{D7B96EF6-FAB9-5DE0-98CE-F6175EC201BC}"/>
              </a:ext>
            </a:extLst>
          </p:cNvPr>
          <p:cNvSpPr>
            <a:spLocks noGrp="1"/>
          </p:cNvSpPr>
          <p:nvPr>
            <p:ph type="body" sz="quarter" idx="16" hasCustomPrompt="1"/>
          </p:nvPr>
        </p:nvSpPr>
        <p:spPr>
          <a:xfrm>
            <a:off x="609600" y="4074289"/>
            <a:ext cx="11049000" cy="914400"/>
          </a:xfrm>
          <a:prstGeom prst="rect">
            <a:avLst/>
          </a:prstGeom>
        </p:spPr>
        <p:txBody>
          <a:bodyPr/>
          <a:lstStyle>
            <a:lvl1pPr marL="0" indent="0">
              <a:buNone/>
              <a:defRPr>
                <a:solidFill>
                  <a:schemeClr val="bg1">
                    <a:alpha val="50211"/>
                  </a:schemeClr>
                </a:solidFill>
              </a:defRPr>
            </a:lvl1pPr>
          </a:lstStyle>
          <a:p>
            <a:pPr lvl="0"/>
            <a:r>
              <a:rPr lang="en-US"/>
              <a:t>Edit Slide Subhead</a:t>
            </a:r>
          </a:p>
        </p:txBody>
      </p:sp>
    </p:spTree>
    <p:extLst>
      <p:ext uri="{BB962C8B-B14F-4D97-AF65-F5344CB8AC3E}">
        <p14:creationId xmlns:p14="http://schemas.microsoft.com/office/powerpoint/2010/main" val="3339372124"/>
      </p:ext>
    </p:extLst>
  </p:cSld>
  <p:clrMapOvr>
    <a:masterClrMapping/>
  </p:clrMapOvr>
  <p:extLst>
    <p:ext uri="{DCECCB84-F9BA-43D5-87BE-67443E8EF086}">
      <p15:sldGuideLst xmlns:p15="http://schemas.microsoft.com/office/powerpoint/2012/main">
        <p15:guide id="1" pos="36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9-Final Slide-Academic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278FCA1-F72B-49EF-D7F3-7EE9050AE140}"/>
              </a:ext>
            </a:extLst>
          </p:cNvPr>
          <p:cNvSpPr txBox="1"/>
          <p:nvPr userDrawn="1"/>
        </p:nvSpPr>
        <p:spPr>
          <a:xfrm>
            <a:off x="571500" y="3645535"/>
            <a:ext cx="11087100" cy="2298065"/>
          </a:xfrm>
          <a:prstGeom prst="rect">
            <a:avLst/>
          </a:prstGeom>
          <a:noFill/>
        </p:spPr>
        <p:txBody>
          <a:bodyPr wrap="square" lIns="0" tIns="0" rIns="0" bIns="0" rtlCol="0">
            <a:spAutoFit/>
          </a:bodyPr>
          <a:lstStyle/>
          <a:p>
            <a:pPr>
              <a:lnSpc>
                <a:spcPts val="1600"/>
              </a:lnSpc>
              <a:spcBef>
                <a:spcPts val="1200"/>
              </a:spcBef>
            </a:pPr>
            <a:r>
              <a:rPr lang="en-US" sz="1600" b="1" i="0" kern="1200" dirty="0">
                <a:solidFill>
                  <a:schemeClr val="bg2">
                    <a:lumMod val="75000"/>
                  </a:schemeClr>
                </a:solidFill>
                <a:effectLst/>
                <a:latin typeface="Brown Trial TT Black" panose="020B0504010101010104" pitchFamily="34" charset="77"/>
                <a:ea typeface="+mn-ea"/>
                <a:cs typeface="+mn-cs"/>
              </a:rPr>
              <a:t>ABOUT CASE WESTERN RESERVE UNIVERSITY SCHOOL OF MEDICINE AND METROHEALTH</a:t>
            </a:r>
          </a:p>
          <a:p>
            <a:pPr>
              <a:lnSpc>
                <a:spcPts val="1600"/>
              </a:lnSpc>
              <a:spcBef>
                <a:spcPts val="1200"/>
              </a:spcBef>
            </a:pPr>
            <a:r>
              <a:rPr lang="en-US" sz="1300" kern="1200" dirty="0">
                <a:solidFill>
                  <a:schemeClr val="bg1"/>
                </a:solidFill>
                <a:effectLst/>
                <a:latin typeface="+mn-lt"/>
                <a:ea typeface="+mn-ea"/>
                <a:cs typeface="+mn-cs"/>
              </a:rPr>
              <a:t>Founded in 1837, MetroHealth operates four hospitals, four emergency departments, and more than 20 health centers and 40 additional sites throughout Cuyahoga County. The system serves more than 300,000 patients, annually­—two-thirds of whom are uninsured or covered by Medicare or Medicaid. As Cuyahoga County’s safety-net health system, MetroHealth plays an essential role in the region, caring for anyone and everyone, regardless of an ability to pay. The system’s more than 8,000 employees go to work each day with a mission of service—to their patients and to the community. At MetroHealth, we are leading the way to a healthier you and a healthier community through service, teaching, discovery, and teamwork. </a:t>
            </a:r>
          </a:p>
          <a:p>
            <a:pPr>
              <a:lnSpc>
                <a:spcPts val="1600"/>
              </a:lnSpc>
              <a:spcBef>
                <a:spcPts val="1200"/>
              </a:spcBef>
            </a:pPr>
            <a:r>
              <a:rPr lang="en-US" sz="1300" b="1" kern="1200" dirty="0">
                <a:solidFill>
                  <a:schemeClr val="bg1"/>
                </a:solidFill>
                <a:effectLst/>
                <a:latin typeface="+mn-lt"/>
                <a:ea typeface="+mn-ea"/>
                <a:cs typeface="+mn-cs"/>
              </a:rPr>
              <a:t>For more information, visit metrohealth.org</a:t>
            </a:r>
            <a:endParaRPr lang="en-US" sz="1300" kern="1200" dirty="0">
              <a:solidFill>
                <a:schemeClr val="bg1"/>
              </a:solidFill>
              <a:effectLst/>
              <a:latin typeface="+mn-lt"/>
              <a:ea typeface="+mn-ea"/>
              <a:cs typeface="+mn-cs"/>
            </a:endParaRPr>
          </a:p>
          <a:p>
            <a:endParaRPr lang="en-US" dirty="0">
              <a:solidFill>
                <a:schemeClr val="bg1"/>
              </a:solidFill>
              <a:latin typeface="+mn-lt"/>
            </a:endParaRPr>
          </a:p>
          <a:p>
            <a:endParaRPr lang="en-US" dirty="0">
              <a:solidFill>
                <a:schemeClr val="bg1"/>
              </a:solidFill>
              <a:latin typeface="+mn-lt"/>
            </a:endParaRPr>
          </a:p>
        </p:txBody>
      </p:sp>
      <p:pic>
        <p:nvPicPr>
          <p:cNvPr id="10" name="Picture 9" descr="A picture containing text, clipart&#10;&#10;Description automatically generated">
            <a:extLst>
              <a:ext uri="{FF2B5EF4-FFF2-40B4-BE49-F238E27FC236}">
                <a16:creationId xmlns:a16="http://schemas.microsoft.com/office/drawing/2014/main" id="{FF05BD46-6562-98D4-968D-BDD4971300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49114" y="5893016"/>
            <a:ext cx="2109486" cy="482168"/>
          </a:xfrm>
          <a:prstGeom prst="rect">
            <a:avLst/>
          </a:prstGeom>
        </p:spPr>
      </p:pic>
      <p:pic>
        <p:nvPicPr>
          <p:cNvPr id="11" name="Picture 2" descr="Image result for case western school of medicine">
            <a:extLst>
              <a:ext uri="{FF2B5EF4-FFF2-40B4-BE49-F238E27FC236}">
                <a16:creationId xmlns:a16="http://schemas.microsoft.com/office/drawing/2014/main" id="{5F9AA241-8002-BD5F-D366-F94D7D30BE4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13676" y="5949387"/>
            <a:ext cx="1192193" cy="30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740188"/>
      </p:ext>
    </p:extLst>
  </p:cSld>
  <p:clrMapOvr>
    <a:masterClrMapping/>
  </p:clrMapOvr>
  <p:extLst>
    <p:ext uri="{DCECCB84-F9BA-43D5-87BE-67443E8EF086}">
      <p15:sldGuideLst xmlns:p15="http://schemas.microsoft.com/office/powerpoint/2012/main">
        <p15:guide id="1" pos="360" userDrawn="1">
          <p15:clr>
            <a:srgbClr val="FBAE40"/>
          </p15:clr>
        </p15:guide>
        <p15:guide id="2" orient="horz" pos="3912" userDrawn="1">
          <p15:clr>
            <a:srgbClr val="FBAE40"/>
          </p15:clr>
        </p15:guide>
        <p15:guide id="3" orient="horz" pos="374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No Logo">
    <p:spTree>
      <p:nvGrpSpPr>
        <p:cNvPr id="1" name=""/>
        <p:cNvGrpSpPr/>
        <p:nvPr/>
      </p:nvGrpSpPr>
      <p:grpSpPr>
        <a:xfrm>
          <a:off x="0" y="0"/>
          <a:ext cx="0" cy="0"/>
          <a:chOff x="0" y="0"/>
          <a:chExt cx="0" cy="0"/>
        </a:xfrm>
      </p:grpSpPr>
      <p:sp>
        <p:nvSpPr>
          <p:cNvPr id="9" name="Title 20">
            <a:extLst>
              <a:ext uri="{FF2B5EF4-FFF2-40B4-BE49-F238E27FC236}">
                <a16:creationId xmlns:a16="http://schemas.microsoft.com/office/drawing/2014/main" id="{6F937B14-539C-A843-B863-5D269E51060F}"/>
              </a:ext>
            </a:extLst>
          </p:cNvPr>
          <p:cNvSpPr>
            <a:spLocks noGrp="1"/>
          </p:cNvSpPr>
          <p:nvPr>
            <p:ph type="title"/>
          </p:nvPr>
        </p:nvSpPr>
        <p:spPr>
          <a:xfrm>
            <a:off x="816468" y="384098"/>
            <a:ext cx="10515600" cy="809703"/>
          </a:xfrm>
        </p:spPr>
        <p:txBody>
          <a:bodyPr>
            <a:normAutofit/>
          </a:bodyPr>
          <a:lstStyle>
            <a:lvl1pPr algn="ctr">
              <a:defRPr sz="2000" b="1" i="0">
                <a:solidFill>
                  <a:srgbClr val="004A9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Rectangle 6">
            <a:extLst>
              <a:ext uri="{FF2B5EF4-FFF2-40B4-BE49-F238E27FC236}">
                <a16:creationId xmlns:a16="http://schemas.microsoft.com/office/drawing/2014/main" id="{C87350AE-E35B-0547-B941-28A9290CE172}"/>
              </a:ext>
            </a:extLst>
          </p:cNvPr>
          <p:cNvSpPr/>
          <p:nvPr userDrawn="1"/>
        </p:nvSpPr>
        <p:spPr>
          <a:xfrm>
            <a:off x="-12071" y="6219732"/>
            <a:ext cx="12216141" cy="638269"/>
          </a:xfrm>
          <a:custGeom>
            <a:avLst/>
            <a:gdLst>
              <a:gd name="connsiteX0" fmla="*/ 0 w 9144000"/>
              <a:gd name="connsiteY0" fmla="*/ 0 h 909873"/>
              <a:gd name="connsiteX1" fmla="*/ 9144000 w 9144000"/>
              <a:gd name="connsiteY1" fmla="*/ 0 h 909873"/>
              <a:gd name="connsiteX2" fmla="*/ 9144000 w 9144000"/>
              <a:gd name="connsiteY2" fmla="*/ 909873 h 909873"/>
              <a:gd name="connsiteX3" fmla="*/ 0 w 9144000"/>
              <a:gd name="connsiteY3" fmla="*/ 909873 h 909873"/>
              <a:gd name="connsiteX4" fmla="*/ 0 w 9144000"/>
              <a:gd name="connsiteY4" fmla="*/ 0 h 909873"/>
              <a:gd name="connsiteX0" fmla="*/ 0 w 9153053"/>
              <a:gd name="connsiteY0" fmla="*/ 742384 h 909873"/>
              <a:gd name="connsiteX1" fmla="*/ 9153053 w 9153053"/>
              <a:gd name="connsiteY1" fmla="*/ 0 h 909873"/>
              <a:gd name="connsiteX2" fmla="*/ 9153053 w 9153053"/>
              <a:gd name="connsiteY2" fmla="*/ 909873 h 909873"/>
              <a:gd name="connsiteX3" fmla="*/ 9053 w 9153053"/>
              <a:gd name="connsiteY3" fmla="*/ 909873 h 909873"/>
              <a:gd name="connsiteX4" fmla="*/ 0 w 9153053"/>
              <a:gd name="connsiteY4" fmla="*/ 742384 h 909873"/>
              <a:gd name="connsiteX0" fmla="*/ 0 w 9162106"/>
              <a:gd name="connsiteY0" fmla="*/ 470780 h 638269"/>
              <a:gd name="connsiteX1" fmla="*/ 9162106 w 9162106"/>
              <a:gd name="connsiteY1" fmla="*/ 0 h 638269"/>
              <a:gd name="connsiteX2" fmla="*/ 9153053 w 9162106"/>
              <a:gd name="connsiteY2" fmla="*/ 638269 h 638269"/>
              <a:gd name="connsiteX3" fmla="*/ 9053 w 9162106"/>
              <a:gd name="connsiteY3" fmla="*/ 638269 h 638269"/>
              <a:gd name="connsiteX4" fmla="*/ 0 w 9162106"/>
              <a:gd name="connsiteY4" fmla="*/ 470780 h 63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106" h="638269">
                <a:moveTo>
                  <a:pt x="0" y="470780"/>
                </a:moveTo>
                <a:lnTo>
                  <a:pt x="9162106" y="0"/>
                </a:lnTo>
                <a:lnTo>
                  <a:pt x="9153053" y="638269"/>
                </a:lnTo>
                <a:lnTo>
                  <a:pt x="9053" y="638269"/>
                </a:lnTo>
                <a:lnTo>
                  <a:pt x="0" y="470780"/>
                </a:lnTo>
                <a:close/>
              </a:path>
            </a:pathLst>
          </a:custGeom>
          <a:solidFill>
            <a:srgbClr val="00A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2C139300-6558-6847-B72E-51EBEDD8510D}"/>
              </a:ext>
            </a:extLst>
          </p:cNvPr>
          <p:cNvSpPr txBox="1"/>
          <p:nvPr userDrawn="1"/>
        </p:nvSpPr>
        <p:spPr>
          <a:xfrm>
            <a:off x="2489201" y="999957"/>
            <a:ext cx="184731" cy="369332"/>
          </a:xfrm>
          <a:prstGeom prst="rect">
            <a:avLst/>
          </a:prstGeom>
          <a:noFill/>
        </p:spPr>
        <p:txBody>
          <a:bodyPr wrap="none" rtlCol="0">
            <a:spAutoFit/>
          </a:bodyPr>
          <a:lstStyle/>
          <a:p>
            <a:endParaRPr lang="en-US" sz="1800" dirty="0"/>
          </a:p>
        </p:txBody>
      </p:sp>
      <p:sp>
        <p:nvSpPr>
          <p:cNvPr id="14" name="Text Placeholder 22">
            <a:extLst>
              <a:ext uri="{FF2B5EF4-FFF2-40B4-BE49-F238E27FC236}">
                <a16:creationId xmlns:a16="http://schemas.microsoft.com/office/drawing/2014/main" id="{DCC75817-F2AA-F04B-B586-5DFE8FE824E9}"/>
              </a:ext>
            </a:extLst>
          </p:cNvPr>
          <p:cNvSpPr>
            <a:spLocks noGrp="1"/>
          </p:cNvSpPr>
          <p:nvPr>
            <p:ph type="body" sz="quarter" idx="10" hasCustomPrompt="1"/>
          </p:nvPr>
        </p:nvSpPr>
        <p:spPr>
          <a:xfrm>
            <a:off x="816467" y="2469741"/>
            <a:ext cx="10515599" cy="2654300"/>
          </a:xfrm>
        </p:spPr>
        <p:txBody>
          <a:bodyPr>
            <a:noAutofit/>
          </a:bodyPr>
          <a:lstStyle>
            <a:lvl1pPr marL="0" indent="0">
              <a:buNone/>
              <a:defRPr sz="1400"/>
            </a:lvl1pPr>
          </a:lstStyle>
          <a:p>
            <a:pPr>
              <a:lnSpc>
                <a:spcPct val="150000"/>
              </a:lnSpc>
            </a:pPr>
            <a:r>
              <a:rPr lang="en-US" dirty="0">
                <a:solidFill>
                  <a:schemeClr val="tx1"/>
                </a:solidFill>
                <a:latin typeface="Arial" panose="020B0604020202020204" pitchFamily="34" charset="0"/>
                <a:cs typeface="Arial" panose="020B0604020202020204" pitchFamily="34" charset="0"/>
              </a:rPr>
              <a:t>Paragraph text 14pt. Lorem ipsum dolor sit </a:t>
            </a:r>
            <a:r>
              <a:rPr lang="en-US" dirty="0" err="1">
                <a:solidFill>
                  <a:schemeClr val="tx1"/>
                </a:solidFill>
                <a:latin typeface="Arial" panose="020B0604020202020204" pitchFamily="34" charset="0"/>
                <a:cs typeface="Arial" panose="020B0604020202020204" pitchFamily="34" charset="0"/>
              </a:rPr>
              <a:t>amet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consectetuer</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adipiscing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elit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sed</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diam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nonummy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nibh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euismod</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tincidunt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laoreet</a:t>
            </a:r>
            <a:r>
              <a:rPr lang="en-US" dirty="0">
                <a:solidFill>
                  <a:schemeClr val="tx1"/>
                </a:solidFill>
                <a:latin typeface="Arial" panose="020B0604020202020204" pitchFamily="34" charset="0"/>
                <a:cs typeface="Arial" panose="020B0604020202020204" pitchFamily="34" charset="0"/>
              </a:rPr>
              <a:t> dolore magna </a:t>
            </a:r>
            <a:r>
              <a:rPr lang="en-US" dirty="0" err="1">
                <a:solidFill>
                  <a:schemeClr val="tx1"/>
                </a:solidFill>
                <a:latin typeface="Arial" panose="020B0604020202020204" pitchFamily="34" charset="0"/>
                <a:cs typeface="Arial" panose="020B0604020202020204" pitchFamily="34" charset="0"/>
              </a:rPr>
              <a:t>aliquam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erat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volutpat</a:t>
            </a:r>
            <a:r>
              <a:rPr lang="en-US" dirty="0">
                <a:solidFill>
                  <a:schemeClr val="tx1"/>
                </a:solidFill>
                <a:latin typeface="Arial" panose="020B0604020202020204" pitchFamily="34" charset="0"/>
                <a:cs typeface="Arial" panose="020B0604020202020204" pitchFamily="34" charset="0"/>
              </a:rPr>
              <a:t>. Ut </a:t>
            </a:r>
            <a:r>
              <a:rPr lang="en-US" dirty="0" err="1">
                <a:solidFill>
                  <a:schemeClr val="tx1"/>
                </a:solidFill>
                <a:latin typeface="Arial" panose="020B0604020202020204" pitchFamily="34" charset="0"/>
                <a:cs typeface="Arial" panose="020B0604020202020204" pitchFamily="34" charset="0"/>
              </a:rPr>
              <a:t>wisi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enim</a:t>
            </a:r>
            <a:r>
              <a:rPr lang="en-US" dirty="0">
                <a:solidFill>
                  <a:schemeClr val="tx1"/>
                </a:solidFill>
                <a:latin typeface="Arial" panose="020B0604020202020204" pitchFamily="34" charset="0"/>
                <a:cs typeface="Arial" panose="020B0604020202020204" pitchFamily="34" charset="0"/>
              </a:rPr>
              <a:t> ad  minim </a:t>
            </a:r>
            <a:r>
              <a:rPr lang="en-US" dirty="0" err="1">
                <a:solidFill>
                  <a:schemeClr val="tx1"/>
                </a:solidFill>
                <a:latin typeface="Arial" panose="020B0604020202020204" pitchFamily="34" charset="0"/>
                <a:cs typeface="Arial" panose="020B0604020202020204" pitchFamily="34" charset="0"/>
              </a:rPr>
              <a:t>veniam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quis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nostrud</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exerci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tation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ullamcorper</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suscipit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lobortis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nisl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aliquip</a:t>
            </a:r>
            <a:r>
              <a:rPr lang="en-US" dirty="0">
                <a:solidFill>
                  <a:schemeClr val="tx1"/>
                </a:solidFill>
                <a:latin typeface="Arial" panose="020B0604020202020204" pitchFamily="34" charset="0"/>
                <a:cs typeface="Arial" panose="020B0604020202020204" pitchFamily="34" charset="0"/>
              </a:rPr>
              <a:t> ex </a:t>
            </a:r>
            <a:r>
              <a:rPr lang="en-US" dirty="0" err="1">
                <a:solidFill>
                  <a:schemeClr val="tx1"/>
                </a:solidFill>
                <a:latin typeface="Arial" panose="020B0604020202020204" pitchFamily="34" charset="0"/>
                <a:cs typeface="Arial" panose="020B0604020202020204" pitchFamily="34" charset="0"/>
              </a:rPr>
              <a:t>ea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commodo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consequat</a:t>
            </a:r>
            <a:r>
              <a:rPr lang="en-US" dirty="0">
                <a:solidFill>
                  <a:schemeClr val="tx1"/>
                </a:solidFill>
                <a:latin typeface="Arial" panose="020B0604020202020204" pitchFamily="34" charset="0"/>
                <a:cs typeface="Arial" panose="020B0604020202020204" pitchFamily="34" charset="0"/>
              </a:rPr>
              <a:t>. Duis </a:t>
            </a:r>
            <a:r>
              <a:rPr lang="en-US" dirty="0" err="1">
                <a:solidFill>
                  <a:schemeClr val="tx1"/>
                </a:solidFill>
                <a:latin typeface="Arial" panose="020B0604020202020204" pitchFamily="34" charset="0"/>
                <a:cs typeface="Arial" panose="020B0604020202020204" pitchFamily="34" charset="0"/>
              </a:rPr>
              <a:t>autem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eum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iriure</a:t>
            </a:r>
            <a:r>
              <a:rPr lang="en-US" dirty="0">
                <a:solidFill>
                  <a:schemeClr val="tx1"/>
                </a:solidFill>
                <a:latin typeface="Arial" panose="020B0604020202020204" pitchFamily="34" charset="0"/>
                <a:cs typeface="Arial" panose="020B0604020202020204" pitchFamily="34" charset="0"/>
              </a:rPr>
              <a:t> dolor in </a:t>
            </a:r>
            <a:r>
              <a:rPr lang="en-US" dirty="0" err="1">
                <a:solidFill>
                  <a:schemeClr val="tx1"/>
                </a:solidFill>
                <a:latin typeface="Arial" panose="020B0604020202020204" pitchFamily="34" charset="0"/>
                <a:cs typeface="Arial" panose="020B0604020202020204" pitchFamily="34" charset="0"/>
              </a:rPr>
              <a:t>hendrerit</a:t>
            </a:r>
            <a:r>
              <a:rPr lang="en-US" dirty="0">
                <a:solidFill>
                  <a:schemeClr val="tx1"/>
                </a:solidFill>
                <a:latin typeface="Arial" panose="020B0604020202020204" pitchFamily="34" charset="0"/>
                <a:cs typeface="Arial" panose="020B0604020202020204" pitchFamily="34" charset="0"/>
              </a:rPr>
              <a:t> in </a:t>
            </a:r>
            <a:r>
              <a:rPr lang="en-US" dirty="0" err="1">
                <a:solidFill>
                  <a:schemeClr val="tx1"/>
                </a:solidFill>
                <a:latin typeface="Arial" panose="020B0604020202020204" pitchFamily="34" charset="0"/>
                <a:cs typeface="Arial" panose="020B0604020202020204" pitchFamily="34" charset="0"/>
              </a:rPr>
              <a:t>vulputate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esse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molestie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consequat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illum</a:t>
            </a:r>
            <a:r>
              <a:rPr lang="en-US" dirty="0">
                <a:solidFill>
                  <a:schemeClr val="tx1"/>
                </a:solidFill>
                <a:latin typeface="Arial" panose="020B0604020202020204" pitchFamily="34" charset="0"/>
                <a:cs typeface="Arial" panose="020B0604020202020204" pitchFamily="34" charset="0"/>
              </a:rPr>
              <a:t> dolore </a:t>
            </a:r>
            <a:r>
              <a:rPr lang="en-US" dirty="0" err="1">
                <a:solidFill>
                  <a:schemeClr val="tx1"/>
                </a:solidFill>
                <a:latin typeface="Arial" panose="020B0604020202020204" pitchFamily="34" charset="0"/>
                <a:cs typeface="Arial" panose="020B0604020202020204" pitchFamily="34" charset="0"/>
              </a:rPr>
              <a:t>eu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feugiat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nulla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facilisis</a:t>
            </a:r>
            <a:r>
              <a:rPr lang="en-US" dirty="0">
                <a:solidFill>
                  <a:schemeClr val="tx1"/>
                </a:solidFill>
                <a:latin typeface="Arial" panose="020B0604020202020204" pitchFamily="34" charset="0"/>
                <a:cs typeface="Arial" panose="020B0604020202020204" pitchFamily="34" charset="0"/>
              </a:rPr>
              <a:t> at </a:t>
            </a:r>
            <a:r>
              <a:rPr lang="en-US" dirty="0" err="1">
                <a:solidFill>
                  <a:schemeClr val="tx1"/>
                </a:solidFill>
                <a:latin typeface="Arial" panose="020B0604020202020204" pitchFamily="34" charset="0"/>
                <a:cs typeface="Arial" panose="020B0604020202020204" pitchFamily="34" charset="0"/>
              </a:rPr>
              <a:t>vero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eros</a:t>
            </a:r>
            <a:r>
              <a:rPr lang="en-US" dirty="0">
                <a:solidFill>
                  <a:schemeClr val="tx1"/>
                </a:solidFill>
                <a:latin typeface="Arial" panose="020B0604020202020204" pitchFamily="34" charset="0"/>
                <a:cs typeface="Arial" panose="020B0604020202020204" pitchFamily="34" charset="0"/>
              </a:rPr>
              <a:t> et </a:t>
            </a:r>
            <a:r>
              <a:rPr lang="en-US" dirty="0" err="1">
                <a:solidFill>
                  <a:schemeClr val="tx1"/>
                </a:solidFill>
                <a:latin typeface="Arial" panose="020B0604020202020204" pitchFamily="34" charset="0"/>
                <a:cs typeface="Arial" panose="020B0604020202020204" pitchFamily="34" charset="0"/>
              </a:rPr>
              <a:t>accumsan</a:t>
            </a:r>
            <a:r>
              <a:rPr lang="en-US" dirty="0">
                <a:solidFill>
                  <a:schemeClr val="tx1"/>
                </a:solidFill>
                <a:latin typeface="Arial" panose="020B0604020202020204" pitchFamily="34" charset="0"/>
                <a:cs typeface="Arial" panose="020B0604020202020204" pitchFamily="34" charset="0"/>
              </a:rPr>
              <a:t> et </a:t>
            </a:r>
            <a:r>
              <a:rPr lang="en-US" dirty="0" err="1">
                <a:solidFill>
                  <a:schemeClr val="tx1"/>
                </a:solidFill>
                <a:latin typeface="Arial" panose="020B0604020202020204" pitchFamily="34" charset="0"/>
                <a:cs typeface="Arial" panose="020B0604020202020204" pitchFamily="34" charset="0"/>
              </a:rPr>
              <a:t>iusto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odio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dignissim</a:t>
            </a:r>
            <a:r>
              <a:rPr lang="en-US" dirty="0">
                <a:solidFill>
                  <a:schemeClr val="tx1"/>
                </a:solidFill>
                <a:latin typeface="Arial" panose="020B0604020202020204" pitchFamily="34" charset="0"/>
                <a:cs typeface="Arial" panose="020B0604020202020204" pitchFamily="34" charset="0"/>
              </a:rPr>
              <a:t> qui </a:t>
            </a:r>
            <a:r>
              <a:rPr lang="en-US" dirty="0" err="1">
                <a:solidFill>
                  <a:schemeClr val="tx1"/>
                </a:solidFill>
                <a:latin typeface="Arial" panose="020B0604020202020204" pitchFamily="34" charset="0"/>
                <a:cs typeface="Arial" panose="020B0604020202020204" pitchFamily="34" charset="0"/>
              </a:rPr>
              <a:t>blandit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praesent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luptatum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zzril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delenit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augue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duis</a:t>
            </a:r>
            <a:r>
              <a:rPr lang="en-US" dirty="0">
                <a:solidFill>
                  <a:schemeClr val="tx1"/>
                </a:solidFill>
                <a:latin typeface="Arial" panose="020B0604020202020204" pitchFamily="34" charset="0"/>
                <a:cs typeface="Arial" panose="020B0604020202020204" pitchFamily="34" charset="0"/>
              </a:rPr>
              <a:t> dolore </a:t>
            </a:r>
            <a:r>
              <a:rPr lang="en-US" dirty="0" err="1">
                <a:solidFill>
                  <a:schemeClr val="tx1"/>
                </a:solidFill>
                <a:latin typeface="Arial" panose="020B0604020202020204" pitchFamily="34" charset="0"/>
                <a:cs typeface="Arial" panose="020B0604020202020204" pitchFamily="34" charset="0"/>
              </a:rPr>
              <a:t>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feugait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nulla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facilisi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tation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ullamcorper</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suscipit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lobortis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nisl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aliquip</a:t>
            </a:r>
            <a:r>
              <a:rPr lang="en-US" dirty="0">
                <a:solidFill>
                  <a:schemeClr val="tx1"/>
                </a:solidFill>
                <a:latin typeface="Arial" panose="020B0604020202020204" pitchFamily="34" charset="0"/>
                <a:cs typeface="Arial" panose="020B0604020202020204" pitchFamily="34" charset="0"/>
              </a:rPr>
              <a:t> ex </a:t>
            </a:r>
            <a:r>
              <a:rPr lang="en-US" dirty="0" err="1">
                <a:solidFill>
                  <a:schemeClr val="tx1"/>
                </a:solidFill>
                <a:latin typeface="Arial" panose="020B0604020202020204" pitchFamily="34" charset="0"/>
                <a:cs typeface="Arial" panose="020B0604020202020204" pitchFamily="34" charset="0"/>
              </a:rPr>
              <a:t>ea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commodo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consequat</a:t>
            </a:r>
            <a:r>
              <a:rPr lang="en-US" dirty="0">
                <a:solidFill>
                  <a:schemeClr val="tx1"/>
                </a:solidFill>
                <a:latin typeface="Arial" panose="020B0604020202020204" pitchFamily="34" charset="0"/>
                <a:cs typeface="Arial" panose="020B0604020202020204" pitchFamily="34" charset="0"/>
              </a:rPr>
              <a:t>. Duis </a:t>
            </a:r>
            <a:r>
              <a:rPr lang="en-US" dirty="0" err="1">
                <a:solidFill>
                  <a:schemeClr val="tx1"/>
                </a:solidFill>
                <a:latin typeface="Arial" panose="020B0604020202020204" pitchFamily="34" charset="0"/>
                <a:cs typeface="Arial" panose="020B0604020202020204" pitchFamily="34" charset="0"/>
              </a:rPr>
              <a:t>autem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eum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iriure</a:t>
            </a:r>
            <a:r>
              <a:rPr lang="en-US" dirty="0">
                <a:solidFill>
                  <a:schemeClr val="tx1"/>
                </a:solidFill>
                <a:latin typeface="Arial" panose="020B0604020202020204" pitchFamily="34" charset="0"/>
                <a:cs typeface="Arial" panose="020B0604020202020204" pitchFamily="34" charset="0"/>
              </a:rPr>
              <a:t> dolor in.</a:t>
            </a:r>
          </a:p>
        </p:txBody>
      </p:sp>
      <p:sp>
        <p:nvSpPr>
          <p:cNvPr id="15" name="Text Placeholder 26">
            <a:extLst>
              <a:ext uri="{FF2B5EF4-FFF2-40B4-BE49-F238E27FC236}">
                <a16:creationId xmlns:a16="http://schemas.microsoft.com/office/drawing/2014/main" id="{F85F3E11-C350-5645-89FC-596FDD0A1D72}"/>
              </a:ext>
            </a:extLst>
          </p:cNvPr>
          <p:cNvSpPr>
            <a:spLocks noGrp="1"/>
          </p:cNvSpPr>
          <p:nvPr>
            <p:ph type="body" sz="quarter" idx="11" hasCustomPrompt="1"/>
          </p:nvPr>
        </p:nvSpPr>
        <p:spPr>
          <a:xfrm>
            <a:off x="816467" y="1840370"/>
            <a:ext cx="10515599" cy="335826"/>
          </a:xfrm>
        </p:spPr>
        <p:txBody>
          <a:bodyPr>
            <a:noAutofit/>
          </a:bodyPr>
          <a:lstStyle>
            <a:lvl1pPr marL="0" indent="0" algn="ctr">
              <a:buNone/>
              <a:defRPr sz="1600" b="1" i="0">
                <a:solidFill>
                  <a:srgbClr val="00AAA6"/>
                </a:solidFill>
                <a:latin typeface="Arial" panose="020B0604020202020204" pitchFamily="34" charset="0"/>
                <a:cs typeface="Arial" panose="020B0604020202020204" pitchFamily="34" charset="0"/>
              </a:defRPr>
            </a:lvl1pPr>
            <a:lvl2pPr>
              <a:defRPr sz="2000" b="1" i="0">
                <a:solidFill>
                  <a:srgbClr val="00AAA6"/>
                </a:solidFill>
                <a:latin typeface="Arial" panose="020B0604020202020204" pitchFamily="34" charset="0"/>
                <a:cs typeface="Arial" panose="020B0604020202020204" pitchFamily="34" charset="0"/>
              </a:defRPr>
            </a:lvl2pPr>
            <a:lvl3pPr>
              <a:defRPr sz="1800" b="1" i="0">
                <a:solidFill>
                  <a:srgbClr val="00AAA6"/>
                </a:solidFill>
                <a:latin typeface="Arial" panose="020B0604020202020204" pitchFamily="34" charset="0"/>
                <a:cs typeface="Arial" panose="020B0604020202020204" pitchFamily="34" charset="0"/>
              </a:defRPr>
            </a:lvl3pPr>
            <a:lvl4pPr>
              <a:defRPr sz="1600" b="1" i="0">
                <a:solidFill>
                  <a:srgbClr val="00AAA6"/>
                </a:solidFill>
                <a:latin typeface="Arial" panose="020B0604020202020204" pitchFamily="34" charset="0"/>
                <a:cs typeface="Arial" panose="020B0604020202020204" pitchFamily="34" charset="0"/>
              </a:defRPr>
            </a:lvl4pPr>
            <a:lvl5pPr>
              <a:defRPr sz="1600" b="1" i="0">
                <a:solidFill>
                  <a:srgbClr val="00AAA6"/>
                </a:solidFill>
                <a:latin typeface="Arial" panose="020B0604020202020204" pitchFamily="34" charset="0"/>
                <a:cs typeface="Arial" panose="020B0604020202020204" pitchFamily="34" charset="0"/>
              </a:defRPr>
            </a:lvl5pPr>
          </a:lstStyle>
          <a:p>
            <a:pPr lvl="0"/>
            <a:r>
              <a:rPr lang="en-US" dirty="0"/>
              <a:t>Paragraph Header 16PT</a:t>
            </a:r>
          </a:p>
        </p:txBody>
      </p:sp>
      <p:sp>
        <p:nvSpPr>
          <p:cNvPr id="7" name="Slide Number Placeholder 5">
            <a:extLst>
              <a:ext uri="{FF2B5EF4-FFF2-40B4-BE49-F238E27FC236}">
                <a16:creationId xmlns:a16="http://schemas.microsoft.com/office/drawing/2014/main" id="{90D3AB1C-CC6D-4263-8299-53034E740CE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76861-DF21-4148-BFB4-D54BBE3CDD24}" type="slidenum">
              <a:rPr lang="en-US" smtClean="0"/>
              <a:t>‹#›</a:t>
            </a:fld>
            <a:endParaRPr lang="en-US" dirty="0"/>
          </a:p>
        </p:txBody>
      </p:sp>
    </p:spTree>
    <p:extLst>
      <p:ext uri="{BB962C8B-B14F-4D97-AF65-F5344CB8AC3E}">
        <p14:creationId xmlns:p14="http://schemas.microsoft.com/office/powerpoint/2010/main" val="33665888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Title 20">
            <a:extLst>
              <a:ext uri="{FF2B5EF4-FFF2-40B4-BE49-F238E27FC236}">
                <a16:creationId xmlns:a16="http://schemas.microsoft.com/office/drawing/2014/main" id="{6F937B14-539C-A843-B863-5D269E51060F}"/>
              </a:ext>
            </a:extLst>
          </p:cNvPr>
          <p:cNvSpPr>
            <a:spLocks noGrp="1"/>
          </p:cNvSpPr>
          <p:nvPr>
            <p:ph type="title"/>
          </p:nvPr>
        </p:nvSpPr>
        <p:spPr>
          <a:xfrm>
            <a:off x="816468" y="384098"/>
            <a:ext cx="10515600" cy="809703"/>
          </a:xfrm>
        </p:spPr>
        <p:txBody>
          <a:bodyPr>
            <a:normAutofit/>
          </a:bodyPr>
          <a:lstStyle>
            <a:lvl1pPr algn="ctr">
              <a:defRPr sz="2000" b="1" i="0">
                <a:solidFill>
                  <a:srgbClr val="004A9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Rectangle 6">
            <a:extLst>
              <a:ext uri="{FF2B5EF4-FFF2-40B4-BE49-F238E27FC236}">
                <a16:creationId xmlns:a16="http://schemas.microsoft.com/office/drawing/2014/main" id="{C87350AE-E35B-0547-B941-28A9290CE172}"/>
              </a:ext>
            </a:extLst>
          </p:cNvPr>
          <p:cNvSpPr/>
          <p:nvPr userDrawn="1"/>
        </p:nvSpPr>
        <p:spPr>
          <a:xfrm>
            <a:off x="-12071" y="6219732"/>
            <a:ext cx="12216141" cy="638269"/>
          </a:xfrm>
          <a:custGeom>
            <a:avLst/>
            <a:gdLst>
              <a:gd name="connsiteX0" fmla="*/ 0 w 9144000"/>
              <a:gd name="connsiteY0" fmla="*/ 0 h 909873"/>
              <a:gd name="connsiteX1" fmla="*/ 9144000 w 9144000"/>
              <a:gd name="connsiteY1" fmla="*/ 0 h 909873"/>
              <a:gd name="connsiteX2" fmla="*/ 9144000 w 9144000"/>
              <a:gd name="connsiteY2" fmla="*/ 909873 h 909873"/>
              <a:gd name="connsiteX3" fmla="*/ 0 w 9144000"/>
              <a:gd name="connsiteY3" fmla="*/ 909873 h 909873"/>
              <a:gd name="connsiteX4" fmla="*/ 0 w 9144000"/>
              <a:gd name="connsiteY4" fmla="*/ 0 h 909873"/>
              <a:gd name="connsiteX0" fmla="*/ 0 w 9153053"/>
              <a:gd name="connsiteY0" fmla="*/ 742384 h 909873"/>
              <a:gd name="connsiteX1" fmla="*/ 9153053 w 9153053"/>
              <a:gd name="connsiteY1" fmla="*/ 0 h 909873"/>
              <a:gd name="connsiteX2" fmla="*/ 9153053 w 9153053"/>
              <a:gd name="connsiteY2" fmla="*/ 909873 h 909873"/>
              <a:gd name="connsiteX3" fmla="*/ 9053 w 9153053"/>
              <a:gd name="connsiteY3" fmla="*/ 909873 h 909873"/>
              <a:gd name="connsiteX4" fmla="*/ 0 w 9153053"/>
              <a:gd name="connsiteY4" fmla="*/ 742384 h 909873"/>
              <a:gd name="connsiteX0" fmla="*/ 0 w 9162106"/>
              <a:gd name="connsiteY0" fmla="*/ 470780 h 638269"/>
              <a:gd name="connsiteX1" fmla="*/ 9162106 w 9162106"/>
              <a:gd name="connsiteY1" fmla="*/ 0 h 638269"/>
              <a:gd name="connsiteX2" fmla="*/ 9153053 w 9162106"/>
              <a:gd name="connsiteY2" fmla="*/ 638269 h 638269"/>
              <a:gd name="connsiteX3" fmla="*/ 9053 w 9162106"/>
              <a:gd name="connsiteY3" fmla="*/ 638269 h 638269"/>
              <a:gd name="connsiteX4" fmla="*/ 0 w 9162106"/>
              <a:gd name="connsiteY4" fmla="*/ 470780 h 63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106" h="638269">
                <a:moveTo>
                  <a:pt x="0" y="470780"/>
                </a:moveTo>
                <a:lnTo>
                  <a:pt x="9162106" y="0"/>
                </a:lnTo>
                <a:lnTo>
                  <a:pt x="9153053" y="638269"/>
                </a:lnTo>
                <a:lnTo>
                  <a:pt x="9053" y="638269"/>
                </a:lnTo>
                <a:lnTo>
                  <a:pt x="0" y="470780"/>
                </a:lnTo>
                <a:close/>
              </a:path>
            </a:pathLst>
          </a:custGeom>
          <a:solidFill>
            <a:srgbClr val="00A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a:extLst>
              <a:ext uri="{FF2B5EF4-FFF2-40B4-BE49-F238E27FC236}">
                <a16:creationId xmlns:a16="http://schemas.microsoft.com/office/drawing/2014/main" id="{B1904ECF-6DA7-274A-9609-539572760B0C}"/>
              </a:ext>
            </a:extLst>
          </p:cNvPr>
          <p:cNvPicPr>
            <a:picLocks noChangeAspect="1"/>
          </p:cNvPicPr>
          <p:nvPr userDrawn="1"/>
        </p:nvPicPr>
        <p:blipFill>
          <a:blip r:embed="rId2"/>
          <a:stretch>
            <a:fillRect/>
          </a:stretch>
        </p:blipFill>
        <p:spPr>
          <a:xfrm>
            <a:off x="4960903" y="5883181"/>
            <a:ext cx="2226733" cy="336550"/>
          </a:xfrm>
          <a:prstGeom prst="rect">
            <a:avLst/>
          </a:prstGeom>
        </p:spPr>
      </p:pic>
      <p:sp>
        <p:nvSpPr>
          <p:cNvPr id="13" name="TextBox 12">
            <a:extLst>
              <a:ext uri="{FF2B5EF4-FFF2-40B4-BE49-F238E27FC236}">
                <a16:creationId xmlns:a16="http://schemas.microsoft.com/office/drawing/2014/main" id="{2C139300-6558-6847-B72E-51EBEDD8510D}"/>
              </a:ext>
            </a:extLst>
          </p:cNvPr>
          <p:cNvSpPr txBox="1"/>
          <p:nvPr userDrawn="1"/>
        </p:nvSpPr>
        <p:spPr>
          <a:xfrm>
            <a:off x="2489201" y="999957"/>
            <a:ext cx="184731" cy="369332"/>
          </a:xfrm>
          <a:prstGeom prst="rect">
            <a:avLst/>
          </a:prstGeom>
          <a:noFill/>
        </p:spPr>
        <p:txBody>
          <a:bodyPr wrap="none" rtlCol="0">
            <a:spAutoFit/>
          </a:bodyPr>
          <a:lstStyle/>
          <a:p>
            <a:endParaRPr lang="en-US" sz="1800" dirty="0"/>
          </a:p>
        </p:txBody>
      </p:sp>
      <p:sp>
        <p:nvSpPr>
          <p:cNvPr id="14" name="Text Placeholder 22">
            <a:extLst>
              <a:ext uri="{FF2B5EF4-FFF2-40B4-BE49-F238E27FC236}">
                <a16:creationId xmlns:a16="http://schemas.microsoft.com/office/drawing/2014/main" id="{DCC75817-F2AA-F04B-B586-5DFE8FE824E9}"/>
              </a:ext>
            </a:extLst>
          </p:cNvPr>
          <p:cNvSpPr>
            <a:spLocks noGrp="1"/>
          </p:cNvSpPr>
          <p:nvPr>
            <p:ph type="body" sz="quarter" idx="10" hasCustomPrompt="1"/>
          </p:nvPr>
        </p:nvSpPr>
        <p:spPr>
          <a:xfrm>
            <a:off x="816467" y="2469741"/>
            <a:ext cx="10515599" cy="2654300"/>
          </a:xfrm>
        </p:spPr>
        <p:txBody>
          <a:bodyPr>
            <a:noAutofit/>
          </a:bodyPr>
          <a:lstStyle>
            <a:lvl1pPr marL="0" indent="0">
              <a:buNone/>
              <a:defRPr sz="1400"/>
            </a:lvl1pPr>
          </a:lstStyle>
          <a:p>
            <a:pPr>
              <a:lnSpc>
                <a:spcPct val="150000"/>
              </a:lnSpc>
            </a:pPr>
            <a:r>
              <a:rPr lang="en-US" dirty="0">
                <a:solidFill>
                  <a:schemeClr val="tx1"/>
                </a:solidFill>
                <a:latin typeface="Arial" panose="020B0604020202020204" pitchFamily="34" charset="0"/>
                <a:cs typeface="Arial" panose="020B0604020202020204" pitchFamily="34" charset="0"/>
              </a:rPr>
              <a:t>Paragraph text 14pt. Lorem ipsum dolor sit </a:t>
            </a:r>
            <a:r>
              <a:rPr lang="en-US" dirty="0" err="1">
                <a:solidFill>
                  <a:schemeClr val="tx1"/>
                </a:solidFill>
                <a:latin typeface="Arial" panose="020B0604020202020204" pitchFamily="34" charset="0"/>
                <a:cs typeface="Arial" panose="020B0604020202020204" pitchFamily="34" charset="0"/>
              </a:rPr>
              <a:t>amet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consectetuer</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adipiscing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elit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sed</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diam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nonummy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nibh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euismod</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tincidunt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laoreet</a:t>
            </a:r>
            <a:r>
              <a:rPr lang="en-US" dirty="0">
                <a:solidFill>
                  <a:schemeClr val="tx1"/>
                </a:solidFill>
                <a:latin typeface="Arial" panose="020B0604020202020204" pitchFamily="34" charset="0"/>
                <a:cs typeface="Arial" panose="020B0604020202020204" pitchFamily="34" charset="0"/>
              </a:rPr>
              <a:t> dolore magna </a:t>
            </a:r>
            <a:r>
              <a:rPr lang="en-US" dirty="0" err="1">
                <a:solidFill>
                  <a:schemeClr val="tx1"/>
                </a:solidFill>
                <a:latin typeface="Arial" panose="020B0604020202020204" pitchFamily="34" charset="0"/>
                <a:cs typeface="Arial" panose="020B0604020202020204" pitchFamily="34" charset="0"/>
              </a:rPr>
              <a:t>aliquam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erat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volutpat</a:t>
            </a:r>
            <a:r>
              <a:rPr lang="en-US" dirty="0">
                <a:solidFill>
                  <a:schemeClr val="tx1"/>
                </a:solidFill>
                <a:latin typeface="Arial" panose="020B0604020202020204" pitchFamily="34" charset="0"/>
                <a:cs typeface="Arial" panose="020B0604020202020204" pitchFamily="34" charset="0"/>
              </a:rPr>
              <a:t>. Ut </a:t>
            </a:r>
            <a:r>
              <a:rPr lang="en-US" dirty="0" err="1">
                <a:solidFill>
                  <a:schemeClr val="tx1"/>
                </a:solidFill>
                <a:latin typeface="Arial" panose="020B0604020202020204" pitchFamily="34" charset="0"/>
                <a:cs typeface="Arial" panose="020B0604020202020204" pitchFamily="34" charset="0"/>
              </a:rPr>
              <a:t>wisi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enim</a:t>
            </a:r>
            <a:r>
              <a:rPr lang="en-US" dirty="0">
                <a:solidFill>
                  <a:schemeClr val="tx1"/>
                </a:solidFill>
                <a:latin typeface="Arial" panose="020B0604020202020204" pitchFamily="34" charset="0"/>
                <a:cs typeface="Arial" panose="020B0604020202020204" pitchFamily="34" charset="0"/>
              </a:rPr>
              <a:t> ad  minim </a:t>
            </a:r>
            <a:r>
              <a:rPr lang="en-US" dirty="0" err="1">
                <a:solidFill>
                  <a:schemeClr val="tx1"/>
                </a:solidFill>
                <a:latin typeface="Arial" panose="020B0604020202020204" pitchFamily="34" charset="0"/>
                <a:cs typeface="Arial" panose="020B0604020202020204" pitchFamily="34" charset="0"/>
              </a:rPr>
              <a:t>veniam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quis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nostrud</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exerci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tation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ullamcorper</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suscipit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lobortis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nisl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aliquip</a:t>
            </a:r>
            <a:r>
              <a:rPr lang="en-US" dirty="0">
                <a:solidFill>
                  <a:schemeClr val="tx1"/>
                </a:solidFill>
                <a:latin typeface="Arial" panose="020B0604020202020204" pitchFamily="34" charset="0"/>
                <a:cs typeface="Arial" panose="020B0604020202020204" pitchFamily="34" charset="0"/>
              </a:rPr>
              <a:t> ex </a:t>
            </a:r>
            <a:r>
              <a:rPr lang="en-US" dirty="0" err="1">
                <a:solidFill>
                  <a:schemeClr val="tx1"/>
                </a:solidFill>
                <a:latin typeface="Arial" panose="020B0604020202020204" pitchFamily="34" charset="0"/>
                <a:cs typeface="Arial" panose="020B0604020202020204" pitchFamily="34" charset="0"/>
              </a:rPr>
              <a:t>ea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commodo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consequat</a:t>
            </a:r>
            <a:r>
              <a:rPr lang="en-US" dirty="0">
                <a:solidFill>
                  <a:schemeClr val="tx1"/>
                </a:solidFill>
                <a:latin typeface="Arial" panose="020B0604020202020204" pitchFamily="34" charset="0"/>
                <a:cs typeface="Arial" panose="020B0604020202020204" pitchFamily="34" charset="0"/>
              </a:rPr>
              <a:t>. Duis </a:t>
            </a:r>
            <a:r>
              <a:rPr lang="en-US" dirty="0" err="1">
                <a:solidFill>
                  <a:schemeClr val="tx1"/>
                </a:solidFill>
                <a:latin typeface="Arial" panose="020B0604020202020204" pitchFamily="34" charset="0"/>
                <a:cs typeface="Arial" panose="020B0604020202020204" pitchFamily="34" charset="0"/>
              </a:rPr>
              <a:t>autem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eum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iriure</a:t>
            </a:r>
            <a:r>
              <a:rPr lang="en-US" dirty="0">
                <a:solidFill>
                  <a:schemeClr val="tx1"/>
                </a:solidFill>
                <a:latin typeface="Arial" panose="020B0604020202020204" pitchFamily="34" charset="0"/>
                <a:cs typeface="Arial" panose="020B0604020202020204" pitchFamily="34" charset="0"/>
              </a:rPr>
              <a:t> dolor in </a:t>
            </a:r>
            <a:r>
              <a:rPr lang="en-US" dirty="0" err="1">
                <a:solidFill>
                  <a:schemeClr val="tx1"/>
                </a:solidFill>
                <a:latin typeface="Arial" panose="020B0604020202020204" pitchFamily="34" charset="0"/>
                <a:cs typeface="Arial" panose="020B0604020202020204" pitchFamily="34" charset="0"/>
              </a:rPr>
              <a:t>hendrerit</a:t>
            </a:r>
            <a:r>
              <a:rPr lang="en-US" dirty="0">
                <a:solidFill>
                  <a:schemeClr val="tx1"/>
                </a:solidFill>
                <a:latin typeface="Arial" panose="020B0604020202020204" pitchFamily="34" charset="0"/>
                <a:cs typeface="Arial" panose="020B0604020202020204" pitchFamily="34" charset="0"/>
              </a:rPr>
              <a:t> in </a:t>
            </a:r>
            <a:r>
              <a:rPr lang="en-US" dirty="0" err="1">
                <a:solidFill>
                  <a:schemeClr val="tx1"/>
                </a:solidFill>
                <a:latin typeface="Arial" panose="020B0604020202020204" pitchFamily="34" charset="0"/>
                <a:cs typeface="Arial" panose="020B0604020202020204" pitchFamily="34" charset="0"/>
              </a:rPr>
              <a:t>vulputate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esse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molestie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consequat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illum</a:t>
            </a:r>
            <a:r>
              <a:rPr lang="en-US" dirty="0">
                <a:solidFill>
                  <a:schemeClr val="tx1"/>
                </a:solidFill>
                <a:latin typeface="Arial" panose="020B0604020202020204" pitchFamily="34" charset="0"/>
                <a:cs typeface="Arial" panose="020B0604020202020204" pitchFamily="34" charset="0"/>
              </a:rPr>
              <a:t> dolore </a:t>
            </a:r>
            <a:r>
              <a:rPr lang="en-US" dirty="0" err="1">
                <a:solidFill>
                  <a:schemeClr val="tx1"/>
                </a:solidFill>
                <a:latin typeface="Arial" panose="020B0604020202020204" pitchFamily="34" charset="0"/>
                <a:cs typeface="Arial" panose="020B0604020202020204" pitchFamily="34" charset="0"/>
              </a:rPr>
              <a:t>eu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feugiat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nulla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facilisis</a:t>
            </a:r>
            <a:r>
              <a:rPr lang="en-US" dirty="0">
                <a:solidFill>
                  <a:schemeClr val="tx1"/>
                </a:solidFill>
                <a:latin typeface="Arial" panose="020B0604020202020204" pitchFamily="34" charset="0"/>
                <a:cs typeface="Arial" panose="020B0604020202020204" pitchFamily="34" charset="0"/>
              </a:rPr>
              <a:t> at </a:t>
            </a:r>
            <a:r>
              <a:rPr lang="en-US" dirty="0" err="1">
                <a:solidFill>
                  <a:schemeClr val="tx1"/>
                </a:solidFill>
                <a:latin typeface="Arial" panose="020B0604020202020204" pitchFamily="34" charset="0"/>
                <a:cs typeface="Arial" panose="020B0604020202020204" pitchFamily="34" charset="0"/>
              </a:rPr>
              <a:t>vero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eros</a:t>
            </a:r>
            <a:r>
              <a:rPr lang="en-US" dirty="0">
                <a:solidFill>
                  <a:schemeClr val="tx1"/>
                </a:solidFill>
                <a:latin typeface="Arial" panose="020B0604020202020204" pitchFamily="34" charset="0"/>
                <a:cs typeface="Arial" panose="020B0604020202020204" pitchFamily="34" charset="0"/>
              </a:rPr>
              <a:t> et </a:t>
            </a:r>
            <a:r>
              <a:rPr lang="en-US" dirty="0" err="1">
                <a:solidFill>
                  <a:schemeClr val="tx1"/>
                </a:solidFill>
                <a:latin typeface="Arial" panose="020B0604020202020204" pitchFamily="34" charset="0"/>
                <a:cs typeface="Arial" panose="020B0604020202020204" pitchFamily="34" charset="0"/>
              </a:rPr>
              <a:t>accumsan</a:t>
            </a:r>
            <a:r>
              <a:rPr lang="en-US" dirty="0">
                <a:solidFill>
                  <a:schemeClr val="tx1"/>
                </a:solidFill>
                <a:latin typeface="Arial" panose="020B0604020202020204" pitchFamily="34" charset="0"/>
                <a:cs typeface="Arial" panose="020B0604020202020204" pitchFamily="34" charset="0"/>
              </a:rPr>
              <a:t> et </a:t>
            </a:r>
            <a:r>
              <a:rPr lang="en-US" dirty="0" err="1">
                <a:solidFill>
                  <a:schemeClr val="tx1"/>
                </a:solidFill>
                <a:latin typeface="Arial" panose="020B0604020202020204" pitchFamily="34" charset="0"/>
                <a:cs typeface="Arial" panose="020B0604020202020204" pitchFamily="34" charset="0"/>
              </a:rPr>
              <a:t>iusto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odio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dignissim</a:t>
            </a:r>
            <a:r>
              <a:rPr lang="en-US" dirty="0">
                <a:solidFill>
                  <a:schemeClr val="tx1"/>
                </a:solidFill>
                <a:latin typeface="Arial" panose="020B0604020202020204" pitchFamily="34" charset="0"/>
                <a:cs typeface="Arial" panose="020B0604020202020204" pitchFamily="34" charset="0"/>
              </a:rPr>
              <a:t> qui </a:t>
            </a:r>
            <a:r>
              <a:rPr lang="en-US" dirty="0" err="1">
                <a:solidFill>
                  <a:schemeClr val="tx1"/>
                </a:solidFill>
                <a:latin typeface="Arial" panose="020B0604020202020204" pitchFamily="34" charset="0"/>
                <a:cs typeface="Arial" panose="020B0604020202020204" pitchFamily="34" charset="0"/>
              </a:rPr>
              <a:t>blandit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praesent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luptatum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zzril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delenit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augue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duis</a:t>
            </a:r>
            <a:r>
              <a:rPr lang="en-US" dirty="0">
                <a:solidFill>
                  <a:schemeClr val="tx1"/>
                </a:solidFill>
                <a:latin typeface="Arial" panose="020B0604020202020204" pitchFamily="34" charset="0"/>
                <a:cs typeface="Arial" panose="020B0604020202020204" pitchFamily="34" charset="0"/>
              </a:rPr>
              <a:t> dolore </a:t>
            </a:r>
            <a:r>
              <a:rPr lang="en-US" dirty="0" err="1">
                <a:solidFill>
                  <a:schemeClr val="tx1"/>
                </a:solidFill>
                <a:latin typeface="Arial" panose="020B0604020202020204" pitchFamily="34" charset="0"/>
                <a:cs typeface="Arial" panose="020B0604020202020204" pitchFamily="34" charset="0"/>
              </a:rPr>
              <a:t>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feugait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nulla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facilisi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tation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ullamcorper</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suscipit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lobortis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nisl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aliquip</a:t>
            </a:r>
            <a:r>
              <a:rPr lang="en-US" dirty="0">
                <a:solidFill>
                  <a:schemeClr val="tx1"/>
                </a:solidFill>
                <a:latin typeface="Arial" panose="020B0604020202020204" pitchFamily="34" charset="0"/>
                <a:cs typeface="Arial" panose="020B0604020202020204" pitchFamily="34" charset="0"/>
              </a:rPr>
              <a:t> ex </a:t>
            </a:r>
            <a:r>
              <a:rPr lang="en-US" dirty="0" err="1">
                <a:solidFill>
                  <a:schemeClr val="tx1"/>
                </a:solidFill>
                <a:latin typeface="Arial" panose="020B0604020202020204" pitchFamily="34" charset="0"/>
                <a:cs typeface="Arial" panose="020B0604020202020204" pitchFamily="34" charset="0"/>
              </a:rPr>
              <a:t>ea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commodo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consequat</a:t>
            </a:r>
            <a:r>
              <a:rPr lang="en-US" dirty="0">
                <a:solidFill>
                  <a:schemeClr val="tx1"/>
                </a:solidFill>
                <a:latin typeface="Arial" panose="020B0604020202020204" pitchFamily="34" charset="0"/>
                <a:cs typeface="Arial" panose="020B0604020202020204" pitchFamily="34" charset="0"/>
              </a:rPr>
              <a:t>. Duis </a:t>
            </a:r>
            <a:r>
              <a:rPr lang="en-US" dirty="0" err="1">
                <a:solidFill>
                  <a:schemeClr val="tx1"/>
                </a:solidFill>
                <a:latin typeface="Arial" panose="020B0604020202020204" pitchFamily="34" charset="0"/>
                <a:cs typeface="Arial" panose="020B0604020202020204" pitchFamily="34" charset="0"/>
              </a:rPr>
              <a:t>autem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eum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iriure</a:t>
            </a:r>
            <a:r>
              <a:rPr lang="en-US" dirty="0">
                <a:solidFill>
                  <a:schemeClr val="tx1"/>
                </a:solidFill>
                <a:latin typeface="Arial" panose="020B0604020202020204" pitchFamily="34" charset="0"/>
                <a:cs typeface="Arial" panose="020B0604020202020204" pitchFamily="34" charset="0"/>
              </a:rPr>
              <a:t> dolor in.</a:t>
            </a:r>
          </a:p>
        </p:txBody>
      </p:sp>
      <p:sp>
        <p:nvSpPr>
          <p:cNvPr id="15" name="Text Placeholder 26">
            <a:extLst>
              <a:ext uri="{FF2B5EF4-FFF2-40B4-BE49-F238E27FC236}">
                <a16:creationId xmlns:a16="http://schemas.microsoft.com/office/drawing/2014/main" id="{F85F3E11-C350-5645-89FC-596FDD0A1D72}"/>
              </a:ext>
            </a:extLst>
          </p:cNvPr>
          <p:cNvSpPr>
            <a:spLocks noGrp="1"/>
          </p:cNvSpPr>
          <p:nvPr>
            <p:ph type="body" sz="quarter" idx="11" hasCustomPrompt="1"/>
          </p:nvPr>
        </p:nvSpPr>
        <p:spPr>
          <a:xfrm>
            <a:off x="816467" y="1840370"/>
            <a:ext cx="10515599" cy="335826"/>
          </a:xfrm>
        </p:spPr>
        <p:txBody>
          <a:bodyPr>
            <a:noAutofit/>
          </a:bodyPr>
          <a:lstStyle>
            <a:lvl1pPr marL="0" indent="0" algn="ctr">
              <a:buNone/>
              <a:defRPr sz="1600" b="1" i="0">
                <a:solidFill>
                  <a:srgbClr val="00AAA6"/>
                </a:solidFill>
                <a:latin typeface="Arial" panose="020B0604020202020204" pitchFamily="34" charset="0"/>
                <a:cs typeface="Arial" panose="020B0604020202020204" pitchFamily="34" charset="0"/>
              </a:defRPr>
            </a:lvl1pPr>
            <a:lvl2pPr>
              <a:defRPr sz="2000" b="1" i="0">
                <a:solidFill>
                  <a:srgbClr val="00AAA6"/>
                </a:solidFill>
                <a:latin typeface="Arial" panose="020B0604020202020204" pitchFamily="34" charset="0"/>
                <a:cs typeface="Arial" panose="020B0604020202020204" pitchFamily="34" charset="0"/>
              </a:defRPr>
            </a:lvl2pPr>
            <a:lvl3pPr>
              <a:defRPr sz="1800" b="1" i="0">
                <a:solidFill>
                  <a:srgbClr val="00AAA6"/>
                </a:solidFill>
                <a:latin typeface="Arial" panose="020B0604020202020204" pitchFamily="34" charset="0"/>
                <a:cs typeface="Arial" panose="020B0604020202020204" pitchFamily="34" charset="0"/>
              </a:defRPr>
            </a:lvl3pPr>
            <a:lvl4pPr>
              <a:defRPr sz="1600" b="1" i="0">
                <a:solidFill>
                  <a:srgbClr val="00AAA6"/>
                </a:solidFill>
                <a:latin typeface="Arial" panose="020B0604020202020204" pitchFamily="34" charset="0"/>
                <a:cs typeface="Arial" panose="020B0604020202020204" pitchFamily="34" charset="0"/>
              </a:defRPr>
            </a:lvl4pPr>
            <a:lvl5pPr>
              <a:defRPr sz="1600" b="1" i="0">
                <a:solidFill>
                  <a:srgbClr val="00AAA6"/>
                </a:solidFill>
                <a:latin typeface="Arial" panose="020B0604020202020204" pitchFamily="34" charset="0"/>
                <a:cs typeface="Arial" panose="020B0604020202020204" pitchFamily="34" charset="0"/>
              </a:defRPr>
            </a:lvl5pPr>
          </a:lstStyle>
          <a:p>
            <a:pPr lvl="0"/>
            <a:r>
              <a:rPr lang="en-US" dirty="0"/>
              <a:t>Paragraph Header 16PT</a:t>
            </a:r>
          </a:p>
        </p:txBody>
      </p:sp>
      <p:sp>
        <p:nvSpPr>
          <p:cNvPr id="8" name="Slide Number Placeholder 5">
            <a:extLst>
              <a:ext uri="{FF2B5EF4-FFF2-40B4-BE49-F238E27FC236}">
                <a16:creationId xmlns:a16="http://schemas.microsoft.com/office/drawing/2014/main" id="{8E54FD96-B040-4664-B265-1BDB8F91849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76861-DF21-4148-BFB4-D54BBE3CDD24}" type="slidenum">
              <a:rPr lang="en-US" smtClean="0"/>
              <a:t>‹#›</a:t>
            </a:fld>
            <a:endParaRPr lang="en-US" dirty="0"/>
          </a:p>
        </p:txBody>
      </p:sp>
    </p:spTree>
    <p:extLst>
      <p:ext uri="{BB962C8B-B14F-4D97-AF65-F5344CB8AC3E}">
        <p14:creationId xmlns:p14="http://schemas.microsoft.com/office/powerpoint/2010/main" val="9894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Enterprise Blue Graphic">
    <p:bg>
      <p:bgPr>
        <a:solidFill>
          <a:schemeClr val="tx1"/>
        </a:solidFill>
        <a:effectLst/>
      </p:bgPr>
    </p:bg>
    <p:spTree>
      <p:nvGrpSpPr>
        <p:cNvPr id="1" name=""/>
        <p:cNvGrpSpPr/>
        <p:nvPr/>
      </p:nvGrpSpPr>
      <p:grpSpPr>
        <a:xfrm>
          <a:off x="0" y="0"/>
          <a:ext cx="0" cy="0"/>
          <a:chOff x="0" y="0"/>
          <a:chExt cx="0" cy="0"/>
        </a:xfrm>
      </p:grpSpPr>
      <p:sp>
        <p:nvSpPr>
          <p:cNvPr id="9" name="Title Placeholder 5">
            <a:extLst>
              <a:ext uri="{FF2B5EF4-FFF2-40B4-BE49-F238E27FC236}">
                <a16:creationId xmlns:a16="http://schemas.microsoft.com/office/drawing/2014/main" id="{4693AD26-90F1-C8AB-87EB-9C2B32FE65F9}"/>
              </a:ext>
            </a:extLst>
          </p:cNvPr>
          <p:cNvSpPr>
            <a:spLocks noGrp="1"/>
          </p:cNvSpPr>
          <p:nvPr>
            <p:ph type="title" hasCustomPrompt="1"/>
          </p:nvPr>
        </p:nvSpPr>
        <p:spPr>
          <a:xfrm>
            <a:off x="1584881" y="3228279"/>
            <a:ext cx="9780494" cy="1325563"/>
          </a:xfrm>
          <a:prstGeom prst="rect">
            <a:avLst/>
          </a:prstGeom>
        </p:spPr>
        <p:txBody>
          <a:bodyPr vert="horz" lIns="0" tIns="0" rIns="0" bIns="0" rtlCol="0" anchor="b">
            <a:normAutofit/>
          </a:bodyPr>
          <a:lstStyle>
            <a:lvl1pPr>
              <a:defRPr>
                <a:solidFill>
                  <a:schemeClr val="bg1"/>
                </a:solidFill>
              </a:defRPr>
            </a:lvl1pPr>
          </a:lstStyle>
          <a:p>
            <a:r>
              <a:rPr lang="en-US"/>
              <a:t>Click to Edit Presentation Title</a:t>
            </a:r>
          </a:p>
        </p:txBody>
      </p:sp>
      <p:pic>
        <p:nvPicPr>
          <p:cNvPr id="6" name="Picture 5">
            <a:extLst>
              <a:ext uri="{FF2B5EF4-FFF2-40B4-BE49-F238E27FC236}">
                <a16:creationId xmlns:a16="http://schemas.microsoft.com/office/drawing/2014/main" id="{18A64955-A0F9-F830-112D-A5C00098C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5680" y="0"/>
            <a:ext cx="4846320" cy="4829434"/>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B3E2CF3C-CAA9-0F31-BF20-548717ACBA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4475" y="688971"/>
            <a:ext cx="3933353" cy="897627"/>
          </a:xfrm>
          <a:prstGeom prst="rect">
            <a:avLst/>
          </a:prstGeom>
        </p:spPr>
      </p:pic>
      <p:sp>
        <p:nvSpPr>
          <p:cNvPr id="12" name="Text Placeholder 4">
            <a:extLst>
              <a:ext uri="{FF2B5EF4-FFF2-40B4-BE49-F238E27FC236}">
                <a16:creationId xmlns:a16="http://schemas.microsoft.com/office/drawing/2014/main" id="{7FE5B530-F563-B0F7-C744-FA881BB4DB9D}"/>
              </a:ext>
            </a:extLst>
          </p:cNvPr>
          <p:cNvSpPr>
            <a:spLocks noGrp="1"/>
          </p:cNvSpPr>
          <p:nvPr>
            <p:ph type="body" sz="quarter" idx="10" hasCustomPrompt="1"/>
          </p:nvPr>
        </p:nvSpPr>
        <p:spPr>
          <a:xfrm>
            <a:off x="1584881" y="4684877"/>
            <a:ext cx="9771418" cy="914400"/>
          </a:xfrm>
        </p:spPr>
        <p:txBody>
          <a:bodyPr/>
          <a:lstStyle>
            <a:lvl1pPr>
              <a:defRPr>
                <a:solidFill>
                  <a:schemeClr val="accent1">
                    <a:lumMod val="60000"/>
                    <a:lumOff val="40000"/>
                  </a:schemeClr>
                </a:solidFill>
              </a:defRPr>
            </a:lvl1pPr>
          </a:lstStyle>
          <a:p>
            <a:pPr lvl="0"/>
            <a:r>
              <a:rPr lang="en-US"/>
              <a:t>Click to Edit Presentation Subtitle</a:t>
            </a:r>
          </a:p>
        </p:txBody>
      </p:sp>
    </p:spTree>
    <p:extLst>
      <p:ext uri="{BB962C8B-B14F-4D97-AF65-F5344CB8AC3E}">
        <p14:creationId xmlns:p14="http://schemas.microsoft.com/office/powerpoint/2010/main" val="184500889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E45A744-5E4B-F24D-8609-171DD37E4023}"/>
              </a:ext>
            </a:extLst>
          </p:cNvPr>
          <p:cNvSpPr>
            <a:spLocks noGrp="1"/>
          </p:cNvSpPr>
          <p:nvPr>
            <p:ph type="body" sz="quarter" idx="18" hasCustomPrompt="1"/>
          </p:nvPr>
        </p:nvSpPr>
        <p:spPr>
          <a:xfrm>
            <a:off x="1574856" y="4410818"/>
            <a:ext cx="6691313" cy="1630363"/>
          </a:xfrm>
          <a:prstGeom prst="rect">
            <a:avLst/>
          </a:prstGeom>
        </p:spPr>
        <p:txBody>
          <a:bodyPr/>
          <a:lstStyle>
            <a:lvl1pPr>
              <a:defRPr sz="1600" b="0" i="0">
                <a:solidFill>
                  <a:schemeClr val="bg1"/>
                </a:solidFill>
                <a:latin typeface="Century Gothic" panose="020B0502020202020204" pitchFamily="34" charset="0"/>
              </a:defRPr>
            </a:lvl1pPr>
          </a:lstStyle>
          <a:p>
            <a:pPr lvl="0"/>
            <a:r>
              <a:rPr lang="en-US"/>
              <a:t>SUBHEAD 16PT CENTURY GOTHIC REGULAR</a:t>
            </a:r>
          </a:p>
        </p:txBody>
      </p:sp>
      <p:sp>
        <p:nvSpPr>
          <p:cNvPr id="3" name="Text Placeholder 2">
            <a:extLst>
              <a:ext uri="{FF2B5EF4-FFF2-40B4-BE49-F238E27FC236}">
                <a16:creationId xmlns:a16="http://schemas.microsoft.com/office/drawing/2014/main" id="{A6E8819B-A532-8444-BD73-7D39A754609A}"/>
              </a:ext>
            </a:extLst>
          </p:cNvPr>
          <p:cNvSpPr>
            <a:spLocks noGrp="1"/>
          </p:cNvSpPr>
          <p:nvPr>
            <p:ph type="body" sz="quarter" idx="17" hasCustomPrompt="1"/>
          </p:nvPr>
        </p:nvSpPr>
        <p:spPr>
          <a:xfrm>
            <a:off x="1593266" y="3769509"/>
            <a:ext cx="6691313" cy="400050"/>
          </a:xfrm>
          <a:prstGeom prst="rect">
            <a:avLst/>
          </a:prstGeom>
        </p:spPr>
        <p:txBody>
          <a:bodyPr/>
          <a:lstStyle>
            <a:lvl1pPr>
              <a:defRPr sz="2000" b="1" i="0">
                <a:solidFill>
                  <a:schemeClr val="bg1"/>
                </a:solidFill>
                <a:latin typeface="Century Gothic" panose="020B0502020202020204" pitchFamily="34" charset="0"/>
              </a:defRPr>
            </a:lvl1pPr>
          </a:lstStyle>
          <a:p>
            <a:pPr lvl="0"/>
            <a:r>
              <a:rPr lang="en-US"/>
              <a:t>TRANSITION SLIDE TITLE 20PT. CENTURY GOTHIC BOLD</a:t>
            </a:r>
          </a:p>
        </p:txBody>
      </p:sp>
      <p:sp>
        <p:nvSpPr>
          <p:cNvPr id="17" name="Text Placeholder 19">
            <a:extLst>
              <a:ext uri="{FF2B5EF4-FFF2-40B4-BE49-F238E27FC236}">
                <a16:creationId xmlns:a16="http://schemas.microsoft.com/office/drawing/2014/main" id="{2C719510-7009-EF4C-BDC4-23FBA1C43A73}"/>
              </a:ext>
            </a:extLst>
          </p:cNvPr>
          <p:cNvSpPr>
            <a:spLocks noGrp="1"/>
          </p:cNvSpPr>
          <p:nvPr>
            <p:ph type="body" sz="quarter" idx="16" hasCustomPrompt="1"/>
          </p:nvPr>
        </p:nvSpPr>
        <p:spPr>
          <a:xfrm>
            <a:off x="1687626" y="4229618"/>
            <a:ext cx="6465774" cy="92194"/>
          </a:xfrm>
          <a:prstGeom prst="rect">
            <a:avLst/>
          </a:prstGeom>
          <a:gradFill>
            <a:gsLst>
              <a:gs pos="26000">
                <a:srgbClr val="43307A"/>
              </a:gs>
              <a:gs pos="0">
                <a:srgbClr val="282B6F"/>
              </a:gs>
              <a:gs pos="84000">
                <a:srgbClr val="5D3484"/>
              </a:gs>
            </a:gsLst>
            <a:lin ang="10800000" scaled="1"/>
          </a:gradFill>
        </p:spPr>
        <p:txBody>
          <a:bodyPr anchor="ctr"/>
          <a:lstStyle>
            <a:lvl1pPr marL="0" indent="0">
              <a:buNone/>
              <a:defRPr sz="300" b="0" i="0">
                <a:solidFill>
                  <a:srgbClr val="5D3484"/>
                </a:solidFill>
                <a:latin typeface="Century Gothic" panose="020B0502020202020204" pitchFamily="34" charset="0"/>
              </a:defRPr>
            </a:lvl1pPr>
          </a:lstStyle>
          <a:p>
            <a:pPr lvl="0"/>
            <a:r>
              <a:rPr lang="en-US" sz="800"/>
              <a:t>Text Bar</a:t>
            </a:r>
            <a:endParaRPr lang="en-US"/>
          </a:p>
        </p:txBody>
      </p:sp>
      <p:sp>
        <p:nvSpPr>
          <p:cNvPr id="8" name="Slide Number Placeholder 5">
            <a:extLst>
              <a:ext uri="{FF2B5EF4-FFF2-40B4-BE49-F238E27FC236}">
                <a16:creationId xmlns:a16="http://schemas.microsoft.com/office/drawing/2014/main" id="{11BC6609-0EEE-144E-8EB1-826FF604A409}"/>
              </a:ext>
            </a:extLst>
          </p:cNvPr>
          <p:cNvSpPr>
            <a:spLocks noGrp="1"/>
          </p:cNvSpPr>
          <p:nvPr>
            <p:ph type="sldNum" sz="quarter" idx="4"/>
          </p:nvPr>
        </p:nvSpPr>
        <p:spPr>
          <a:xfrm>
            <a:off x="446314" y="6428549"/>
            <a:ext cx="849086" cy="365125"/>
          </a:xfrm>
          <a:prstGeom prst="rect">
            <a:avLst/>
          </a:prstGeom>
        </p:spPr>
        <p:txBody>
          <a:bodyPr vert="horz" lIns="91440" tIns="45720" rIns="91440" bIns="45720" rtlCol="0" anchor="ctr"/>
          <a:lstStyle>
            <a:lvl1pPr algn="r">
              <a:defRPr sz="1400" b="0" i="0">
                <a:solidFill>
                  <a:schemeClr val="bg1"/>
                </a:solidFill>
                <a:latin typeface="Century Gothic" panose="020B0502020202020204" pitchFamily="34" charset="0"/>
              </a:defRPr>
            </a:lvl1pPr>
          </a:lstStyle>
          <a:p>
            <a:fld id="{A61A1032-228A-1144-8BDC-BE3ABD159AB8}" type="slidenum">
              <a:rPr lang="en-US" smtClean="0"/>
              <a:pPr/>
              <a:t>‹#›</a:t>
            </a:fld>
            <a:endParaRPr lang="en-US" dirty="0"/>
          </a:p>
        </p:txBody>
      </p:sp>
    </p:spTree>
    <p:extLst>
      <p:ext uri="{BB962C8B-B14F-4D97-AF65-F5344CB8AC3E}">
        <p14:creationId xmlns:p14="http://schemas.microsoft.com/office/powerpoint/2010/main" val="18473919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048D59B-BC04-0E46-8DA1-EBBBD10DCBC6}"/>
              </a:ext>
            </a:extLst>
          </p:cNvPr>
          <p:cNvSpPr>
            <a:spLocks noGrp="1"/>
          </p:cNvSpPr>
          <p:nvPr>
            <p:ph type="sldNum" sz="quarter" idx="4"/>
          </p:nvPr>
        </p:nvSpPr>
        <p:spPr>
          <a:xfrm>
            <a:off x="446314" y="6428549"/>
            <a:ext cx="849086" cy="365125"/>
          </a:xfrm>
          <a:prstGeom prst="rect">
            <a:avLst/>
          </a:prstGeom>
        </p:spPr>
        <p:txBody>
          <a:bodyPr vert="horz" lIns="91440" tIns="45720" rIns="91440" bIns="45720" rtlCol="0" anchor="ctr"/>
          <a:lstStyle>
            <a:lvl1pPr algn="r">
              <a:defRPr sz="1400" b="0" i="0">
                <a:solidFill>
                  <a:schemeClr val="bg1"/>
                </a:solidFill>
                <a:latin typeface="Century Gothic" panose="020B0502020202020204" pitchFamily="34" charset="0"/>
              </a:defRPr>
            </a:lvl1pPr>
          </a:lstStyle>
          <a:p>
            <a:fld id="{A61A1032-228A-1144-8BDC-BE3ABD159AB8}" type="slidenum">
              <a:rPr lang="en-US" smtClean="0"/>
              <a:pPr/>
              <a:t>‹#›</a:t>
            </a:fld>
            <a:endParaRPr lang="en-US" dirty="0"/>
          </a:p>
        </p:txBody>
      </p:sp>
    </p:spTree>
    <p:extLst>
      <p:ext uri="{BB962C8B-B14F-4D97-AF65-F5344CB8AC3E}">
        <p14:creationId xmlns:p14="http://schemas.microsoft.com/office/powerpoint/2010/main" val="2208707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218FC6-400F-4340-87FB-C747EDB26DF2}" type="datetimeFigureOut">
              <a:rPr lang="en-US" smtClean="0"/>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1AC673-FDD8-4D0F-B545-2C75ACB419C0}" type="slidenum">
              <a:rPr lang="en-US" smtClean="0"/>
              <a:t>‹#›</a:t>
            </a:fld>
            <a:endParaRPr lang="en-US" dirty="0"/>
          </a:p>
        </p:txBody>
      </p:sp>
    </p:spTree>
    <p:extLst>
      <p:ext uri="{BB962C8B-B14F-4D97-AF65-F5344CB8AC3E}">
        <p14:creationId xmlns:p14="http://schemas.microsoft.com/office/powerpoint/2010/main" val="15562277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77867B32-D617-AE45-988A-92937568A403}"/>
              </a:ext>
            </a:extLst>
          </p:cNvPr>
          <p:cNvSpPr>
            <a:spLocks noGrp="1"/>
          </p:cNvSpPr>
          <p:nvPr>
            <p:ph type="pic" sz="quarter" idx="15" hasCustomPrompt="1"/>
          </p:nvPr>
        </p:nvSpPr>
        <p:spPr>
          <a:xfrm>
            <a:off x="6612846" y="1306284"/>
            <a:ext cx="3195183" cy="3190649"/>
          </a:xfrm>
          <a:prstGeom prst="ellipse">
            <a:avLst/>
          </a:prstGeom>
          <a:solidFill>
            <a:schemeClr val="bg1">
              <a:lumMod val="95000"/>
            </a:schemeClr>
          </a:solidFill>
        </p:spPr>
        <p:txBody>
          <a:bodyPr anchor="ctr"/>
          <a:lstStyle>
            <a:lvl1pPr marL="0" indent="0" algn="ctr">
              <a:buNone/>
              <a:defRPr b="0" i="0">
                <a:solidFill>
                  <a:schemeClr val="bg1">
                    <a:lumMod val="75000"/>
                  </a:schemeClr>
                </a:solidFill>
                <a:latin typeface="Century Gothic" panose="020B0502020202020204" pitchFamily="34" charset="0"/>
              </a:defRPr>
            </a:lvl1pPr>
          </a:lstStyle>
          <a:p>
            <a:r>
              <a:rPr lang="en-US" dirty="0"/>
              <a:t>Upload </a:t>
            </a:r>
          </a:p>
          <a:p>
            <a:r>
              <a:rPr lang="en-US" dirty="0"/>
              <a:t>Image</a:t>
            </a:r>
          </a:p>
        </p:txBody>
      </p:sp>
      <p:sp>
        <p:nvSpPr>
          <p:cNvPr id="9" name="Picture Placeholder 8">
            <a:extLst>
              <a:ext uri="{FF2B5EF4-FFF2-40B4-BE49-F238E27FC236}">
                <a16:creationId xmlns:a16="http://schemas.microsoft.com/office/drawing/2014/main" id="{64CD08FA-1684-B74D-9E2A-444264C26D06}"/>
              </a:ext>
            </a:extLst>
          </p:cNvPr>
          <p:cNvSpPr>
            <a:spLocks noGrp="1"/>
          </p:cNvSpPr>
          <p:nvPr>
            <p:ph type="pic" sz="quarter" idx="12" hasCustomPrompt="1"/>
          </p:nvPr>
        </p:nvSpPr>
        <p:spPr>
          <a:xfrm>
            <a:off x="9996465" y="2541625"/>
            <a:ext cx="1757855" cy="1742090"/>
          </a:xfrm>
          <a:prstGeom prst="ellipse">
            <a:avLst/>
          </a:prstGeom>
          <a:solidFill>
            <a:srgbClr val="5D3484"/>
          </a:solidFill>
          <a:ln>
            <a:noFill/>
          </a:ln>
        </p:spPr>
        <p:txBody>
          <a:bodyPr anchor="ctr"/>
          <a:lstStyle>
            <a:lvl1pPr marL="0" indent="0" algn="ctr">
              <a:buNone/>
              <a:defRPr sz="1100" b="0" i="0">
                <a:solidFill>
                  <a:schemeClr val="bg1"/>
                </a:solidFill>
                <a:latin typeface="Century Gothic" panose="020B0502020202020204" pitchFamily="34" charset="0"/>
                <a:cs typeface="Arial Narrow" panose="020B0604020202020204" pitchFamily="34" charset="0"/>
              </a:defRPr>
            </a:lvl1pPr>
          </a:lstStyle>
          <a:p>
            <a:r>
              <a:rPr lang="en-US" dirty="0"/>
              <a:t>Circle or upload photo</a:t>
            </a:r>
          </a:p>
        </p:txBody>
      </p:sp>
      <p:sp>
        <p:nvSpPr>
          <p:cNvPr id="17" name="Picture Placeholder 16">
            <a:extLst>
              <a:ext uri="{FF2B5EF4-FFF2-40B4-BE49-F238E27FC236}">
                <a16:creationId xmlns:a16="http://schemas.microsoft.com/office/drawing/2014/main" id="{95F52B90-A733-7A49-AABB-13F65B960936}"/>
              </a:ext>
            </a:extLst>
          </p:cNvPr>
          <p:cNvSpPr>
            <a:spLocks noGrp="1"/>
          </p:cNvSpPr>
          <p:nvPr>
            <p:ph type="pic" sz="quarter" idx="14" hasCustomPrompt="1"/>
          </p:nvPr>
        </p:nvSpPr>
        <p:spPr>
          <a:xfrm>
            <a:off x="8472769" y="3722912"/>
            <a:ext cx="2217002" cy="2212295"/>
          </a:xfrm>
          <a:prstGeom prst="ellipse">
            <a:avLst/>
          </a:prstGeom>
          <a:solidFill>
            <a:schemeClr val="bg1">
              <a:lumMod val="95000"/>
            </a:schemeClr>
          </a:solidFill>
          <a:ln>
            <a:noFill/>
          </a:ln>
        </p:spPr>
        <p:txBody>
          <a:bodyPr anchor="ctr"/>
          <a:lstStyle>
            <a:lvl1pPr marL="0" indent="0" algn="ctr">
              <a:buNone/>
              <a:defRPr b="0" i="0">
                <a:solidFill>
                  <a:schemeClr val="bg1">
                    <a:lumMod val="75000"/>
                  </a:schemeClr>
                </a:solidFill>
                <a:latin typeface="Century Gothic" panose="020B0502020202020204" pitchFamily="34" charset="0"/>
                <a:cs typeface="Arial Narrow" panose="020B0604020202020204" pitchFamily="34" charset="0"/>
              </a:defRPr>
            </a:lvl1pPr>
          </a:lstStyle>
          <a:p>
            <a:r>
              <a:rPr lang="en-US" dirty="0"/>
              <a:t>Upload Image</a:t>
            </a:r>
          </a:p>
        </p:txBody>
      </p:sp>
      <p:sp>
        <p:nvSpPr>
          <p:cNvPr id="6" name="Picture Placeholder 5">
            <a:extLst>
              <a:ext uri="{FF2B5EF4-FFF2-40B4-BE49-F238E27FC236}">
                <a16:creationId xmlns:a16="http://schemas.microsoft.com/office/drawing/2014/main" id="{176C9524-8677-564B-AD81-08325A0AC928}"/>
              </a:ext>
            </a:extLst>
          </p:cNvPr>
          <p:cNvSpPr>
            <a:spLocks noGrp="1"/>
          </p:cNvSpPr>
          <p:nvPr>
            <p:ph type="pic" sz="quarter" idx="11" hasCustomPrompt="1"/>
          </p:nvPr>
        </p:nvSpPr>
        <p:spPr>
          <a:xfrm>
            <a:off x="8155164" y="5335221"/>
            <a:ext cx="806825" cy="816795"/>
          </a:xfrm>
          <a:prstGeom prst="ellipse">
            <a:avLst/>
          </a:prstGeom>
          <a:solidFill>
            <a:srgbClr val="0F5CA8"/>
          </a:solidFill>
          <a:ln>
            <a:noFill/>
          </a:ln>
        </p:spPr>
        <p:txBody>
          <a:bodyPr anchor="ctr"/>
          <a:lstStyle>
            <a:lvl1pPr marL="0" indent="0" algn="ctr">
              <a:buNone/>
              <a:defRPr sz="1000" b="0" i="0">
                <a:solidFill>
                  <a:schemeClr val="bg1"/>
                </a:solidFill>
                <a:latin typeface="Century Gothic" panose="020B0502020202020204" pitchFamily="34" charset="0"/>
                <a:cs typeface="Arial Narrow" panose="020B0604020202020204" pitchFamily="34" charset="0"/>
              </a:defRPr>
            </a:lvl1pPr>
          </a:lstStyle>
          <a:p>
            <a:r>
              <a:rPr lang="en-US" sz="1000" b="0" i="0" dirty="0">
                <a:latin typeface="Arial Narrow" panose="020B0604020202020204" pitchFamily="34" charset="0"/>
                <a:cs typeface="Arial Narrow" panose="020B0604020202020204" pitchFamily="34" charset="0"/>
              </a:rPr>
              <a:t>Circle or upload photo</a:t>
            </a:r>
            <a:endParaRPr lang="en-US" dirty="0"/>
          </a:p>
        </p:txBody>
      </p:sp>
      <p:sp>
        <p:nvSpPr>
          <p:cNvPr id="7" name="Text Placeholder 6">
            <a:extLst>
              <a:ext uri="{FF2B5EF4-FFF2-40B4-BE49-F238E27FC236}">
                <a16:creationId xmlns:a16="http://schemas.microsoft.com/office/drawing/2014/main" id="{59D97F07-3CE8-084B-BE94-8614574E17FB}"/>
              </a:ext>
            </a:extLst>
          </p:cNvPr>
          <p:cNvSpPr>
            <a:spLocks noGrp="1"/>
          </p:cNvSpPr>
          <p:nvPr>
            <p:ph type="body" sz="quarter" idx="16" hasCustomPrompt="1"/>
          </p:nvPr>
        </p:nvSpPr>
        <p:spPr>
          <a:xfrm>
            <a:off x="952500" y="1035051"/>
            <a:ext cx="5660346" cy="35163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000" b="1" i="0">
                <a:solidFill>
                  <a:srgbClr val="282B6F"/>
                </a:solidFill>
                <a:latin typeface="Century Gothic" panose="020B05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82B6F"/>
                </a:solidFill>
                <a:effectLst/>
                <a:uLnTx/>
                <a:uFillTx/>
                <a:latin typeface="Century Gothic" panose="020B0502020202020204" pitchFamily="34" charset="0"/>
                <a:ea typeface="+mn-ea"/>
                <a:cs typeface="+mn-cs"/>
              </a:rPr>
              <a:t>Slide Title 20 PT Century Gothic Bold</a:t>
            </a:r>
          </a:p>
        </p:txBody>
      </p:sp>
      <p:sp>
        <p:nvSpPr>
          <p:cNvPr id="14" name="Text Placeholder 13">
            <a:extLst>
              <a:ext uri="{FF2B5EF4-FFF2-40B4-BE49-F238E27FC236}">
                <a16:creationId xmlns:a16="http://schemas.microsoft.com/office/drawing/2014/main" id="{F038A06A-42EB-DA42-BA15-6AA5FC62B244}"/>
              </a:ext>
            </a:extLst>
          </p:cNvPr>
          <p:cNvSpPr>
            <a:spLocks noGrp="1"/>
          </p:cNvSpPr>
          <p:nvPr>
            <p:ph type="body" sz="quarter" idx="17" hasCustomPrompt="1"/>
          </p:nvPr>
        </p:nvSpPr>
        <p:spPr>
          <a:xfrm>
            <a:off x="951821" y="1733482"/>
            <a:ext cx="5661025" cy="37623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600">
                <a:solidFill>
                  <a:srgbClr val="0F5CA8"/>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F5CA8"/>
                </a:solidFill>
                <a:effectLst/>
                <a:uLnTx/>
                <a:uFillTx/>
                <a:latin typeface="Century Gothic" panose="020B0502020202020204" pitchFamily="34" charset="0"/>
                <a:ea typeface="+mn-ea"/>
                <a:cs typeface="+mn-cs"/>
              </a:rPr>
              <a:t>Paragraph Header 16 PT Century Gothic Regular</a:t>
            </a:r>
          </a:p>
        </p:txBody>
      </p:sp>
      <p:sp>
        <p:nvSpPr>
          <p:cNvPr id="16" name="Text Placeholder 15">
            <a:extLst>
              <a:ext uri="{FF2B5EF4-FFF2-40B4-BE49-F238E27FC236}">
                <a16:creationId xmlns:a16="http://schemas.microsoft.com/office/drawing/2014/main" id="{74D12C8E-CB73-F44B-A3AD-B6CE8A79C0D7}"/>
              </a:ext>
            </a:extLst>
          </p:cNvPr>
          <p:cNvSpPr>
            <a:spLocks noGrp="1"/>
          </p:cNvSpPr>
          <p:nvPr>
            <p:ph type="body" sz="quarter" idx="18" hasCustomPrompt="1"/>
          </p:nvPr>
        </p:nvSpPr>
        <p:spPr>
          <a:xfrm>
            <a:off x="951821" y="2136770"/>
            <a:ext cx="5661025" cy="1803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24242"/>
                </a:solidFill>
                <a:effectLst/>
                <a:uLnTx/>
                <a:uFillTx/>
                <a:latin typeface="Century Gothic" panose="020B0502020202020204" pitchFamily="34" charset="0"/>
                <a:ea typeface="+mn-ea"/>
                <a:cs typeface="+mn-cs"/>
              </a:rPr>
              <a:t>Paragraph body 14 PT Century Gothic Regular</a:t>
            </a:r>
          </a:p>
        </p:txBody>
      </p:sp>
      <p:sp>
        <p:nvSpPr>
          <p:cNvPr id="20" name="Text Placeholder 19">
            <a:extLst>
              <a:ext uri="{FF2B5EF4-FFF2-40B4-BE49-F238E27FC236}">
                <a16:creationId xmlns:a16="http://schemas.microsoft.com/office/drawing/2014/main" id="{FF7FD36C-4851-7F46-A941-6611A0D3E466}"/>
              </a:ext>
            </a:extLst>
          </p:cNvPr>
          <p:cNvSpPr txBox="1">
            <a:spLocks/>
          </p:cNvSpPr>
          <p:nvPr userDrawn="1"/>
        </p:nvSpPr>
        <p:spPr>
          <a:xfrm>
            <a:off x="1041974" y="1386682"/>
            <a:ext cx="4956057" cy="91440"/>
          </a:xfrm>
          <a:prstGeom prst="rect">
            <a:avLst/>
          </a:prstGeom>
          <a:gradFill>
            <a:gsLst>
              <a:gs pos="0">
                <a:schemeClr val="bg1"/>
              </a:gs>
              <a:gs pos="19000">
                <a:srgbClr val="4960A2"/>
              </a:gs>
              <a:gs pos="31000">
                <a:srgbClr val="25408F"/>
              </a:gs>
              <a:gs pos="51000">
                <a:srgbClr val="373C8B"/>
              </a:gs>
              <a:gs pos="7000">
                <a:srgbClr val="C9CFE3"/>
              </a:gs>
              <a:gs pos="84000">
                <a:srgbClr val="5D3484"/>
              </a:gs>
            </a:gsLst>
            <a:lin ang="10800000" scaled="1"/>
          </a:gra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 kern="1200">
                <a:solidFill>
                  <a:srgbClr val="7030A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b="0" i="0" dirty="0">
                <a:latin typeface="Century Gothic" panose="020B0502020202020204" pitchFamily="34" charset="0"/>
              </a:rPr>
              <a:t>Text Bar</a:t>
            </a:r>
            <a:endParaRPr lang="en-US" b="0" i="0" dirty="0">
              <a:latin typeface="Century Gothic" panose="020B0502020202020204" pitchFamily="34" charset="0"/>
            </a:endParaRPr>
          </a:p>
        </p:txBody>
      </p:sp>
      <p:sp>
        <p:nvSpPr>
          <p:cNvPr id="11" name="Slide Number Placeholder 5">
            <a:extLst>
              <a:ext uri="{FF2B5EF4-FFF2-40B4-BE49-F238E27FC236}">
                <a16:creationId xmlns:a16="http://schemas.microsoft.com/office/drawing/2014/main" id="{E182F95A-9605-1A48-A416-1D9B9E0498BA}"/>
              </a:ext>
            </a:extLst>
          </p:cNvPr>
          <p:cNvSpPr>
            <a:spLocks noGrp="1"/>
          </p:cNvSpPr>
          <p:nvPr>
            <p:ph type="sldNum" sz="quarter" idx="4"/>
          </p:nvPr>
        </p:nvSpPr>
        <p:spPr>
          <a:xfrm>
            <a:off x="446314" y="6428549"/>
            <a:ext cx="849086" cy="365125"/>
          </a:xfrm>
          <a:prstGeom prst="rect">
            <a:avLst/>
          </a:prstGeom>
        </p:spPr>
        <p:txBody>
          <a:bodyPr vert="horz" lIns="91440" tIns="45720" rIns="91440" bIns="45720" rtlCol="0" anchor="ctr"/>
          <a:lstStyle>
            <a:lvl1pPr algn="r">
              <a:defRPr sz="1400" b="0" i="0">
                <a:solidFill>
                  <a:schemeClr val="bg1"/>
                </a:solidFill>
                <a:latin typeface="Century Gothic" panose="020B0502020202020204" pitchFamily="34" charset="0"/>
              </a:defRPr>
            </a:lvl1pPr>
          </a:lstStyle>
          <a:p>
            <a:fld id="{A61A1032-228A-1144-8BDC-BE3ABD159AB8}" type="slidenum">
              <a:rPr lang="en-US" smtClean="0"/>
              <a:pPr/>
              <a:t>‹#›</a:t>
            </a:fld>
            <a:endParaRPr lang="en-US" dirty="0"/>
          </a:p>
        </p:txBody>
      </p:sp>
    </p:spTree>
    <p:extLst>
      <p:ext uri="{BB962C8B-B14F-4D97-AF65-F5344CB8AC3E}">
        <p14:creationId xmlns:p14="http://schemas.microsoft.com/office/powerpoint/2010/main" val="2456743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C56305E-F6D4-C34A-A12D-57F2F2D32028}"/>
              </a:ext>
            </a:extLst>
          </p:cNvPr>
          <p:cNvSpPr>
            <a:spLocks noGrp="1"/>
          </p:cNvSpPr>
          <p:nvPr>
            <p:ph type="pic" sz="quarter" idx="17" hasCustomPrompt="1"/>
          </p:nvPr>
        </p:nvSpPr>
        <p:spPr>
          <a:xfrm>
            <a:off x="7456716" y="2010860"/>
            <a:ext cx="3423012" cy="3423012"/>
          </a:xfrm>
          <a:prstGeom prst="ellipse">
            <a:avLst/>
          </a:prstGeom>
          <a:solidFill>
            <a:schemeClr val="bg1">
              <a:lumMod val="95000"/>
            </a:schemeClr>
          </a:solidFill>
        </p:spPr>
        <p:txBody>
          <a:bodyPr anchor="ctr"/>
          <a:lstStyle>
            <a:lvl1pPr marL="0" indent="0" algn="ctr">
              <a:buNone/>
              <a:defRPr b="0" i="0">
                <a:solidFill>
                  <a:schemeClr val="bg1">
                    <a:lumMod val="75000"/>
                  </a:schemeClr>
                </a:solidFill>
                <a:latin typeface="Century Gothic" panose="020B0502020202020204" pitchFamily="34" charset="0"/>
              </a:defRPr>
            </a:lvl1pPr>
          </a:lstStyle>
          <a:p>
            <a:r>
              <a:rPr lang="en-US" dirty="0"/>
              <a:t>Upload</a:t>
            </a:r>
          </a:p>
          <a:p>
            <a:r>
              <a:rPr lang="en-US" dirty="0"/>
              <a:t>Image</a:t>
            </a:r>
          </a:p>
        </p:txBody>
      </p:sp>
      <p:sp>
        <p:nvSpPr>
          <p:cNvPr id="8" name="Text Placeholder 6">
            <a:extLst>
              <a:ext uri="{FF2B5EF4-FFF2-40B4-BE49-F238E27FC236}">
                <a16:creationId xmlns:a16="http://schemas.microsoft.com/office/drawing/2014/main" id="{1DDE2D14-5443-9540-B655-1CE295896384}"/>
              </a:ext>
            </a:extLst>
          </p:cNvPr>
          <p:cNvSpPr>
            <a:spLocks noGrp="1"/>
          </p:cNvSpPr>
          <p:nvPr>
            <p:ph type="body" sz="quarter" idx="16" hasCustomPrompt="1"/>
          </p:nvPr>
        </p:nvSpPr>
        <p:spPr>
          <a:xfrm>
            <a:off x="952500" y="1035051"/>
            <a:ext cx="5660346" cy="35163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000" b="1" i="0">
                <a:solidFill>
                  <a:srgbClr val="282B6F"/>
                </a:solidFill>
                <a:latin typeface="Century Gothic" panose="020B05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82B6F"/>
                </a:solidFill>
                <a:effectLst/>
                <a:uLnTx/>
                <a:uFillTx/>
                <a:latin typeface="Century Gothic" panose="020B0502020202020204" pitchFamily="34" charset="0"/>
                <a:ea typeface="+mn-ea"/>
                <a:cs typeface="+mn-cs"/>
              </a:rPr>
              <a:t>SLIDE TITLE  20 PT. CENTURY GOTHIC BOLD</a:t>
            </a:r>
          </a:p>
        </p:txBody>
      </p:sp>
      <p:sp>
        <p:nvSpPr>
          <p:cNvPr id="9" name="Text Placeholder 13">
            <a:extLst>
              <a:ext uri="{FF2B5EF4-FFF2-40B4-BE49-F238E27FC236}">
                <a16:creationId xmlns:a16="http://schemas.microsoft.com/office/drawing/2014/main" id="{0A3C7B64-8784-364B-96DD-09524223925A}"/>
              </a:ext>
            </a:extLst>
          </p:cNvPr>
          <p:cNvSpPr>
            <a:spLocks noGrp="1"/>
          </p:cNvSpPr>
          <p:nvPr>
            <p:ph type="body" sz="quarter" idx="18" hasCustomPrompt="1"/>
          </p:nvPr>
        </p:nvSpPr>
        <p:spPr>
          <a:xfrm>
            <a:off x="951821" y="1733482"/>
            <a:ext cx="5661025" cy="37623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600" b="0" i="0">
                <a:solidFill>
                  <a:srgbClr val="0F5CA8"/>
                </a:solidFill>
                <a:latin typeface="Century Gothic" panose="020B05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F5CA8"/>
                </a:solidFill>
                <a:effectLst/>
                <a:uLnTx/>
                <a:uFillTx/>
                <a:latin typeface="Century Gothic" panose="020B0502020202020204" pitchFamily="34" charset="0"/>
                <a:ea typeface="+mn-ea"/>
                <a:cs typeface="+mn-cs"/>
              </a:rPr>
              <a:t>PARAGRAPH HEADER 16 PT.</a:t>
            </a:r>
          </a:p>
        </p:txBody>
      </p:sp>
      <p:sp>
        <p:nvSpPr>
          <p:cNvPr id="10" name="Text Placeholder 15">
            <a:extLst>
              <a:ext uri="{FF2B5EF4-FFF2-40B4-BE49-F238E27FC236}">
                <a16:creationId xmlns:a16="http://schemas.microsoft.com/office/drawing/2014/main" id="{6A61E5BB-DD56-3B43-9CC9-D8A6C1B8AFB5}"/>
              </a:ext>
            </a:extLst>
          </p:cNvPr>
          <p:cNvSpPr>
            <a:spLocks noGrp="1"/>
          </p:cNvSpPr>
          <p:nvPr>
            <p:ph type="body" sz="quarter" idx="19" hasCustomPrompt="1"/>
          </p:nvPr>
        </p:nvSpPr>
        <p:spPr>
          <a:xfrm>
            <a:off x="952500" y="2069447"/>
            <a:ext cx="5661025" cy="1803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400">
                <a:solidFill>
                  <a:srgbClr val="424242"/>
                </a:solidFill>
                <a:latin typeface="Century Gothic" panose="020B05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24242"/>
                </a:solidFill>
                <a:effectLst/>
                <a:uLnTx/>
                <a:uFillTx/>
                <a:latin typeface="Century Gothic" panose="020B0502020202020204" pitchFamily="34" charset="0"/>
                <a:ea typeface="+mn-ea"/>
                <a:cs typeface="+mn-cs"/>
              </a:rPr>
              <a:t>Paragraph Body – Century Gothic Regular 14 PT.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424242"/>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424242"/>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424242"/>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424242"/>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424242"/>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424242"/>
              </a:solidFill>
              <a:effectLst/>
              <a:uLnTx/>
              <a:uFillTx/>
              <a:latin typeface="Century Gothic" panose="020B0502020202020204" pitchFamily="34" charset="0"/>
              <a:ea typeface="+mn-ea"/>
              <a:cs typeface="+mn-cs"/>
            </a:endParaRPr>
          </a:p>
        </p:txBody>
      </p:sp>
      <p:sp>
        <p:nvSpPr>
          <p:cNvPr id="11" name="Text Placeholder 19">
            <a:extLst>
              <a:ext uri="{FF2B5EF4-FFF2-40B4-BE49-F238E27FC236}">
                <a16:creationId xmlns:a16="http://schemas.microsoft.com/office/drawing/2014/main" id="{07BB6A4F-D2CC-E74B-B32A-BE95B780F42D}"/>
              </a:ext>
            </a:extLst>
          </p:cNvPr>
          <p:cNvSpPr txBox="1">
            <a:spLocks/>
          </p:cNvSpPr>
          <p:nvPr userDrawn="1"/>
        </p:nvSpPr>
        <p:spPr>
          <a:xfrm>
            <a:off x="1041974" y="1386682"/>
            <a:ext cx="4956057" cy="91440"/>
          </a:xfrm>
          <a:prstGeom prst="rect">
            <a:avLst/>
          </a:prstGeom>
          <a:gradFill>
            <a:gsLst>
              <a:gs pos="0">
                <a:schemeClr val="bg1"/>
              </a:gs>
              <a:gs pos="19000">
                <a:srgbClr val="4960A2"/>
              </a:gs>
              <a:gs pos="31000">
                <a:srgbClr val="25408F"/>
              </a:gs>
              <a:gs pos="51000">
                <a:srgbClr val="373C8B"/>
              </a:gs>
              <a:gs pos="7000">
                <a:srgbClr val="C9CFE3"/>
              </a:gs>
              <a:gs pos="84000">
                <a:srgbClr val="5D3484"/>
              </a:gs>
            </a:gsLst>
            <a:lin ang="10800000" scaled="1"/>
          </a:gra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 kern="1200">
                <a:solidFill>
                  <a:srgbClr val="7030A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b="0" i="0" dirty="0">
                <a:latin typeface="Century Gothic" panose="020B0502020202020204" pitchFamily="34" charset="0"/>
              </a:rPr>
              <a:t>Text Bar</a:t>
            </a:r>
            <a:endParaRPr lang="en-US" b="0" i="0" dirty="0">
              <a:latin typeface="Century Gothic" panose="020B0502020202020204" pitchFamily="34" charset="0"/>
            </a:endParaRPr>
          </a:p>
        </p:txBody>
      </p:sp>
      <p:sp>
        <p:nvSpPr>
          <p:cNvPr id="13" name="Slide Number Placeholder 5">
            <a:extLst>
              <a:ext uri="{FF2B5EF4-FFF2-40B4-BE49-F238E27FC236}">
                <a16:creationId xmlns:a16="http://schemas.microsoft.com/office/drawing/2014/main" id="{EAB3E922-3BF3-F94E-8AB7-2BBD2031CE4A}"/>
              </a:ext>
            </a:extLst>
          </p:cNvPr>
          <p:cNvSpPr>
            <a:spLocks noGrp="1"/>
          </p:cNvSpPr>
          <p:nvPr>
            <p:ph type="sldNum" sz="quarter" idx="4"/>
          </p:nvPr>
        </p:nvSpPr>
        <p:spPr>
          <a:xfrm>
            <a:off x="446314" y="6428549"/>
            <a:ext cx="849086" cy="365125"/>
          </a:xfrm>
          <a:prstGeom prst="rect">
            <a:avLst/>
          </a:prstGeom>
        </p:spPr>
        <p:txBody>
          <a:bodyPr vert="horz" lIns="91440" tIns="45720" rIns="91440" bIns="45720" rtlCol="0" anchor="ctr"/>
          <a:lstStyle>
            <a:lvl1pPr algn="r">
              <a:defRPr sz="1400" b="0" i="0">
                <a:solidFill>
                  <a:schemeClr val="bg1"/>
                </a:solidFill>
                <a:latin typeface="Century Gothic" panose="020B0502020202020204" pitchFamily="34" charset="0"/>
              </a:defRPr>
            </a:lvl1pPr>
          </a:lstStyle>
          <a:p>
            <a:fld id="{A61A1032-228A-1144-8BDC-BE3ABD159AB8}" type="slidenum">
              <a:rPr lang="en-US" smtClean="0"/>
              <a:pPr/>
              <a:t>‹#›</a:t>
            </a:fld>
            <a:endParaRPr lang="en-US" dirty="0"/>
          </a:p>
        </p:txBody>
      </p:sp>
    </p:spTree>
    <p:extLst>
      <p:ext uri="{BB962C8B-B14F-4D97-AF65-F5344CB8AC3E}">
        <p14:creationId xmlns:p14="http://schemas.microsoft.com/office/powerpoint/2010/main" val="35643774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9D97F07-3CE8-084B-BE94-8614574E17FB}"/>
              </a:ext>
            </a:extLst>
          </p:cNvPr>
          <p:cNvSpPr>
            <a:spLocks noGrp="1"/>
          </p:cNvSpPr>
          <p:nvPr>
            <p:ph type="body" sz="quarter" idx="16" hasCustomPrompt="1"/>
          </p:nvPr>
        </p:nvSpPr>
        <p:spPr>
          <a:xfrm>
            <a:off x="952500" y="1035051"/>
            <a:ext cx="5791184" cy="43954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000" b="1" i="0">
                <a:solidFill>
                  <a:srgbClr val="282B6F"/>
                </a:solidFill>
                <a:latin typeface="Century Gothic" panose="020B0502020202020204" pitchFamily="34" charset="0"/>
              </a:defRPr>
            </a:lvl1pPr>
          </a:lstStyle>
          <a:p>
            <a:pPr lvl="0"/>
            <a:r>
              <a:rPr lang="en-US"/>
              <a:t>INFOGRAPHIC SLIDE 20 PT BROWN BOLD</a:t>
            </a:r>
          </a:p>
        </p:txBody>
      </p:sp>
      <p:sp>
        <p:nvSpPr>
          <p:cNvPr id="14" name="Text Placeholder 13">
            <a:extLst>
              <a:ext uri="{FF2B5EF4-FFF2-40B4-BE49-F238E27FC236}">
                <a16:creationId xmlns:a16="http://schemas.microsoft.com/office/drawing/2014/main" id="{F038A06A-42EB-DA42-BA15-6AA5FC62B244}"/>
              </a:ext>
            </a:extLst>
          </p:cNvPr>
          <p:cNvSpPr>
            <a:spLocks noGrp="1"/>
          </p:cNvSpPr>
          <p:nvPr>
            <p:ph type="body" sz="quarter" idx="17" hasCustomPrompt="1"/>
          </p:nvPr>
        </p:nvSpPr>
        <p:spPr>
          <a:xfrm>
            <a:off x="951821" y="1733483"/>
            <a:ext cx="5791879" cy="40681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600">
                <a:solidFill>
                  <a:srgbClr val="0F5CA8"/>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F5CA8"/>
                </a:solidFill>
                <a:effectLst/>
                <a:uLnTx/>
                <a:uFillTx/>
                <a:latin typeface="Century Gothic" panose="020B0502020202020204" pitchFamily="34" charset="0"/>
                <a:ea typeface="+mn-ea"/>
                <a:cs typeface="+mn-cs"/>
              </a:rPr>
              <a:t>Paragraph Header 16 PT Brown</a:t>
            </a:r>
          </a:p>
        </p:txBody>
      </p:sp>
      <p:sp>
        <p:nvSpPr>
          <p:cNvPr id="16" name="Text Placeholder 15">
            <a:extLst>
              <a:ext uri="{FF2B5EF4-FFF2-40B4-BE49-F238E27FC236}">
                <a16:creationId xmlns:a16="http://schemas.microsoft.com/office/drawing/2014/main" id="{74D12C8E-CB73-F44B-A3AD-B6CE8A79C0D7}"/>
              </a:ext>
            </a:extLst>
          </p:cNvPr>
          <p:cNvSpPr>
            <a:spLocks noGrp="1"/>
          </p:cNvSpPr>
          <p:nvPr>
            <p:ph type="body" sz="quarter" idx="18" hasCustomPrompt="1"/>
          </p:nvPr>
        </p:nvSpPr>
        <p:spPr>
          <a:xfrm>
            <a:off x="951821" y="2136769"/>
            <a:ext cx="5791879" cy="3787781"/>
          </a:xfrm>
          <a:prstGeom prst="rect">
            <a:avLst/>
          </a:prstGeom>
        </p:spPr>
        <p:txBody>
          <a:bodyPr/>
          <a:lstStyle>
            <a:lvl1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400">
                <a:solidFill>
                  <a:schemeClr val="tx1">
                    <a:lumMod val="65000"/>
                    <a:lumOff val="35000"/>
                  </a:schemeClr>
                </a:solidFill>
                <a:latin typeface="Brown"/>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24242"/>
                </a:solidFill>
                <a:effectLst/>
                <a:uLnTx/>
                <a:uFillTx/>
                <a:latin typeface="Century Gothic" panose="020B0502020202020204" pitchFamily="34" charset="0"/>
                <a:ea typeface="+mn-ea"/>
                <a:cs typeface="+mn-cs"/>
              </a:rPr>
              <a:t>Paragraph body 14 PT Brown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424242"/>
              </a:solidFill>
              <a:effectLst/>
              <a:uLnTx/>
              <a:uFillTx/>
              <a:latin typeface="Century Gothic" panose="020B0502020202020204" pitchFamily="34" charset="0"/>
              <a:ea typeface="+mn-ea"/>
              <a:cs typeface="+mn-cs"/>
            </a:endParaRPr>
          </a:p>
          <a:p>
            <a:pPr lvl="0"/>
            <a:r>
              <a:rPr lang="en-US"/>
              <a:t>Sample Text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424242"/>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424242"/>
              </a:solidFill>
              <a:effectLst/>
              <a:uLnTx/>
              <a:uFillTx/>
              <a:latin typeface="Century Gothic" panose="020B0502020202020204" pitchFamily="34" charset="0"/>
              <a:ea typeface="+mn-ea"/>
              <a:cs typeface="+mn-cs"/>
            </a:endParaRPr>
          </a:p>
        </p:txBody>
      </p:sp>
      <p:sp>
        <p:nvSpPr>
          <p:cNvPr id="20" name="Text Placeholder 19">
            <a:extLst>
              <a:ext uri="{FF2B5EF4-FFF2-40B4-BE49-F238E27FC236}">
                <a16:creationId xmlns:a16="http://schemas.microsoft.com/office/drawing/2014/main" id="{FF7FD36C-4851-7F46-A941-6611A0D3E466}"/>
              </a:ext>
            </a:extLst>
          </p:cNvPr>
          <p:cNvSpPr txBox="1">
            <a:spLocks/>
          </p:cNvSpPr>
          <p:nvPr userDrawn="1"/>
        </p:nvSpPr>
        <p:spPr>
          <a:xfrm>
            <a:off x="1041974" y="1386682"/>
            <a:ext cx="4956057" cy="91440"/>
          </a:xfrm>
          <a:prstGeom prst="rect">
            <a:avLst/>
          </a:prstGeom>
          <a:gradFill>
            <a:gsLst>
              <a:gs pos="0">
                <a:schemeClr val="bg1"/>
              </a:gs>
              <a:gs pos="19000">
                <a:srgbClr val="4960A2"/>
              </a:gs>
              <a:gs pos="31000">
                <a:srgbClr val="25408F"/>
              </a:gs>
              <a:gs pos="51000">
                <a:srgbClr val="373C8B"/>
              </a:gs>
              <a:gs pos="7000">
                <a:srgbClr val="C9CFE3"/>
              </a:gs>
              <a:gs pos="84000">
                <a:srgbClr val="5D3484"/>
              </a:gs>
            </a:gsLst>
            <a:lin ang="10800000" scaled="1"/>
          </a:gra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 kern="1200">
                <a:solidFill>
                  <a:srgbClr val="7030A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b="0" i="0" dirty="0">
                <a:latin typeface="Century Gothic" panose="020B0502020202020204" pitchFamily="34" charset="0"/>
              </a:rPr>
              <a:t>Text Bar</a:t>
            </a:r>
            <a:endParaRPr lang="en-US" b="0" i="0" dirty="0">
              <a:latin typeface="Century Gothic" panose="020B0502020202020204" pitchFamily="34" charset="0"/>
            </a:endParaRPr>
          </a:p>
        </p:txBody>
      </p:sp>
      <p:sp>
        <p:nvSpPr>
          <p:cNvPr id="11" name="Slide Number Placeholder 5">
            <a:extLst>
              <a:ext uri="{FF2B5EF4-FFF2-40B4-BE49-F238E27FC236}">
                <a16:creationId xmlns:a16="http://schemas.microsoft.com/office/drawing/2014/main" id="{E182F95A-9605-1A48-A416-1D9B9E0498BA}"/>
              </a:ext>
            </a:extLst>
          </p:cNvPr>
          <p:cNvSpPr>
            <a:spLocks noGrp="1"/>
          </p:cNvSpPr>
          <p:nvPr>
            <p:ph type="sldNum" sz="quarter" idx="4"/>
          </p:nvPr>
        </p:nvSpPr>
        <p:spPr>
          <a:xfrm>
            <a:off x="446314" y="6428549"/>
            <a:ext cx="849086" cy="365125"/>
          </a:xfrm>
          <a:prstGeom prst="rect">
            <a:avLst/>
          </a:prstGeom>
        </p:spPr>
        <p:txBody>
          <a:bodyPr vert="horz" lIns="91440" tIns="45720" rIns="91440" bIns="45720" rtlCol="0" anchor="ctr"/>
          <a:lstStyle>
            <a:lvl1pPr algn="r">
              <a:defRPr sz="1400" b="0" i="0">
                <a:solidFill>
                  <a:schemeClr val="bg1"/>
                </a:solidFill>
                <a:latin typeface="Century Gothic" panose="020B0502020202020204" pitchFamily="34" charset="0"/>
              </a:defRPr>
            </a:lvl1pPr>
          </a:lstStyle>
          <a:p>
            <a:fld id="{A61A1032-228A-1144-8BDC-BE3ABD159AB8}" type="slidenum">
              <a:rPr lang="en-US" smtClean="0"/>
              <a:pPr/>
              <a:t>‹#›</a:t>
            </a:fld>
            <a:endParaRPr lang="en-US" dirty="0"/>
          </a:p>
        </p:txBody>
      </p:sp>
      <p:sp>
        <p:nvSpPr>
          <p:cNvPr id="8" name="Text Placeholder 2">
            <a:extLst>
              <a:ext uri="{FF2B5EF4-FFF2-40B4-BE49-F238E27FC236}">
                <a16:creationId xmlns:a16="http://schemas.microsoft.com/office/drawing/2014/main" id="{719CEAED-E145-499D-B70E-DA97B5255736}"/>
              </a:ext>
            </a:extLst>
          </p:cNvPr>
          <p:cNvSpPr>
            <a:spLocks noGrp="1"/>
          </p:cNvSpPr>
          <p:nvPr>
            <p:ph type="body" sz="quarter" idx="21" hasCustomPrompt="1"/>
          </p:nvPr>
        </p:nvSpPr>
        <p:spPr>
          <a:xfrm>
            <a:off x="7319484" y="5229225"/>
            <a:ext cx="1892300" cy="695324"/>
          </a:xfrm>
          <a:prstGeom prst="rect">
            <a:avLst/>
          </a:prstGeom>
        </p:spPr>
        <p:txBody>
          <a:bodyPr/>
          <a:lstStyle>
            <a:lvl1pPr marL="285750" indent="-285750">
              <a:buClr>
                <a:schemeClr val="bg1">
                  <a:lumMod val="75000"/>
                </a:schemeClr>
              </a:buClr>
              <a:buSzPct val="170000"/>
              <a:buFont typeface="Arial" panose="020B0604020202020204" pitchFamily="34" charset="0"/>
              <a:buChar char="•"/>
              <a:defRPr sz="1600" b="0" i="0">
                <a:solidFill>
                  <a:srgbClr val="424242"/>
                </a:solidFill>
                <a:latin typeface="Century Gothic" panose="020B0502020202020204" pitchFamily="34" charset="0"/>
              </a:defRPr>
            </a:lvl1pPr>
            <a:lvl2pPr>
              <a:defRPr sz="1600" b="0" i="0">
                <a:solidFill>
                  <a:srgbClr val="424242"/>
                </a:solidFill>
                <a:latin typeface="Century Gothic" panose="020B0502020202020204" pitchFamily="34" charset="0"/>
              </a:defRPr>
            </a:lvl2pPr>
            <a:lvl3pPr>
              <a:defRPr sz="1600" b="0" i="0">
                <a:solidFill>
                  <a:srgbClr val="424242"/>
                </a:solidFill>
                <a:latin typeface="Century Gothic" panose="020B0502020202020204" pitchFamily="34" charset="0"/>
              </a:defRPr>
            </a:lvl3pPr>
            <a:lvl4pPr>
              <a:defRPr sz="1600" b="0" i="0">
                <a:solidFill>
                  <a:srgbClr val="424242"/>
                </a:solidFill>
                <a:latin typeface="Century Gothic" panose="020B0502020202020204" pitchFamily="34" charset="0"/>
              </a:defRPr>
            </a:lvl4pPr>
            <a:lvl5pPr>
              <a:defRPr sz="1600" b="0" i="0">
                <a:solidFill>
                  <a:srgbClr val="424242"/>
                </a:solidFill>
                <a:latin typeface="Century Gothic" panose="020B0502020202020204" pitchFamily="34" charset="0"/>
              </a:defRPr>
            </a:lvl5pPr>
          </a:lstStyle>
          <a:p>
            <a:pPr lvl="0"/>
            <a:r>
              <a:rPr lang="en-US"/>
              <a:t>Sample Text 1</a:t>
            </a:r>
          </a:p>
          <a:p>
            <a:pPr lvl="0"/>
            <a:r>
              <a:rPr lang="en-US"/>
              <a:t>Sample Text 2</a:t>
            </a:r>
          </a:p>
          <a:p>
            <a:pPr lvl="0"/>
            <a:endParaRPr lang="en-US"/>
          </a:p>
        </p:txBody>
      </p:sp>
      <p:sp>
        <p:nvSpPr>
          <p:cNvPr id="10" name="Picture Placeholder 13">
            <a:extLst>
              <a:ext uri="{FF2B5EF4-FFF2-40B4-BE49-F238E27FC236}">
                <a16:creationId xmlns:a16="http://schemas.microsoft.com/office/drawing/2014/main" id="{0195BCE7-AE06-4EA5-BB2D-7435D9EBD74F}"/>
              </a:ext>
            </a:extLst>
          </p:cNvPr>
          <p:cNvSpPr>
            <a:spLocks noGrp="1"/>
          </p:cNvSpPr>
          <p:nvPr>
            <p:ph type="pic" sz="quarter" idx="23" hasCustomPrompt="1"/>
          </p:nvPr>
        </p:nvSpPr>
        <p:spPr>
          <a:xfrm>
            <a:off x="7515225" y="1187499"/>
            <a:ext cx="3869823" cy="3870337"/>
          </a:xfrm>
          <a:prstGeom prst="ellipse">
            <a:avLst/>
          </a:prstGeom>
          <a:solidFill>
            <a:schemeClr val="bg1">
              <a:lumMod val="95000"/>
            </a:schemeClr>
          </a:solidFill>
        </p:spPr>
        <p:txBody>
          <a:bodyPr anchor="ctr"/>
          <a:lstStyle>
            <a:lvl1pPr algn="ctr">
              <a:defRPr b="0" i="0">
                <a:solidFill>
                  <a:schemeClr val="bg1">
                    <a:lumMod val="75000"/>
                  </a:schemeClr>
                </a:solidFill>
                <a:latin typeface="Century Gothic" panose="020B0502020202020204" pitchFamily="34" charset="0"/>
              </a:defRPr>
            </a:lvl1pPr>
          </a:lstStyle>
          <a:p>
            <a:r>
              <a:rPr lang="en-US" dirty="0"/>
              <a:t>PIE CHART Picture</a:t>
            </a:r>
          </a:p>
        </p:txBody>
      </p:sp>
      <p:sp>
        <p:nvSpPr>
          <p:cNvPr id="12" name="Text Placeholder 2">
            <a:extLst>
              <a:ext uri="{FF2B5EF4-FFF2-40B4-BE49-F238E27FC236}">
                <a16:creationId xmlns:a16="http://schemas.microsoft.com/office/drawing/2014/main" id="{FDE41E82-A7A8-4282-BDD3-E8EC8E1993D1}"/>
              </a:ext>
            </a:extLst>
          </p:cNvPr>
          <p:cNvSpPr>
            <a:spLocks noGrp="1"/>
          </p:cNvSpPr>
          <p:nvPr>
            <p:ph type="body" sz="quarter" idx="24" hasCustomPrompt="1"/>
          </p:nvPr>
        </p:nvSpPr>
        <p:spPr>
          <a:xfrm>
            <a:off x="9787568" y="5229225"/>
            <a:ext cx="1892300" cy="695324"/>
          </a:xfrm>
          <a:prstGeom prst="rect">
            <a:avLst/>
          </a:prstGeom>
        </p:spPr>
        <p:txBody>
          <a:bodyPr/>
          <a:lstStyle>
            <a:lvl1pPr marL="285750" indent="-285750">
              <a:buClr>
                <a:schemeClr val="bg1">
                  <a:lumMod val="75000"/>
                </a:schemeClr>
              </a:buClr>
              <a:buSzPct val="170000"/>
              <a:buFont typeface="Arial" panose="020B0604020202020204" pitchFamily="34" charset="0"/>
              <a:buChar char="•"/>
              <a:defRPr sz="1600" b="0" i="0">
                <a:solidFill>
                  <a:srgbClr val="424242"/>
                </a:solidFill>
                <a:latin typeface="Century Gothic" panose="020B0502020202020204" pitchFamily="34" charset="0"/>
              </a:defRPr>
            </a:lvl1pPr>
            <a:lvl2pPr>
              <a:defRPr sz="1600" b="0" i="0">
                <a:solidFill>
                  <a:srgbClr val="424242"/>
                </a:solidFill>
                <a:latin typeface="Century Gothic" panose="020B0502020202020204" pitchFamily="34" charset="0"/>
              </a:defRPr>
            </a:lvl2pPr>
            <a:lvl3pPr>
              <a:defRPr sz="1600" b="0" i="0">
                <a:solidFill>
                  <a:srgbClr val="424242"/>
                </a:solidFill>
                <a:latin typeface="Century Gothic" panose="020B0502020202020204" pitchFamily="34" charset="0"/>
              </a:defRPr>
            </a:lvl3pPr>
            <a:lvl4pPr>
              <a:defRPr sz="1600" b="0" i="0">
                <a:solidFill>
                  <a:srgbClr val="424242"/>
                </a:solidFill>
                <a:latin typeface="Century Gothic" panose="020B0502020202020204" pitchFamily="34" charset="0"/>
              </a:defRPr>
            </a:lvl4pPr>
            <a:lvl5pPr>
              <a:defRPr sz="1600" b="0" i="0">
                <a:solidFill>
                  <a:srgbClr val="424242"/>
                </a:solidFill>
                <a:latin typeface="Century Gothic" panose="020B0502020202020204" pitchFamily="34" charset="0"/>
              </a:defRPr>
            </a:lvl5pPr>
          </a:lstStyle>
          <a:p>
            <a:pPr lvl="0"/>
            <a:r>
              <a:rPr lang="en-US"/>
              <a:t>Sample Text 1</a:t>
            </a:r>
          </a:p>
          <a:p>
            <a:pPr lvl="0"/>
            <a:r>
              <a:rPr lang="en-US"/>
              <a:t>Sample Text 2</a:t>
            </a:r>
          </a:p>
          <a:p>
            <a:pPr lvl="0"/>
            <a:endParaRPr lang="en-US"/>
          </a:p>
        </p:txBody>
      </p:sp>
    </p:spTree>
    <p:extLst>
      <p:ext uri="{BB962C8B-B14F-4D97-AF65-F5344CB8AC3E}">
        <p14:creationId xmlns:p14="http://schemas.microsoft.com/office/powerpoint/2010/main" val="3863278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5856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D2B398-792A-B74E-9DDA-EF3D2D860D51}"/>
              </a:ext>
            </a:extLst>
          </p:cNvPr>
          <p:cNvSpPr>
            <a:spLocks noGrp="1"/>
          </p:cNvSpPr>
          <p:nvPr>
            <p:ph type="body" sz="quarter" idx="21" hasCustomPrompt="1"/>
          </p:nvPr>
        </p:nvSpPr>
        <p:spPr>
          <a:xfrm>
            <a:off x="610169" y="1260136"/>
            <a:ext cx="1892300" cy="1550988"/>
          </a:xfrm>
          <a:prstGeom prst="rect">
            <a:avLst/>
          </a:prstGeom>
        </p:spPr>
        <p:txBody>
          <a:bodyPr/>
          <a:lstStyle>
            <a:lvl1pPr marL="285750" indent="-285750">
              <a:buClr>
                <a:schemeClr val="bg1">
                  <a:lumMod val="75000"/>
                </a:schemeClr>
              </a:buClr>
              <a:buSzPct val="170000"/>
              <a:buFont typeface="Arial" panose="020B0604020202020204" pitchFamily="34" charset="0"/>
              <a:buChar char="•"/>
              <a:defRPr sz="1600" b="0" i="0">
                <a:solidFill>
                  <a:srgbClr val="424242"/>
                </a:solidFill>
                <a:latin typeface="Century Gothic" panose="020B0502020202020204" pitchFamily="34" charset="0"/>
              </a:defRPr>
            </a:lvl1pPr>
            <a:lvl2pPr>
              <a:defRPr sz="1600" b="0" i="0">
                <a:solidFill>
                  <a:srgbClr val="424242"/>
                </a:solidFill>
                <a:latin typeface="Century Gothic" panose="020B0502020202020204" pitchFamily="34" charset="0"/>
              </a:defRPr>
            </a:lvl2pPr>
            <a:lvl3pPr>
              <a:defRPr sz="1600" b="0" i="0">
                <a:solidFill>
                  <a:srgbClr val="424242"/>
                </a:solidFill>
                <a:latin typeface="Century Gothic" panose="020B0502020202020204" pitchFamily="34" charset="0"/>
              </a:defRPr>
            </a:lvl3pPr>
            <a:lvl4pPr>
              <a:defRPr sz="1600" b="0" i="0">
                <a:solidFill>
                  <a:srgbClr val="424242"/>
                </a:solidFill>
                <a:latin typeface="Century Gothic" panose="020B0502020202020204" pitchFamily="34" charset="0"/>
              </a:defRPr>
            </a:lvl4pPr>
            <a:lvl5pPr>
              <a:defRPr sz="1600" b="0" i="0">
                <a:solidFill>
                  <a:srgbClr val="424242"/>
                </a:solidFill>
                <a:latin typeface="Century Gothic" panose="020B0502020202020204" pitchFamily="34" charset="0"/>
              </a:defRPr>
            </a:lvl5pPr>
          </a:lstStyle>
          <a:p>
            <a:pPr lvl="0"/>
            <a:r>
              <a:rPr lang="en-US" dirty="0"/>
              <a:t>Sample Text 1</a:t>
            </a:r>
          </a:p>
          <a:p>
            <a:pPr lvl="0"/>
            <a:r>
              <a:rPr lang="en-US" dirty="0"/>
              <a:t>Sample Tet 2</a:t>
            </a:r>
          </a:p>
          <a:p>
            <a:pPr lvl="0"/>
            <a:r>
              <a:rPr lang="en-US" dirty="0"/>
              <a:t>Sample Text 3</a:t>
            </a:r>
          </a:p>
          <a:p>
            <a:pPr lvl="0"/>
            <a:r>
              <a:rPr lang="en-US" dirty="0"/>
              <a:t>Sample Text 4</a:t>
            </a:r>
          </a:p>
        </p:txBody>
      </p:sp>
      <p:sp>
        <p:nvSpPr>
          <p:cNvPr id="42" name="Text Placeholder 2">
            <a:extLst>
              <a:ext uri="{FF2B5EF4-FFF2-40B4-BE49-F238E27FC236}">
                <a16:creationId xmlns:a16="http://schemas.microsoft.com/office/drawing/2014/main" id="{F6F29014-0FF5-4E41-A16E-AD283A65E79E}"/>
              </a:ext>
            </a:extLst>
          </p:cNvPr>
          <p:cNvSpPr>
            <a:spLocks noGrp="1"/>
          </p:cNvSpPr>
          <p:nvPr>
            <p:ph type="body" sz="quarter" idx="22" hasCustomPrompt="1"/>
          </p:nvPr>
        </p:nvSpPr>
        <p:spPr>
          <a:xfrm>
            <a:off x="3216475" y="1260136"/>
            <a:ext cx="1892300" cy="1550988"/>
          </a:xfrm>
          <a:prstGeom prst="rect">
            <a:avLst/>
          </a:prstGeom>
        </p:spPr>
        <p:txBody>
          <a:bodyPr/>
          <a:lstStyle>
            <a:lvl1pPr marL="285750" indent="-285750">
              <a:buClr>
                <a:schemeClr val="bg1">
                  <a:lumMod val="75000"/>
                </a:schemeClr>
              </a:buClr>
              <a:buSzPct val="170000"/>
              <a:buFont typeface="Arial" panose="020B0604020202020204" pitchFamily="34" charset="0"/>
              <a:buChar char="•"/>
              <a:defRPr sz="1600" b="0" i="0">
                <a:solidFill>
                  <a:srgbClr val="424242"/>
                </a:solidFill>
                <a:latin typeface="Century Gothic" panose="020B0502020202020204" pitchFamily="34" charset="0"/>
              </a:defRPr>
            </a:lvl1pPr>
            <a:lvl2pPr>
              <a:defRPr sz="1600" b="0" i="0">
                <a:solidFill>
                  <a:srgbClr val="424242"/>
                </a:solidFill>
                <a:latin typeface="Century Gothic" panose="020B0502020202020204" pitchFamily="34" charset="0"/>
              </a:defRPr>
            </a:lvl2pPr>
            <a:lvl3pPr>
              <a:defRPr sz="1600" b="0" i="0">
                <a:solidFill>
                  <a:srgbClr val="424242"/>
                </a:solidFill>
                <a:latin typeface="Century Gothic" panose="020B0502020202020204" pitchFamily="34" charset="0"/>
              </a:defRPr>
            </a:lvl3pPr>
            <a:lvl4pPr>
              <a:defRPr sz="1600" b="0" i="0">
                <a:solidFill>
                  <a:srgbClr val="424242"/>
                </a:solidFill>
                <a:latin typeface="Century Gothic" panose="020B0502020202020204" pitchFamily="34" charset="0"/>
              </a:defRPr>
            </a:lvl4pPr>
            <a:lvl5pPr>
              <a:defRPr sz="1600" b="0" i="0">
                <a:solidFill>
                  <a:srgbClr val="424242"/>
                </a:solidFill>
                <a:latin typeface="Century Gothic" panose="020B0502020202020204" pitchFamily="34" charset="0"/>
              </a:defRPr>
            </a:lvl5pPr>
          </a:lstStyle>
          <a:p>
            <a:pPr lvl="0"/>
            <a:r>
              <a:rPr lang="en-US" dirty="0"/>
              <a:t>Sample Text 5</a:t>
            </a:r>
          </a:p>
          <a:p>
            <a:pPr lvl="0"/>
            <a:r>
              <a:rPr lang="en-US" dirty="0"/>
              <a:t>Sample Tet 6</a:t>
            </a:r>
          </a:p>
          <a:p>
            <a:pPr lvl="0"/>
            <a:r>
              <a:rPr lang="en-US" dirty="0"/>
              <a:t>Sample Text 7</a:t>
            </a:r>
          </a:p>
          <a:p>
            <a:pPr lvl="0"/>
            <a:r>
              <a:rPr lang="en-US" dirty="0"/>
              <a:t>Sample Text 8</a:t>
            </a:r>
          </a:p>
        </p:txBody>
      </p:sp>
      <p:sp>
        <p:nvSpPr>
          <p:cNvPr id="39" name="Text Placeholder 13">
            <a:extLst>
              <a:ext uri="{FF2B5EF4-FFF2-40B4-BE49-F238E27FC236}">
                <a16:creationId xmlns:a16="http://schemas.microsoft.com/office/drawing/2014/main" id="{BD9CE061-2986-7443-8D3A-65F21B418F3D}"/>
              </a:ext>
            </a:extLst>
          </p:cNvPr>
          <p:cNvSpPr>
            <a:spLocks noGrp="1"/>
          </p:cNvSpPr>
          <p:nvPr>
            <p:ph type="body" sz="quarter" idx="19" hasCustomPrompt="1"/>
          </p:nvPr>
        </p:nvSpPr>
        <p:spPr>
          <a:xfrm>
            <a:off x="6320862" y="2622794"/>
            <a:ext cx="5661025" cy="37623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600" b="0" i="0">
                <a:solidFill>
                  <a:srgbClr val="0F5CA8"/>
                </a:solidFill>
                <a:latin typeface="Century Gothic" panose="020B05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F5CA8"/>
                </a:solidFill>
                <a:effectLst/>
                <a:uLnTx/>
                <a:uFillTx/>
                <a:latin typeface="Century Gothic" panose="020B0502020202020204" pitchFamily="34" charset="0"/>
                <a:ea typeface="+mn-ea"/>
                <a:cs typeface="+mn-cs"/>
              </a:rPr>
              <a:t>PARAGRAPH HEADER 16 PT.</a:t>
            </a:r>
          </a:p>
        </p:txBody>
      </p:sp>
      <p:sp>
        <p:nvSpPr>
          <p:cNvPr id="40" name="Text Placeholder 15">
            <a:extLst>
              <a:ext uri="{FF2B5EF4-FFF2-40B4-BE49-F238E27FC236}">
                <a16:creationId xmlns:a16="http://schemas.microsoft.com/office/drawing/2014/main" id="{C580F6DD-6FA5-A843-890D-1E72E4018611}"/>
              </a:ext>
            </a:extLst>
          </p:cNvPr>
          <p:cNvSpPr>
            <a:spLocks noGrp="1"/>
          </p:cNvSpPr>
          <p:nvPr>
            <p:ph type="body" sz="quarter" idx="20" hasCustomPrompt="1"/>
          </p:nvPr>
        </p:nvSpPr>
        <p:spPr>
          <a:xfrm>
            <a:off x="6321541" y="2958759"/>
            <a:ext cx="5661025" cy="1803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400">
                <a:solidFill>
                  <a:srgbClr val="424242"/>
                </a:solidFill>
                <a:latin typeface="Century Gothic" panose="020B05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24242"/>
                </a:solidFill>
                <a:effectLst/>
                <a:uLnTx/>
                <a:uFillTx/>
                <a:latin typeface="Century Gothic" panose="020B0502020202020204" pitchFamily="34" charset="0"/>
                <a:ea typeface="+mn-ea"/>
                <a:cs typeface="+mn-cs"/>
              </a:rPr>
              <a:t>Paragraph Body – Century Gothic Regular 14 PT.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424242"/>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424242"/>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424242"/>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424242"/>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424242"/>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424242"/>
              </a:solidFill>
              <a:effectLst/>
              <a:uLnTx/>
              <a:uFillTx/>
              <a:latin typeface="Century Gothic" panose="020B0502020202020204" pitchFamily="34" charset="0"/>
              <a:ea typeface="+mn-ea"/>
              <a:cs typeface="+mn-cs"/>
            </a:endParaRPr>
          </a:p>
        </p:txBody>
      </p:sp>
      <p:sp>
        <p:nvSpPr>
          <p:cNvPr id="41" name="Text Placeholder 19">
            <a:extLst>
              <a:ext uri="{FF2B5EF4-FFF2-40B4-BE49-F238E27FC236}">
                <a16:creationId xmlns:a16="http://schemas.microsoft.com/office/drawing/2014/main" id="{D557E64E-ABEC-8E4C-A427-302791E8F7EB}"/>
              </a:ext>
            </a:extLst>
          </p:cNvPr>
          <p:cNvSpPr txBox="1">
            <a:spLocks/>
          </p:cNvSpPr>
          <p:nvPr userDrawn="1"/>
        </p:nvSpPr>
        <p:spPr>
          <a:xfrm>
            <a:off x="6411015" y="2275994"/>
            <a:ext cx="4956057" cy="91440"/>
          </a:xfrm>
          <a:prstGeom prst="rect">
            <a:avLst/>
          </a:prstGeom>
          <a:gradFill>
            <a:gsLst>
              <a:gs pos="0">
                <a:schemeClr val="bg1"/>
              </a:gs>
              <a:gs pos="19000">
                <a:srgbClr val="4960A2"/>
              </a:gs>
              <a:gs pos="31000">
                <a:srgbClr val="25408F"/>
              </a:gs>
              <a:gs pos="51000">
                <a:srgbClr val="373C8B"/>
              </a:gs>
              <a:gs pos="7000">
                <a:srgbClr val="C9CFE3"/>
              </a:gs>
              <a:gs pos="84000">
                <a:srgbClr val="5D3484"/>
              </a:gs>
            </a:gsLst>
            <a:lin ang="10800000" scaled="1"/>
          </a:gra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 kern="1200">
                <a:solidFill>
                  <a:srgbClr val="7030A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b="0" i="0" dirty="0">
                <a:latin typeface="Century Gothic" panose="020B0502020202020204" pitchFamily="34" charset="0"/>
              </a:rPr>
              <a:t>Text Bar</a:t>
            </a:r>
            <a:endParaRPr lang="en-US" b="0" i="0" dirty="0">
              <a:latin typeface="Century Gothic" panose="020B0502020202020204" pitchFamily="34" charset="0"/>
            </a:endParaRPr>
          </a:p>
        </p:txBody>
      </p:sp>
      <p:sp>
        <p:nvSpPr>
          <p:cNvPr id="14" name="Picture Placeholder 13">
            <a:extLst>
              <a:ext uri="{FF2B5EF4-FFF2-40B4-BE49-F238E27FC236}">
                <a16:creationId xmlns:a16="http://schemas.microsoft.com/office/drawing/2014/main" id="{E7341ADC-8B97-BD47-9EA8-F1AD6D9F0C47}"/>
              </a:ext>
            </a:extLst>
          </p:cNvPr>
          <p:cNvSpPr>
            <a:spLocks noGrp="1"/>
          </p:cNvSpPr>
          <p:nvPr>
            <p:ph type="pic" sz="quarter" idx="18" hasCustomPrompt="1"/>
          </p:nvPr>
        </p:nvSpPr>
        <p:spPr>
          <a:xfrm>
            <a:off x="1491568" y="3004777"/>
            <a:ext cx="3004005" cy="3004404"/>
          </a:xfrm>
          <a:prstGeom prst="ellipse">
            <a:avLst/>
          </a:prstGeom>
          <a:solidFill>
            <a:schemeClr val="bg1">
              <a:lumMod val="95000"/>
            </a:schemeClr>
          </a:solidFill>
        </p:spPr>
        <p:txBody>
          <a:bodyPr anchor="ctr"/>
          <a:lstStyle>
            <a:lvl1pPr algn="ctr">
              <a:defRPr b="0" i="0">
                <a:solidFill>
                  <a:schemeClr val="bg1">
                    <a:lumMod val="75000"/>
                  </a:schemeClr>
                </a:solidFill>
                <a:latin typeface="Century Gothic" panose="020B0502020202020204" pitchFamily="34" charset="0"/>
              </a:defRPr>
            </a:lvl1pPr>
          </a:lstStyle>
          <a:p>
            <a:r>
              <a:rPr lang="en-US" dirty="0"/>
              <a:t>PIE CHART Picture</a:t>
            </a:r>
          </a:p>
        </p:txBody>
      </p:sp>
      <p:sp>
        <p:nvSpPr>
          <p:cNvPr id="43" name="Slide Number Placeholder 5">
            <a:extLst>
              <a:ext uri="{FF2B5EF4-FFF2-40B4-BE49-F238E27FC236}">
                <a16:creationId xmlns:a16="http://schemas.microsoft.com/office/drawing/2014/main" id="{8E620F86-FF8A-5645-A225-06D546B4A218}"/>
              </a:ext>
            </a:extLst>
          </p:cNvPr>
          <p:cNvSpPr>
            <a:spLocks noGrp="1"/>
          </p:cNvSpPr>
          <p:nvPr>
            <p:ph type="sldNum" sz="quarter" idx="4"/>
          </p:nvPr>
        </p:nvSpPr>
        <p:spPr>
          <a:xfrm>
            <a:off x="446314" y="6428549"/>
            <a:ext cx="849086" cy="365125"/>
          </a:xfrm>
          <a:prstGeom prst="rect">
            <a:avLst/>
          </a:prstGeom>
        </p:spPr>
        <p:txBody>
          <a:bodyPr vert="horz" lIns="91440" tIns="45720" rIns="91440" bIns="45720" rtlCol="0" anchor="ctr"/>
          <a:lstStyle>
            <a:lvl1pPr algn="r">
              <a:defRPr sz="1400" b="0" i="0">
                <a:solidFill>
                  <a:schemeClr val="bg1"/>
                </a:solidFill>
                <a:latin typeface="Century Gothic" panose="020B0502020202020204" pitchFamily="34" charset="0"/>
              </a:defRPr>
            </a:lvl1pPr>
          </a:lstStyle>
          <a:p>
            <a:fld id="{A61A1032-228A-1144-8BDC-BE3ABD159AB8}" type="slidenum">
              <a:rPr lang="en-US" smtClean="0"/>
              <a:pPr/>
              <a:t>‹#›</a:t>
            </a:fld>
            <a:endParaRPr lang="en-US" dirty="0"/>
          </a:p>
        </p:txBody>
      </p:sp>
      <p:sp>
        <p:nvSpPr>
          <p:cNvPr id="5" name="Text Placeholder 4">
            <a:extLst>
              <a:ext uri="{FF2B5EF4-FFF2-40B4-BE49-F238E27FC236}">
                <a16:creationId xmlns:a16="http://schemas.microsoft.com/office/drawing/2014/main" id="{600AF33F-74EC-8548-B4D0-7A81F0F4BE5D}"/>
              </a:ext>
            </a:extLst>
          </p:cNvPr>
          <p:cNvSpPr>
            <a:spLocks noGrp="1"/>
          </p:cNvSpPr>
          <p:nvPr>
            <p:ph type="body" sz="quarter" idx="23" hasCustomPrompt="1"/>
          </p:nvPr>
        </p:nvSpPr>
        <p:spPr>
          <a:xfrm>
            <a:off x="6321425" y="1934560"/>
            <a:ext cx="5660462" cy="352425"/>
          </a:xfrm>
          <a:prstGeom prst="rect">
            <a:avLst/>
          </a:prstGeom>
        </p:spPr>
        <p:txBody>
          <a:bodyPr/>
          <a:lstStyle>
            <a:lvl1pPr>
              <a:defRPr sz="2000" b="1" i="0">
                <a:solidFill>
                  <a:srgbClr val="282B6F"/>
                </a:solidFill>
                <a:latin typeface="Century Gothic" panose="020B0502020202020204" pitchFamily="34" charset="0"/>
              </a:defRPr>
            </a:lvl1pPr>
          </a:lstStyle>
          <a:p>
            <a:pPr lvl="0"/>
            <a:r>
              <a:rPr lang="en-US" dirty="0"/>
              <a:t>INFOGRAPHIC SLIDE 20 PT CENTURY GOTHIC</a:t>
            </a:r>
          </a:p>
        </p:txBody>
      </p:sp>
    </p:spTree>
    <p:extLst>
      <p:ext uri="{BB962C8B-B14F-4D97-AF65-F5344CB8AC3E}">
        <p14:creationId xmlns:p14="http://schemas.microsoft.com/office/powerpoint/2010/main" val="187882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Presentation Cover White Bar">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2CE1B3D6-9D27-7E13-D5DC-42B970AE6DF9}"/>
              </a:ext>
            </a:extLst>
          </p:cNvPr>
          <p:cNvSpPr>
            <a:spLocks noGrp="1"/>
          </p:cNvSpPr>
          <p:nvPr>
            <p:ph type="pic" sz="quarter" idx="10" hasCustomPrompt="1"/>
          </p:nvPr>
        </p:nvSpPr>
        <p:spPr>
          <a:xfrm>
            <a:off x="-1" y="0"/>
            <a:ext cx="12192000" cy="6667601"/>
          </a:xfrm>
          <a:prstGeom prst="rect">
            <a:avLst/>
          </a:prstGeom>
          <a:solidFill>
            <a:srgbClr val="FFEAFC"/>
          </a:solidFill>
          <a:ln>
            <a:noFill/>
          </a:ln>
        </p:spPr>
        <p:txBody>
          <a:bodyPr anchor="ctr"/>
          <a:lstStyle>
            <a:lvl1pPr algn="ctr">
              <a:defRPr>
                <a:solidFill>
                  <a:schemeClr val="accent5"/>
                </a:solidFill>
              </a:defRPr>
            </a:lvl1pPr>
          </a:lstStyle>
          <a:p>
            <a:r>
              <a:rPr lang="en-US" dirty="0"/>
              <a:t>Click to add background picture</a:t>
            </a:r>
          </a:p>
          <a:p>
            <a:endParaRPr lang="en-US" dirty="0"/>
          </a:p>
          <a:p>
            <a:endParaRPr lang="en-US" dirty="0"/>
          </a:p>
        </p:txBody>
      </p:sp>
      <p:sp>
        <p:nvSpPr>
          <p:cNvPr id="12" name="Title Placeholder 5">
            <a:extLst>
              <a:ext uri="{FF2B5EF4-FFF2-40B4-BE49-F238E27FC236}">
                <a16:creationId xmlns:a16="http://schemas.microsoft.com/office/drawing/2014/main" id="{3DE816BD-1A0D-EA68-352E-7F718311C9AF}"/>
              </a:ext>
            </a:extLst>
          </p:cNvPr>
          <p:cNvSpPr>
            <a:spLocks noGrp="1"/>
          </p:cNvSpPr>
          <p:nvPr>
            <p:ph type="title" hasCustomPrompt="1"/>
          </p:nvPr>
        </p:nvSpPr>
        <p:spPr>
          <a:xfrm>
            <a:off x="0" y="4652681"/>
            <a:ext cx="12191999" cy="1571167"/>
          </a:xfrm>
          <a:prstGeom prst="rect">
            <a:avLst/>
          </a:prstGeom>
          <a:solidFill>
            <a:schemeClr val="bg1"/>
          </a:solidFill>
        </p:spPr>
        <p:txBody>
          <a:bodyPr vert="horz" lIns="1463040" tIns="365760" rIns="0" bIns="91440" rtlCol="0" anchor="b" anchorCtr="0">
            <a:normAutofit/>
          </a:bodyPr>
          <a:lstStyle>
            <a:lvl1pPr>
              <a:defRPr sz="6600" b="0" i="0">
                <a:solidFill>
                  <a:schemeClr val="accent1"/>
                </a:solidFill>
                <a:latin typeface="Brown Trial TT Thin" panose="020B0304010101010103" pitchFamily="34" charset="77"/>
              </a:defRPr>
            </a:lvl1pPr>
          </a:lstStyle>
          <a:p>
            <a:r>
              <a:rPr lang="en-US"/>
              <a:t>EDIT PRESENTATION TITLE</a:t>
            </a:r>
          </a:p>
        </p:txBody>
      </p:sp>
      <p:sp>
        <p:nvSpPr>
          <p:cNvPr id="3" name="Text Placeholder 2">
            <a:extLst>
              <a:ext uri="{FF2B5EF4-FFF2-40B4-BE49-F238E27FC236}">
                <a16:creationId xmlns:a16="http://schemas.microsoft.com/office/drawing/2014/main" id="{7B4C4E34-87F0-1545-0518-03EF94ECFAF2}"/>
              </a:ext>
            </a:extLst>
          </p:cNvPr>
          <p:cNvSpPr>
            <a:spLocks noGrp="1"/>
          </p:cNvSpPr>
          <p:nvPr>
            <p:ph type="body" sz="quarter" idx="11" hasCustomPrompt="1"/>
          </p:nvPr>
        </p:nvSpPr>
        <p:spPr>
          <a:xfrm>
            <a:off x="0" y="4652682"/>
            <a:ext cx="12192000" cy="497170"/>
          </a:xfrm>
          <a:solidFill>
            <a:schemeClr val="bg1"/>
          </a:solidFill>
        </p:spPr>
        <p:txBody>
          <a:bodyPr lIns="1554480" anchor="b">
            <a:normAutofit/>
          </a:bodyPr>
          <a:lstStyle>
            <a:lvl1pPr>
              <a:defRPr sz="1600" b="1" i="0" spc="0">
                <a:solidFill>
                  <a:schemeClr val="accent6"/>
                </a:solidFill>
                <a:latin typeface="Brown Trial TT Black" panose="020B0504010101010104" pitchFamily="34" charset="77"/>
              </a:defRPr>
            </a:lvl1pPr>
          </a:lstStyle>
          <a:p>
            <a:pPr lvl="0"/>
            <a:r>
              <a:rPr lang="en-US"/>
              <a:t>EDIT PRESENTATION SUBTITLE</a:t>
            </a:r>
          </a:p>
        </p:txBody>
      </p:sp>
      <p:pic>
        <p:nvPicPr>
          <p:cNvPr id="14" name="Picture 13">
            <a:extLst>
              <a:ext uri="{FF2B5EF4-FFF2-40B4-BE49-F238E27FC236}">
                <a16:creationId xmlns:a16="http://schemas.microsoft.com/office/drawing/2014/main" id="{D6DFCB1B-C3C3-086A-830A-0C503ACF6C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4232" y="705131"/>
            <a:ext cx="3718693" cy="848640"/>
          </a:xfrm>
          <a:prstGeom prst="rect">
            <a:avLst/>
          </a:prstGeom>
        </p:spPr>
      </p:pic>
    </p:spTree>
    <p:extLst>
      <p:ext uri="{BB962C8B-B14F-4D97-AF65-F5344CB8AC3E}">
        <p14:creationId xmlns:p14="http://schemas.microsoft.com/office/powerpoint/2010/main" val="3273886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9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resentation Cover Thin Title">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2CE1B3D6-9D27-7E13-D5DC-42B970AE6DF9}"/>
              </a:ext>
            </a:extLst>
          </p:cNvPr>
          <p:cNvSpPr>
            <a:spLocks noGrp="1"/>
          </p:cNvSpPr>
          <p:nvPr>
            <p:ph type="pic" sz="quarter" idx="10" hasCustomPrompt="1"/>
          </p:nvPr>
        </p:nvSpPr>
        <p:spPr>
          <a:xfrm>
            <a:off x="0" y="0"/>
            <a:ext cx="12192000" cy="6629400"/>
          </a:xfrm>
          <a:prstGeom prst="rect">
            <a:avLst/>
          </a:prstGeom>
          <a:solidFill>
            <a:srgbClr val="FFEAFC"/>
          </a:solidFill>
          <a:ln>
            <a:noFill/>
          </a:ln>
        </p:spPr>
        <p:txBody>
          <a:bodyPr anchor="ctr"/>
          <a:lstStyle>
            <a:lvl1pPr algn="ctr">
              <a:defRPr>
                <a:solidFill>
                  <a:schemeClr val="accent5"/>
                </a:solidFill>
              </a:defRPr>
            </a:lvl1pPr>
          </a:lstStyle>
          <a:p>
            <a:r>
              <a:rPr lang="en-US" dirty="0"/>
              <a:t>Click to add background picture</a:t>
            </a:r>
          </a:p>
          <a:p>
            <a:endParaRPr lang="en-US" dirty="0"/>
          </a:p>
          <a:p>
            <a:endParaRPr lang="en-US" dirty="0"/>
          </a:p>
        </p:txBody>
      </p:sp>
      <p:sp>
        <p:nvSpPr>
          <p:cNvPr id="12" name="Title Placeholder 5">
            <a:extLst>
              <a:ext uri="{FF2B5EF4-FFF2-40B4-BE49-F238E27FC236}">
                <a16:creationId xmlns:a16="http://schemas.microsoft.com/office/drawing/2014/main" id="{3DE816BD-1A0D-EA68-352E-7F718311C9AF}"/>
              </a:ext>
            </a:extLst>
          </p:cNvPr>
          <p:cNvSpPr>
            <a:spLocks noGrp="1"/>
          </p:cNvSpPr>
          <p:nvPr>
            <p:ph type="title"/>
          </p:nvPr>
        </p:nvSpPr>
        <p:spPr>
          <a:xfrm>
            <a:off x="1600199" y="4981332"/>
            <a:ext cx="9780494" cy="1077450"/>
          </a:xfrm>
          <a:prstGeom prst="rect">
            <a:avLst/>
          </a:prstGeom>
        </p:spPr>
        <p:txBody>
          <a:bodyPr vert="horz" lIns="0" tIns="0" rIns="0" bIns="0" rtlCol="0" anchor="t">
            <a:normAutofit/>
          </a:bodyPr>
          <a:lstStyle>
            <a:lvl1pPr>
              <a:defRPr sz="6600" b="0" i="0">
                <a:solidFill>
                  <a:schemeClr val="bg1"/>
                </a:solidFill>
                <a:effectLst>
                  <a:outerShdw blurRad="50800" dist="38100" algn="l" rotWithShape="0">
                    <a:prstClr val="black">
                      <a:alpha val="40000"/>
                    </a:prstClr>
                  </a:outerShdw>
                </a:effectLst>
                <a:latin typeface="Brown Trial TT Thin" panose="020B0304010101010103" pitchFamily="34" charset="77"/>
              </a:defRPr>
            </a:lvl1pPr>
          </a:lstStyle>
          <a:p>
            <a:r>
              <a:rPr lang="en-US"/>
              <a:t>Click to edit Master title style</a:t>
            </a:r>
          </a:p>
        </p:txBody>
      </p:sp>
      <p:pic>
        <p:nvPicPr>
          <p:cNvPr id="14" name="Picture 13">
            <a:extLst>
              <a:ext uri="{FF2B5EF4-FFF2-40B4-BE49-F238E27FC236}">
                <a16:creationId xmlns:a16="http://schemas.microsoft.com/office/drawing/2014/main" id="{D6DFCB1B-C3C3-086A-830A-0C503ACF6C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4232" y="716706"/>
            <a:ext cx="3718693" cy="848640"/>
          </a:xfrm>
          <a:prstGeom prst="rect">
            <a:avLst/>
          </a:prstGeom>
        </p:spPr>
      </p:pic>
      <p:sp>
        <p:nvSpPr>
          <p:cNvPr id="3" name="Text Placeholder 2">
            <a:extLst>
              <a:ext uri="{FF2B5EF4-FFF2-40B4-BE49-F238E27FC236}">
                <a16:creationId xmlns:a16="http://schemas.microsoft.com/office/drawing/2014/main" id="{FF4D05DE-E68C-DE72-53FD-A4C6A7FDBA0B}"/>
              </a:ext>
            </a:extLst>
          </p:cNvPr>
          <p:cNvSpPr>
            <a:spLocks noGrp="1"/>
          </p:cNvSpPr>
          <p:nvPr>
            <p:ph type="body" sz="quarter" idx="11" hasCustomPrompt="1"/>
          </p:nvPr>
        </p:nvSpPr>
        <p:spPr>
          <a:xfrm>
            <a:off x="1600199" y="4363466"/>
            <a:ext cx="9780493" cy="498790"/>
          </a:xfrm>
        </p:spPr>
        <p:txBody>
          <a:bodyPr anchor="b">
            <a:noAutofit/>
          </a:bodyPr>
          <a:lstStyle>
            <a:lvl1pPr>
              <a:defRPr sz="1600" b="1" spc="0">
                <a:solidFill>
                  <a:schemeClr val="accent6"/>
                </a:solidFill>
              </a:defRPr>
            </a:lvl1pPr>
          </a:lstStyle>
          <a:p>
            <a:pPr lvl="0"/>
            <a:r>
              <a:rPr lang="en-US"/>
              <a:t>EDIT PRESENTATION SUBTITLE</a:t>
            </a:r>
          </a:p>
        </p:txBody>
      </p:sp>
    </p:spTree>
    <p:extLst>
      <p:ext uri="{BB962C8B-B14F-4D97-AF65-F5344CB8AC3E}">
        <p14:creationId xmlns:p14="http://schemas.microsoft.com/office/powerpoint/2010/main" val="257335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White Header with Logo">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2CE1B3D6-9D27-7E13-D5DC-42B970AE6DF9}"/>
              </a:ext>
            </a:extLst>
          </p:cNvPr>
          <p:cNvSpPr>
            <a:spLocks noGrp="1"/>
          </p:cNvSpPr>
          <p:nvPr>
            <p:ph type="pic" sz="quarter" idx="10" hasCustomPrompt="1"/>
          </p:nvPr>
        </p:nvSpPr>
        <p:spPr>
          <a:xfrm>
            <a:off x="0" y="1788460"/>
            <a:ext cx="12192000" cy="4840940"/>
          </a:xfrm>
          <a:prstGeom prst="rect">
            <a:avLst/>
          </a:prstGeom>
          <a:solidFill>
            <a:srgbClr val="FFEAFC"/>
          </a:solidFill>
          <a:ln>
            <a:noFill/>
          </a:ln>
        </p:spPr>
        <p:txBody>
          <a:bodyPr anchor="ctr"/>
          <a:lstStyle>
            <a:lvl1pPr algn="ctr">
              <a:defRPr b="0">
                <a:solidFill>
                  <a:schemeClr val="accent5"/>
                </a:solidFill>
              </a:defRPr>
            </a:lvl1pPr>
          </a:lstStyle>
          <a:p>
            <a:r>
              <a:rPr lang="en-US" dirty="0"/>
              <a:t>Click to add background picture</a:t>
            </a:r>
          </a:p>
          <a:p>
            <a:endParaRPr lang="en-US" dirty="0"/>
          </a:p>
          <a:p>
            <a:endParaRPr lang="en-US" dirty="0"/>
          </a:p>
          <a:p>
            <a:endParaRPr lang="en-US" dirty="0"/>
          </a:p>
        </p:txBody>
      </p:sp>
      <p:sp>
        <p:nvSpPr>
          <p:cNvPr id="8" name="Title Placeholder 5">
            <a:extLst>
              <a:ext uri="{FF2B5EF4-FFF2-40B4-BE49-F238E27FC236}">
                <a16:creationId xmlns:a16="http://schemas.microsoft.com/office/drawing/2014/main" id="{31C28EF1-3C74-5A7B-82EC-76AEE50BFBC2}"/>
              </a:ext>
            </a:extLst>
          </p:cNvPr>
          <p:cNvSpPr>
            <a:spLocks noGrp="1"/>
          </p:cNvSpPr>
          <p:nvPr>
            <p:ph type="title" hasCustomPrompt="1"/>
          </p:nvPr>
        </p:nvSpPr>
        <p:spPr>
          <a:xfrm>
            <a:off x="1573306" y="3565001"/>
            <a:ext cx="9780494" cy="1967620"/>
          </a:xfrm>
          <a:prstGeom prst="rect">
            <a:avLst/>
          </a:prstGeom>
        </p:spPr>
        <p:txBody>
          <a:bodyPr vert="horz" lIns="0" tIns="0" rIns="0" bIns="0" rtlCol="0" anchor="b">
            <a:normAutofit/>
          </a:bodyPr>
          <a:lstStyle>
            <a:lvl1pPr>
              <a:defRPr sz="6000">
                <a:solidFill>
                  <a:schemeClr val="bg1"/>
                </a:solidFill>
                <a:effectLst>
                  <a:outerShdw blurRad="50800" dist="38100" dir="2700000" algn="tl" rotWithShape="0">
                    <a:prstClr val="black">
                      <a:alpha val="40000"/>
                    </a:prstClr>
                  </a:outerShdw>
                </a:effectLst>
              </a:defRPr>
            </a:lvl1pPr>
          </a:lstStyle>
          <a:p>
            <a:r>
              <a:rPr lang="en-US"/>
              <a:t>Edit Presentation Title</a:t>
            </a:r>
          </a:p>
        </p:txBody>
      </p:sp>
      <p:sp>
        <p:nvSpPr>
          <p:cNvPr id="3" name="Text Placeholder 2">
            <a:extLst>
              <a:ext uri="{FF2B5EF4-FFF2-40B4-BE49-F238E27FC236}">
                <a16:creationId xmlns:a16="http://schemas.microsoft.com/office/drawing/2014/main" id="{CC60FDDE-ABC7-2184-F5E4-6997D98D17A5}"/>
              </a:ext>
            </a:extLst>
          </p:cNvPr>
          <p:cNvSpPr>
            <a:spLocks noGrp="1"/>
          </p:cNvSpPr>
          <p:nvPr>
            <p:ph type="body" sz="quarter" idx="11" hasCustomPrompt="1"/>
          </p:nvPr>
        </p:nvSpPr>
        <p:spPr>
          <a:xfrm>
            <a:off x="1573213" y="5625296"/>
            <a:ext cx="9780587" cy="752352"/>
          </a:xfrm>
        </p:spPr>
        <p:txBody>
          <a:bodyPr/>
          <a:lstStyle>
            <a:lvl1pPr>
              <a:defRPr>
                <a:solidFill>
                  <a:schemeClr val="accent1"/>
                </a:solidFill>
              </a:defRPr>
            </a:lvl1pPr>
          </a:lstStyle>
          <a:p>
            <a:pPr lvl="0"/>
            <a:r>
              <a:rPr lang="en-US"/>
              <a:t>Edit Presentation Subtitle</a:t>
            </a:r>
          </a:p>
        </p:txBody>
      </p:sp>
    </p:spTree>
    <p:extLst>
      <p:ext uri="{BB962C8B-B14F-4D97-AF65-F5344CB8AC3E}">
        <p14:creationId xmlns:p14="http://schemas.microsoft.com/office/powerpoint/2010/main" val="29797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Academic Basic ">
    <p:spTree>
      <p:nvGrpSpPr>
        <p:cNvPr id="1" name=""/>
        <p:cNvGrpSpPr/>
        <p:nvPr/>
      </p:nvGrpSpPr>
      <p:grpSpPr>
        <a:xfrm>
          <a:off x="0" y="0"/>
          <a:ext cx="0" cy="0"/>
          <a:chOff x="0" y="0"/>
          <a:chExt cx="0" cy="0"/>
        </a:xfrm>
      </p:grpSpPr>
      <p:sp>
        <p:nvSpPr>
          <p:cNvPr id="9" name="Title Placeholder 5">
            <a:extLst>
              <a:ext uri="{FF2B5EF4-FFF2-40B4-BE49-F238E27FC236}">
                <a16:creationId xmlns:a16="http://schemas.microsoft.com/office/drawing/2014/main" id="{4693AD26-90F1-C8AB-87EB-9C2B32FE65F9}"/>
              </a:ext>
            </a:extLst>
          </p:cNvPr>
          <p:cNvSpPr>
            <a:spLocks noGrp="1"/>
          </p:cNvSpPr>
          <p:nvPr>
            <p:ph type="title" hasCustomPrompt="1"/>
          </p:nvPr>
        </p:nvSpPr>
        <p:spPr>
          <a:xfrm>
            <a:off x="1573306" y="2280214"/>
            <a:ext cx="9780494" cy="2402946"/>
          </a:xfrm>
          <a:prstGeom prst="rect">
            <a:avLst/>
          </a:prstGeom>
        </p:spPr>
        <p:txBody>
          <a:bodyPr vert="horz" lIns="0" tIns="0" rIns="0" bIns="0" rtlCol="0" anchor="b">
            <a:normAutofit/>
          </a:bodyPr>
          <a:lstStyle/>
          <a:p>
            <a:r>
              <a:rPr lang="en-US"/>
              <a:t>Edit Presentation Title</a:t>
            </a:r>
          </a:p>
        </p:txBody>
      </p:sp>
      <p:sp>
        <p:nvSpPr>
          <p:cNvPr id="3" name="Rectangle 2">
            <a:extLst>
              <a:ext uri="{FF2B5EF4-FFF2-40B4-BE49-F238E27FC236}">
                <a16:creationId xmlns:a16="http://schemas.microsoft.com/office/drawing/2014/main" id="{24047ACF-79F7-6024-F621-44606914E476}"/>
              </a:ext>
            </a:extLst>
          </p:cNvPr>
          <p:cNvSpPr/>
          <p:nvPr userDrawn="1"/>
        </p:nvSpPr>
        <p:spPr>
          <a:xfrm>
            <a:off x="0" y="6611779"/>
            <a:ext cx="12192000" cy="246221"/>
          </a:xfrm>
          <a:prstGeom prst="rect">
            <a:avLst/>
          </a:prstGeom>
          <a:solidFill>
            <a:srgbClr val="1D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descr="Image result for case western school of medicine">
            <a:extLst>
              <a:ext uri="{FF2B5EF4-FFF2-40B4-BE49-F238E27FC236}">
                <a16:creationId xmlns:a16="http://schemas.microsoft.com/office/drawing/2014/main" id="{BA101B0D-99E7-8E07-097F-402FA1836F8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21271" y="786720"/>
            <a:ext cx="2532528" cy="655348"/>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53B75DBB-8C69-ED4E-1C08-754B0BA40E66}"/>
              </a:ext>
            </a:extLst>
          </p:cNvPr>
          <p:cNvSpPr>
            <a:spLocks noGrp="1"/>
          </p:cNvSpPr>
          <p:nvPr>
            <p:ph type="body" sz="quarter" idx="10" hasCustomPrompt="1"/>
          </p:nvPr>
        </p:nvSpPr>
        <p:spPr>
          <a:xfrm>
            <a:off x="1562100" y="4780343"/>
            <a:ext cx="9791699" cy="867125"/>
          </a:xfrm>
        </p:spPr>
        <p:txBody>
          <a:bodyPr/>
          <a:lstStyle/>
          <a:p>
            <a:pPr lvl="0"/>
            <a:r>
              <a:rPr lang="en-US"/>
              <a:t>Edit Presentation Subtitle</a:t>
            </a:r>
          </a:p>
        </p:txBody>
      </p:sp>
    </p:spTree>
    <p:extLst>
      <p:ext uri="{BB962C8B-B14F-4D97-AF65-F5344CB8AC3E}">
        <p14:creationId xmlns:p14="http://schemas.microsoft.com/office/powerpoint/2010/main" val="387049538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91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Academics Advanc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5">
            <a:extLst>
              <a:ext uri="{FF2B5EF4-FFF2-40B4-BE49-F238E27FC236}">
                <a16:creationId xmlns:a16="http://schemas.microsoft.com/office/drawing/2014/main" id="{4693AD26-90F1-C8AB-87EB-9C2B32FE65F9}"/>
              </a:ext>
            </a:extLst>
          </p:cNvPr>
          <p:cNvSpPr>
            <a:spLocks noGrp="1"/>
          </p:cNvSpPr>
          <p:nvPr>
            <p:ph type="title" hasCustomPrompt="1"/>
          </p:nvPr>
        </p:nvSpPr>
        <p:spPr>
          <a:xfrm>
            <a:off x="1573306" y="495308"/>
            <a:ext cx="9780494" cy="2402946"/>
          </a:xfrm>
          <a:prstGeom prst="rect">
            <a:avLst/>
          </a:prstGeom>
        </p:spPr>
        <p:txBody>
          <a:bodyPr vert="horz" lIns="0" tIns="0" rIns="0" bIns="0" rtlCol="0" anchor="b">
            <a:normAutofit/>
          </a:bodyPr>
          <a:lstStyle>
            <a:lvl1pPr>
              <a:defRPr>
                <a:solidFill>
                  <a:schemeClr val="bg1"/>
                </a:solidFill>
              </a:defRPr>
            </a:lvl1pPr>
          </a:lstStyle>
          <a:p>
            <a:r>
              <a:rPr lang="en-US"/>
              <a:t>Edit Presentation Title</a:t>
            </a:r>
          </a:p>
        </p:txBody>
      </p:sp>
      <p:sp>
        <p:nvSpPr>
          <p:cNvPr id="3" name="Rectangle 2">
            <a:extLst>
              <a:ext uri="{FF2B5EF4-FFF2-40B4-BE49-F238E27FC236}">
                <a16:creationId xmlns:a16="http://schemas.microsoft.com/office/drawing/2014/main" id="{24047ACF-79F7-6024-F621-44606914E476}"/>
              </a:ext>
            </a:extLst>
          </p:cNvPr>
          <p:cNvSpPr/>
          <p:nvPr userDrawn="1"/>
        </p:nvSpPr>
        <p:spPr>
          <a:xfrm>
            <a:off x="0" y="6611779"/>
            <a:ext cx="12192000" cy="246221"/>
          </a:xfrm>
          <a:prstGeom prst="rect">
            <a:avLst/>
          </a:prstGeom>
          <a:solidFill>
            <a:srgbClr val="1D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3">
            <a:extLst>
              <a:ext uri="{FF2B5EF4-FFF2-40B4-BE49-F238E27FC236}">
                <a16:creationId xmlns:a16="http://schemas.microsoft.com/office/drawing/2014/main" id="{53B75DBB-8C69-ED4E-1C08-754B0BA40E66}"/>
              </a:ext>
            </a:extLst>
          </p:cNvPr>
          <p:cNvSpPr>
            <a:spLocks noGrp="1"/>
          </p:cNvSpPr>
          <p:nvPr>
            <p:ph type="body" sz="quarter" idx="10" hasCustomPrompt="1"/>
          </p:nvPr>
        </p:nvSpPr>
        <p:spPr>
          <a:xfrm>
            <a:off x="1562100" y="2995437"/>
            <a:ext cx="9791699" cy="867125"/>
          </a:xfrm>
        </p:spPr>
        <p:txBody>
          <a:bodyPr/>
          <a:lstStyle>
            <a:lvl1pPr>
              <a:defRPr>
                <a:solidFill>
                  <a:schemeClr val="bg1">
                    <a:alpha val="50000"/>
                  </a:schemeClr>
                </a:solidFill>
              </a:defRPr>
            </a:lvl1pPr>
          </a:lstStyle>
          <a:p>
            <a:pPr lvl="0"/>
            <a:r>
              <a:rPr lang="en-US"/>
              <a:t>Edit Presentation Subtitle</a:t>
            </a:r>
          </a:p>
        </p:txBody>
      </p:sp>
      <p:grpSp>
        <p:nvGrpSpPr>
          <p:cNvPr id="2" name="Group 1">
            <a:extLst>
              <a:ext uri="{FF2B5EF4-FFF2-40B4-BE49-F238E27FC236}">
                <a16:creationId xmlns:a16="http://schemas.microsoft.com/office/drawing/2014/main" id="{726719E0-9490-2133-ABB4-83AFA29E7EA3}"/>
              </a:ext>
            </a:extLst>
          </p:cNvPr>
          <p:cNvGrpSpPr/>
          <p:nvPr userDrawn="1"/>
        </p:nvGrpSpPr>
        <p:grpSpPr>
          <a:xfrm>
            <a:off x="805106" y="5313404"/>
            <a:ext cx="5012597" cy="668134"/>
            <a:chOff x="4619458" y="5235709"/>
            <a:chExt cx="6734341" cy="897627"/>
          </a:xfrm>
        </p:grpSpPr>
        <p:pic>
          <p:nvPicPr>
            <p:cNvPr id="11" name="Picture 2" descr="Image result for case western school of medicine">
              <a:extLst>
                <a:ext uri="{FF2B5EF4-FFF2-40B4-BE49-F238E27FC236}">
                  <a16:creationId xmlns:a16="http://schemas.microsoft.com/office/drawing/2014/main" id="{BA101B0D-99E7-8E07-097F-402FA1836F8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21271" y="5448171"/>
              <a:ext cx="2532528" cy="6553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id="{9193AD27-A0C8-D0D0-B59C-D6C07A5809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19458" y="5235709"/>
              <a:ext cx="3933353" cy="897627"/>
            </a:xfrm>
            <a:prstGeom prst="rect">
              <a:avLst/>
            </a:prstGeom>
          </p:spPr>
        </p:pic>
      </p:grpSp>
    </p:spTree>
    <p:extLst>
      <p:ext uri="{BB962C8B-B14F-4D97-AF65-F5344CB8AC3E}">
        <p14:creationId xmlns:p14="http://schemas.microsoft.com/office/powerpoint/2010/main" val="425295415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9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7.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6.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9.png"/><Relationship Id="rId5" Type="http://schemas.openxmlformats.org/officeDocument/2006/relationships/theme" Target="../theme/theme5.xml"/><Relationship Id="rId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6.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AF52A09-D1AE-EA49-82DC-C568810AB83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594232" y="716706"/>
            <a:ext cx="3718694" cy="848640"/>
          </a:xfrm>
          <a:prstGeom prst="rect">
            <a:avLst/>
          </a:prstGeom>
        </p:spPr>
      </p:pic>
      <p:pic>
        <p:nvPicPr>
          <p:cNvPr id="3" name="Picture 2">
            <a:extLst>
              <a:ext uri="{FF2B5EF4-FFF2-40B4-BE49-F238E27FC236}">
                <a16:creationId xmlns:a16="http://schemas.microsoft.com/office/drawing/2014/main" id="{FC9FB1D2-720E-7146-90CA-9E152FA51E9E}"/>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6344" t="62045"/>
          <a:stretch/>
        </p:blipFill>
        <p:spPr>
          <a:xfrm>
            <a:off x="0" y="6649616"/>
            <a:ext cx="12192000" cy="221854"/>
          </a:xfrm>
          <a:prstGeom prst="rect">
            <a:avLst/>
          </a:prstGeom>
        </p:spPr>
      </p:pic>
      <p:sp>
        <p:nvSpPr>
          <p:cNvPr id="6" name="Title Placeholder 5">
            <a:extLst>
              <a:ext uri="{FF2B5EF4-FFF2-40B4-BE49-F238E27FC236}">
                <a16:creationId xmlns:a16="http://schemas.microsoft.com/office/drawing/2014/main" id="{682A7A65-AB08-67B3-30BC-AE8C55CE3387}"/>
              </a:ext>
            </a:extLst>
          </p:cNvPr>
          <p:cNvSpPr>
            <a:spLocks noGrp="1"/>
          </p:cNvSpPr>
          <p:nvPr>
            <p:ph type="title"/>
          </p:nvPr>
        </p:nvSpPr>
        <p:spPr>
          <a:xfrm>
            <a:off x="1573306" y="2838315"/>
            <a:ext cx="9780494" cy="1325563"/>
          </a:xfrm>
          <a:prstGeom prst="rect">
            <a:avLst/>
          </a:prstGeom>
        </p:spPr>
        <p:txBody>
          <a:bodyPr vert="horz" lIns="0" tIns="0" rIns="0" bIns="0" rtlCol="0" anchor="b">
            <a:normAutofit/>
          </a:bodyPr>
          <a:lstStyle/>
          <a:p>
            <a:r>
              <a:rPr lang="en-US"/>
              <a:t>Edit Presentation Title</a:t>
            </a:r>
          </a:p>
        </p:txBody>
      </p:sp>
      <p:sp>
        <p:nvSpPr>
          <p:cNvPr id="8" name="Text Placeholder 7">
            <a:extLst>
              <a:ext uri="{FF2B5EF4-FFF2-40B4-BE49-F238E27FC236}">
                <a16:creationId xmlns:a16="http://schemas.microsoft.com/office/drawing/2014/main" id="{65144354-B593-A45C-292B-B98E5305C2E4}"/>
              </a:ext>
            </a:extLst>
          </p:cNvPr>
          <p:cNvSpPr>
            <a:spLocks noGrp="1"/>
          </p:cNvSpPr>
          <p:nvPr>
            <p:ph type="body" idx="1"/>
          </p:nvPr>
        </p:nvSpPr>
        <p:spPr>
          <a:xfrm>
            <a:off x="1573306" y="4299615"/>
            <a:ext cx="9780493" cy="983715"/>
          </a:xfrm>
          <a:prstGeom prst="rect">
            <a:avLst/>
          </a:prstGeom>
        </p:spPr>
        <p:txBody>
          <a:bodyPr vert="horz" lIns="0" tIns="0" rIns="0" bIns="0" rtlCol="0">
            <a:normAutofit/>
          </a:bodyPr>
          <a:lstStyle/>
          <a:p>
            <a:pPr lvl="0"/>
            <a:r>
              <a:rPr lang="en-US"/>
              <a:t>Edit Presentation Subtitle</a:t>
            </a:r>
          </a:p>
        </p:txBody>
      </p:sp>
    </p:spTree>
    <p:extLst>
      <p:ext uri="{BB962C8B-B14F-4D97-AF65-F5344CB8AC3E}">
        <p14:creationId xmlns:p14="http://schemas.microsoft.com/office/powerpoint/2010/main" val="2798881135"/>
      </p:ext>
    </p:extLst>
  </p:cSld>
  <p:clrMap bg1="lt1" tx1="dk1" bg2="lt2" tx2="dk2" accent1="accent1" accent2="accent2" accent3="accent3" accent4="accent4" accent5="accent5" accent6="accent6" hlink="hlink" folHlink="folHlink"/>
  <p:sldLayoutIdLst>
    <p:sldLayoutId id="2147483661" r:id="rId1"/>
    <p:sldLayoutId id="2147483692" r:id="rId2"/>
    <p:sldLayoutId id="2147483740" r:id="rId3"/>
    <p:sldLayoutId id="2147483693" r:id="rId4"/>
    <p:sldLayoutId id="2147483689" r:id="rId5"/>
    <p:sldLayoutId id="2147483690" r:id="rId6"/>
    <p:sldLayoutId id="2147483691" r:id="rId7"/>
    <p:sldLayoutId id="2147483676" r:id="rId8"/>
    <p:sldLayoutId id="2147483739" r:id="rId9"/>
  </p:sldLayoutIdLst>
  <p:hf hdr="0"/>
  <p:txStyles>
    <p:titleStyle>
      <a:lvl1pPr algn="l" defTabSz="914400" rtl="0" eaLnBrk="1" latinLnBrk="0" hangingPunct="1">
        <a:lnSpc>
          <a:spcPct val="90000"/>
        </a:lnSpc>
        <a:spcBef>
          <a:spcPct val="0"/>
        </a:spcBef>
        <a:buNone/>
        <a:defRPr lang="en-US" sz="4800" b="0" i="0" u="none" strike="noStrike" kern="1200" spc="-150" smtClean="0">
          <a:solidFill>
            <a:srgbClr val="272974"/>
          </a:solidFill>
          <a:effectLst/>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2800" b="0" i="0" u="none" strike="noStrike" kern="1200" spc="-150" smtClean="0">
          <a:solidFill>
            <a:schemeClr val="accent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spc="-150">
          <a:solidFill>
            <a:schemeClr val="accent2"/>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spc="-150">
          <a:solidFill>
            <a:schemeClr val="accent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spc="-150">
          <a:solidFill>
            <a:schemeClr val="accent2"/>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spc="-150">
          <a:solidFill>
            <a:schemeClr val="accent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16" userDrawn="1">
          <p15:clr>
            <a:srgbClr val="F26B43"/>
          </p15:clr>
        </p15:guide>
        <p15:guide id="2" orient="horz" pos="600" userDrawn="1">
          <p15:clr>
            <a:srgbClr val="F26B43"/>
          </p15:clr>
        </p15:guide>
        <p15:guide id="3" pos="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BB941D1-4FF0-D647-B8DE-7F172ADB6F6F}"/>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l="80731"/>
          <a:stretch/>
        </p:blipFill>
        <p:spPr>
          <a:xfrm>
            <a:off x="10117465" y="6354877"/>
            <a:ext cx="1719532" cy="361417"/>
          </a:xfrm>
          <a:prstGeom prst="rect">
            <a:avLst/>
          </a:prstGeom>
        </p:spPr>
      </p:pic>
      <p:cxnSp>
        <p:nvCxnSpPr>
          <p:cNvPr id="4" name="Straight Connector 3">
            <a:extLst>
              <a:ext uri="{FF2B5EF4-FFF2-40B4-BE49-F238E27FC236}">
                <a16:creationId xmlns:a16="http://schemas.microsoft.com/office/drawing/2014/main" id="{3C17B238-265E-ACCD-20BD-DF09A2A25DB5}"/>
              </a:ext>
            </a:extLst>
          </p:cNvPr>
          <p:cNvCxnSpPr/>
          <p:nvPr userDrawn="1"/>
        </p:nvCxnSpPr>
        <p:spPr>
          <a:xfrm>
            <a:off x="602429" y="6228678"/>
            <a:ext cx="110265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2DA5C008-5AAC-998B-F297-8079B03CB00F}"/>
              </a:ext>
            </a:extLst>
          </p:cNvPr>
          <p:cNvSpPr>
            <a:spLocks noGrp="1"/>
          </p:cNvSpPr>
          <p:nvPr>
            <p:ph type="ftr" sz="quarter" idx="3"/>
          </p:nvPr>
        </p:nvSpPr>
        <p:spPr>
          <a:xfrm>
            <a:off x="1817370" y="6344717"/>
            <a:ext cx="8161020" cy="365760"/>
          </a:xfrm>
          <a:prstGeom prst="rect">
            <a:avLst/>
          </a:prstGeom>
        </p:spPr>
        <p:txBody>
          <a:bodyPr vert="horz" lIns="0" tIns="0" rIns="0" bIns="0" rtlCol="0" anchor="ctr"/>
          <a:lstStyle>
            <a:lvl1pPr marL="0" marR="0" algn="l">
              <a:spcBef>
                <a:spcPts val="0"/>
              </a:spcBef>
              <a:spcAft>
                <a:spcPts val="0"/>
              </a:spcAft>
              <a:defRPr sz="800" i="0">
                <a:solidFill>
                  <a:schemeClr val="tx1">
                    <a:lumMod val="50000"/>
                    <a:lumOff val="50000"/>
                  </a:schemeClr>
                </a:solidFill>
              </a:defRPr>
            </a:lvl1pPr>
          </a:lstStyle>
          <a:p>
            <a:r>
              <a:rPr lang="en-US" dirty="0">
                <a:latin typeface="Brown"/>
                <a:ea typeface="Calibri" panose="020F0502020204030204" pitchFamily="34" charset="0"/>
              </a:rPr>
              <a:t>PROPRIETARY AND CONFIDENTIAL | DO NOT DISTRIBUTE WITHOUT AUTHORIZATION</a:t>
            </a:r>
          </a:p>
        </p:txBody>
      </p:sp>
      <p:sp>
        <p:nvSpPr>
          <p:cNvPr id="9" name="Title Placeholder 8">
            <a:extLst>
              <a:ext uri="{FF2B5EF4-FFF2-40B4-BE49-F238E27FC236}">
                <a16:creationId xmlns:a16="http://schemas.microsoft.com/office/drawing/2014/main" id="{90A89841-1069-5DCC-7030-C8639E039F4F}"/>
              </a:ext>
            </a:extLst>
          </p:cNvPr>
          <p:cNvSpPr>
            <a:spLocks noGrp="1"/>
          </p:cNvSpPr>
          <p:nvPr>
            <p:ph type="title"/>
          </p:nvPr>
        </p:nvSpPr>
        <p:spPr>
          <a:xfrm>
            <a:off x="612669" y="363873"/>
            <a:ext cx="11026587" cy="1040635"/>
          </a:xfrm>
          <a:prstGeom prst="rect">
            <a:avLst/>
          </a:prstGeom>
        </p:spPr>
        <p:txBody>
          <a:bodyPr vert="horz" lIns="0" tIns="0" rIns="0" bIns="0" rtlCol="0" anchor="b">
            <a:normAutofit/>
          </a:bodyPr>
          <a:lstStyle/>
          <a:p>
            <a:r>
              <a:rPr lang="en-US"/>
              <a:t>Edit Slide Title</a:t>
            </a:r>
          </a:p>
        </p:txBody>
      </p:sp>
      <p:sp>
        <p:nvSpPr>
          <p:cNvPr id="12" name="Date Placeholder 11">
            <a:extLst>
              <a:ext uri="{FF2B5EF4-FFF2-40B4-BE49-F238E27FC236}">
                <a16:creationId xmlns:a16="http://schemas.microsoft.com/office/drawing/2014/main" id="{6E87A023-25BD-244B-5620-04880741C0D8}"/>
              </a:ext>
            </a:extLst>
          </p:cNvPr>
          <p:cNvSpPr>
            <a:spLocks noGrp="1"/>
          </p:cNvSpPr>
          <p:nvPr>
            <p:ph type="dt" sz="half" idx="2"/>
          </p:nvPr>
        </p:nvSpPr>
        <p:spPr>
          <a:xfrm>
            <a:off x="1062990" y="6344717"/>
            <a:ext cx="69723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39AA176-BF1E-3D49-8E8C-4AF153D2AA09}" type="datetime1">
              <a:rPr lang="en-US" smtClean="0"/>
              <a:t>2/22/2024</a:t>
            </a:fld>
            <a:endParaRPr lang="en-US" dirty="0"/>
          </a:p>
        </p:txBody>
      </p:sp>
      <p:sp>
        <p:nvSpPr>
          <p:cNvPr id="13" name="Slide Number Placeholder 12">
            <a:extLst>
              <a:ext uri="{FF2B5EF4-FFF2-40B4-BE49-F238E27FC236}">
                <a16:creationId xmlns:a16="http://schemas.microsoft.com/office/drawing/2014/main" id="{3FCF4DF8-BE78-FDBA-E2D6-162CB8276ABA}"/>
              </a:ext>
            </a:extLst>
          </p:cNvPr>
          <p:cNvSpPr>
            <a:spLocks noGrp="1"/>
          </p:cNvSpPr>
          <p:nvPr>
            <p:ph type="sldNum" sz="quarter" idx="4"/>
          </p:nvPr>
        </p:nvSpPr>
        <p:spPr>
          <a:xfrm>
            <a:off x="612669" y="6344717"/>
            <a:ext cx="393171" cy="365125"/>
          </a:xfrm>
          <a:prstGeom prst="rect">
            <a:avLst/>
          </a:prstGeom>
        </p:spPr>
        <p:txBody>
          <a:bodyPr vert="horz" lIns="0" tIns="0" rIns="0" bIns="0" rtlCol="0" anchor="ctr"/>
          <a:lstStyle>
            <a:lvl1pPr algn="l">
              <a:defRPr sz="1000" b="1">
                <a:solidFill>
                  <a:schemeClr val="tx1">
                    <a:tint val="75000"/>
                  </a:schemeClr>
                </a:solidFill>
                <a:latin typeface="+mj-lt"/>
              </a:defRPr>
            </a:lvl1pPr>
          </a:lstStyle>
          <a:p>
            <a:fld id="{1F8D6BA2-D5F1-EC47-8355-C95E7E60D81B}" type="slidenum">
              <a:rPr lang="en-US" smtClean="0"/>
              <a:pPr/>
              <a:t>‹#›</a:t>
            </a:fld>
            <a:endParaRPr lang="en-US" dirty="0"/>
          </a:p>
        </p:txBody>
      </p:sp>
    </p:spTree>
    <p:extLst>
      <p:ext uri="{BB962C8B-B14F-4D97-AF65-F5344CB8AC3E}">
        <p14:creationId xmlns:p14="http://schemas.microsoft.com/office/powerpoint/2010/main" val="1822291743"/>
      </p:ext>
    </p:extLst>
  </p:cSld>
  <p:clrMap bg1="lt1" tx1="dk1" bg2="lt2" tx2="dk2" accent1="accent1" accent2="accent2" accent3="accent3" accent4="accent4" accent5="accent5" accent6="accent6" hlink="hlink" folHlink="folHlink"/>
  <p:sldLayoutIdLst>
    <p:sldLayoutId id="2147483694" r:id="rId1"/>
    <p:sldLayoutId id="2147483664" r:id="rId2"/>
    <p:sldLayoutId id="2147483727" r:id="rId3"/>
    <p:sldLayoutId id="2147483728" r:id="rId4"/>
    <p:sldLayoutId id="2147483674" r:id="rId5"/>
    <p:sldLayoutId id="2147483683" r:id="rId6"/>
    <p:sldLayoutId id="2147483671" r:id="rId7"/>
    <p:sldLayoutId id="2147483670" r:id="rId8"/>
    <p:sldLayoutId id="2147483673" r:id="rId9"/>
    <p:sldLayoutId id="2147483731" r:id="rId10"/>
    <p:sldLayoutId id="2147483733" r:id="rId11"/>
    <p:sldLayoutId id="2147483734" r:id="rId12"/>
    <p:sldLayoutId id="2147483735" r:id="rId13"/>
    <p:sldLayoutId id="2147483736" r:id="rId14"/>
    <p:sldLayoutId id="2147483737" r:id="rId15"/>
    <p:sldLayoutId id="2147483738" r:id="rId16"/>
    <p:sldLayoutId id="2147483688" r:id="rId17"/>
    <p:sldLayoutId id="2147483761" r:id="rId18"/>
  </p:sldLayoutIdLst>
  <p:hf hdr="0"/>
  <p:txStyles>
    <p:titleStyle>
      <a:lvl1pPr algn="l" defTabSz="914400" rtl="0" eaLnBrk="1" latinLnBrk="0" hangingPunct="1">
        <a:lnSpc>
          <a:spcPct val="90000"/>
        </a:lnSpc>
        <a:spcBef>
          <a:spcPct val="0"/>
        </a:spcBef>
        <a:buNone/>
        <a:defRPr sz="4400" kern="1200">
          <a:solidFill>
            <a:srgbClr val="27297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2" userDrawn="1">
          <p15:clr>
            <a:srgbClr val="F26B43"/>
          </p15:clr>
        </p15:guide>
        <p15:guide id="2" pos="384" userDrawn="1">
          <p15:clr>
            <a:srgbClr val="F26B43"/>
          </p15:clr>
        </p15:guide>
        <p15:guide id="3" orient="horz" pos="1080" userDrawn="1">
          <p15:clr>
            <a:srgbClr val="F26B43"/>
          </p15:clr>
        </p15:guide>
        <p15:guide id="4" pos="7344" userDrawn="1">
          <p15:clr>
            <a:srgbClr val="F26B43"/>
          </p15:clr>
        </p15:guide>
        <p15:guide id="5" orient="horz" pos="38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BB941D1-4FF0-D647-B8DE-7F172ADB6F6F}"/>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80731"/>
          <a:stretch/>
        </p:blipFill>
        <p:spPr>
          <a:xfrm>
            <a:off x="10182137" y="6223825"/>
            <a:ext cx="1719532" cy="361417"/>
          </a:xfrm>
          <a:prstGeom prst="rect">
            <a:avLst/>
          </a:prstGeom>
        </p:spPr>
      </p:pic>
      <p:sp>
        <p:nvSpPr>
          <p:cNvPr id="8" name="Footer Placeholder 7">
            <a:extLst>
              <a:ext uri="{FF2B5EF4-FFF2-40B4-BE49-F238E27FC236}">
                <a16:creationId xmlns:a16="http://schemas.microsoft.com/office/drawing/2014/main" id="{2DA5C008-5AAC-998B-F297-8079B03CB00F}"/>
              </a:ext>
            </a:extLst>
          </p:cNvPr>
          <p:cNvSpPr>
            <a:spLocks noGrp="1"/>
          </p:cNvSpPr>
          <p:nvPr>
            <p:ph type="ftr" sz="quarter" idx="3"/>
          </p:nvPr>
        </p:nvSpPr>
        <p:spPr>
          <a:xfrm>
            <a:off x="1817370" y="6223825"/>
            <a:ext cx="6817344"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PROPRIETARY AND CONFIDENTIAL | DO NOT DISTRIBUTE</a:t>
            </a:r>
          </a:p>
        </p:txBody>
      </p:sp>
      <p:sp>
        <p:nvSpPr>
          <p:cNvPr id="9" name="Title Placeholder 8">
            <a:extLst>
              <a:ext uri="{FF2B5EF4-FFF2-40B4-BE49-F238E27FC236}">
                <a16:creationId xmlns:a16="http://schemas.microsoft.com/office/drawing/2014/main" id="{90A89841-1069-5DCC-7030-C8639E039F4F}"/>
              </a:ext>
            </a:extLst>
          </p:cNvPr>
          <p:cNvSpPr>
            <a:spLocks noGrp="1"/>
          </p:cNvSpPr>
          <p:nvPr>
            <p:ph type="title"/>
          </p:nvPr>
        </p:nvSpPr>
        <p:spPr>
          <a:xfrm>
            <a:off x="612669" y="363873"/>
            <a:ext cx="11026587" cy="1040635"/>
          </a:xfrm>
          <a:prstGeom prst="rect">
            <a:avLst/>
          </a:prstGeom>
        </p:spPr>
        <p:txBody>
          <a:bodyPr vert="horz" lIns="0" tIns="0" rIns="0" bIns="0" rtlCol="0" anchor="b">
            <a:normAutofit/>
          </a:bodyPr>
          <a:lstStyle/>
          <a:p>
            <a:r>
              <a:rPr lang="en-US"/>
              <a:t>Edit Slide Title</a:t>
            </a:r>
          </a:p>
        </p:txBody>
      </p:sp>
      <p:sp>
        <p:nvSpPr>
          <p:cNvPr id="12" name="Date Placeholder 11">
            <a:extLst>
              <a:ext uri="{FF2B5EF4-FFF2-40B4-BE49-F238E27FC236}">
                <a16:creationId xmlns:a16="http://schemas.microsoft.com/office/drawing/2014/main" id="{6E87A023-25BD-244B-5620-04880741C0D8}"/>
              </a:ext>
            </a:extLst>
          </p:cNvPr>
          <p:cNvSpPr>
            <a:spLocks noGrp="1"/>
          </p:cNvSpPr>
          <p:nvPr>
            <p:ph type="dt" sz="half" idx="2"/>
          </p:nvPr>
        </p:nvSpPr>
        <p:spPr>
          <a:xfrm>
            <a:off x="1062990" y="6223825"/>
            <a:ext cx="69723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39AA176-BF1E-3D49-8E8C-4AF153D2AA09}" type="datetime1">
              <a:rPr lang="en-US" smtClean="0"/>
              <a:t>2/22/2024</a:t>
            </a:fld>
            <a:endParaRPr lang="en-US" dirty="0"/>
          </a:p>
        </p:txBody>
      </p:sp>
      <p:sp>
        <p:nvSpPr>
          <p:cNvPr id="13" name="Slide Number Placeholder 12">
            <a:extLst>
              <a:ext uri="{FF2B5EF4-FFF2-40B4-BE49-F238E27FC236}">
                <a16:creationId xmlns:a16="http://schemas.microsoft.com/office/drawing/2014/main" id="{3FCF4DF8-BE78-FDBA-E2D6-162CB8276ABA}"/>
              </a:ext>
            </a:extLst>
          </p:cNvPr>
          <p:cNvSpPr>
            <a:spLocks noGrp="1"/>
          </p:cNvSpPr>
          <p:nvPr>
            <p:ph type="sldNum" sz="quarter" idx="4"/>
          </p:nvPr>
        </p:nvSpPr>
        <p:spPr>
          <a:xfrm>
            <a:off x="612669" y="6223825"/>
            <a:ext cx="393171" cy="365125"/>
          </a:xfrm>
          <a:prstGeom prst="rect">
            <a:avLst/>
          </a:prstGeom>
        </p:spPr>
        <p:txBody>
          <a:bodyPr vert="horz" lIns="0" tIns="0" rIns="0" bIns="0" rtlCol="0" anchor="ctr"/>
          <a:lstStyle>
            <a:lvl1pPr algn="l">
              <a:defRPr sz="1000" b="1">
                <a:solidFill>
                  <a:schemeClr val="tx1">
                    <a:tint val="75000"/>
                  </a:schemeClr>
                </a:solidFill>
                <a:latin typeface="+mj-lt"/>
              </a:defRPr>
            </a:lvl1pPr>
          </a:lstStyle>
          <a:p>
            <a:fld id="{1F8D6BA2-D5F1-EC47-8355-C95E7E60D81B}" type="slidenum">
              <a:rPr lang="en-US" smtClean="0"/>
              <a:pPr/>
              <a:t>‹#›</a:t>
            </a:fld>
            <a:endParaRPr lang="en-US" dirty="0"/>
          </a:p>
        </p:txBody>
      </p:sp>
      <p:pic>
        <p:nvPicPr>
          <p:cNvPr id="10" name="Picture 2" descr="Image result for case western school of medicine">
            <a:extLst>
              <a:ext uri="{FF2B5EF4-FFF2-40B4-BE49-F238E27FC236}">
                <a16:creationId xmlns:a16="http://schemas.microsoft.com/office/drawing/2014/main" id="{91BA259F-1E4D-7204-FF57-EBF92BB9FFAD}"/>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812329" y="6223825"/>
            <a:ext cx="1192193" cy="30850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A1C9EFF2-E2F0-422C-344C-26F5169C7E16}"/>
              </a:ext>
            </a:extLst>
          </p:cNvPr>
          <p:cNvSpPr/>
          <p:nvPr userDrawn="1"/>
        </p:nvSpPr>
        <p:spPr>
          <a:xfrm>
            <a:off x="0" y="6611779"/>
            <a:ext cx="12192000" cy="246221"/>
          </a:xfrm>
          <a:prstGeom prst="rect">
            <a:avLst/>
          </a:prstGeom>
          <a:solidFill>
            <a:srgbClr val="1D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47672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9" r:id="rId8"/>
    <p:sldLayoutId id="2147483732" r:id="rId9"/>
    <p:sldLayoutId id="2147483726" r:id="rId10"/>
    <p:sldLayoutId id="2147483762" r:id="rId11"/>
    <p:sldLayoutId id="2147483763" r:id="rId12"/>
  </p:sldLayoutIdLst>
  <p:hf hdr="0"/>
  <p:txStyles>
    <p:titleStyle>
      <a:lvl1pPr algn="l" defTabSz="914400" rtl="0" eaLnBrk="1" latinLnBrk="0" hangingPunct="1">
        <a:lnSpc>
          <a:spcPct val="90000"/>
        </a:lnSpc>
        <a:spcBef>
          <a:spcPct val="0"/>
        </a:spcBef>
        <a:buNone/>
        <a:defRPr sz="4400" kern="1200">
          <a:solidFill>
            <a:srgbClr val="27297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2" userDrawn="1">
          <p15:clr>
            <a:srgbClr val="F26B43"/>
          </p15:clr>
        </p15:guide>
        <p15:guide id="2" pos="360" userDrawn="1">
          <p15:clr>
            <a:srgbClr val="F26B43"/>
          </p15:clr>
        </p15:guide>
        <p15:guide id="3" orient="horz" pos="1080" userDrawn="1">
          <p15:clr>
            <a:srgbClr val="F26B43"/>
          </p15:clr>
        </p15:guide>
        <p15:guide id="4" pos="7344" userDrawn="1">
          <p15:clr>
            <a:srgbClr val="F26B43"/>
          </p15:clr>
        </p15:guide>
        <p15:guide id="5" orient="horz" pos="386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82B6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8B670E-A039-5949-9629-36E1033BEE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45680" y="0"/>
            <a:ext cx="4846320" cy="4829434"/>
          </a:xfrm>
          <a:prstGeom prst="rect">
            <a:avLst/>
          </a:prstGeom>
        </p:spPr>
      </p:pic>
      <p:sp>
        <p:nvSpPr>
          <p:cNvPr id="4" name="Slide Number Placeholder 5">
            <a:extLst>
              <a:ext uri="{FF2B5EF4-FFF2-40B4-BE49-F238E27FC236}">
                <a16:creationId xmlns:a16="http://schemas.microsoft.com/office/drawing/2014/main" id="{3944DCC1-6025-E043-B053-928640B57BAA}"/>
              </a:ext>
            </a:extLst>
          </p:cNvPr>
          <p:cNvSpPr>
            <a:spLocks noGrp="1"/>
          </p:cNvSpPr>
          <p:nvPr>
            <p:ph type="sldNum" sz="quarter" idx="4"/>
          </p:nvPr>
        </p:nvSpPr>
        <p:spPr>
          <a:xfrm>
            <a:off x="446314" y="6428549"/>
            <a:ext cx="849086" cy="365125"/>
          </a:xfrm>
          <a:prstGeom prst="rect">
            <a:avLst/>
          </a:prstGeom>
        </p:spPr>
        <p:txBody>
          <a:bodyPr vert="horz" lIns="91440" tIns="45720" rIns="91440" bIns="45720" rtlCol="0" anchor="ctr"/>
          <a:lstStyle>
            <a:lvl1pPr algn="r">
              <a:defRPr sz="1400" b="0" i="0">
                <a:solidFill>
                  <a:schemeClr val="bg1"/>
                </a:solidFill>
                <a:latin typeface="Century Gothic" panose="020B0502020202020204" pitchFamily="34" charset="0"/>
              </a:defRPr>
            </a:lvl1pPr>
          </a:lstStyle>
          <a:p>
            <a:fld id="{A61A1032-228A-1144-8BDC-BE3ABD159AB8}" type="slidenum">
              <a:rPr lang="en-US" smtClean="0"/>
              <a:pPr/>
              <a:t>‹#›</a:t>
            </a:fld>
            <a:endParaRPr lang="en-US" dirty="0"/>
          </a:p>
        </p:txBody>
      </p:sp>
    </p:spTree>
    <p:extLst>
      <p:ext uri="{BB962C8B-B14F-4D97-AF65-F5344CB8AC3E}">
        <p14:creationId xmlns:p14="http://schemas.microsoft.com/office/powerpoint/2010/main" val="172863011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5"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BB941D1-4FF0-D647-B8DE-7F172ADB6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364224"/>
            <a:ext cx="12192000" cy="493776"/>
          </a:xfrm>
          <a:prstGeom prst="rect">
            <a:avLst/>
          </a:prstGeom>
        </p:spPr>
      </p:pic>
      <p:sp>
        <p:nvSpPr>
          <p:cNvPr id="6" name="Slide Number Placeholder 5">
            <a:extLst>
              <a:ext uri="{FF2B5EF4-FFF2-40B4-BE49-F238E27FC236}">
                <a16:creationId xmlns:a16="http://schemas.microsoft.com/office/drawing/2014/main" id="{248D5E14-CA6B-0447-BBE3-6773CE9F5B4D}"/>
              </a:ext>
            </a:extLst>
          </p:cNvPr>
          <p:cNvSpPr>
            <a:spLocks noGrp="1"/>
          </p:cNvSpPr>
          <p:nvPr>
            <p:ph type="sldNum" sz="quarter" idx="4"/>
          </p:nvPr>
        </p:nvSpPr>
        <p:spPr>
          <a:xfrm>
            <a:off x="446314" y="6428549"/>
            <a:ext cx="849086" cy="365125"/>
          </a:xfrm>
          <a:prstGeom prst="rect">
            <a:avLst/>
          </a:prstGeom>
        </p:spPr>
        <p:txBody>
          <a:bodyPr vert="horz" lIns="91440" tIns="45720" rIns="91440" bIns="45720" rtlCol="0" anchor="ctr"/>
          <a:lstStyle>
            <a:lvl1pPr algn="r">
              <a:defRPr sz="1400" b="0" i="0">
                <a:solidFill>
                  <a:schemeClr val="bg1"/>
                </a:solidFill>
                <a:latin typeface="Century Gothic" panose="020B0502020202020204" pitchFamily="34" charset="0"/>
              </a:defRPr>
            </a:lvl1pPr>
          </a:lstStyle>
          <a:p>
            <a:fld id="{A61A1032-228A-1144-8BDC-BE3ABD159AB8}" type="slidenum">
              <a:rPr lang="en-US" smtClean="0"/>
              <a:pPr/>
              <a:t>‹#›</a:t>
            </a:fld>
            <a:endParaRPr lang="en-US" dirty="0"/>
          </a:p>
        </p:txBody>
      </p:sp>
    </p:spTree>
    <p:extLst>
      <p:ext uri="{BB962C8B-B14F-4D97-AF65-F5344CB8AC3E}">
        <p14:creationId xmlns:p14="http://schemas.microsoft.com/office/powerpoint/2010/main" val="274103316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9"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96">
          <p15:clr>
            <a:srgbClr val="F26B43"/>
          </p15:clr>
        </p15:guide>
        <p15:guide id="2" pos="648">
          <p15:clr>
            <a:srgbClr val="F26B43"/>
          </p15:clr>
        </p15:guide>
        <p15:guide id="3" orient="horz" pos="112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60E835-5049-9044-819E-DDC31F0116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64224"/>
            <a:ext cx="12192000" cy="493776"/>
          </a:xfrm>
          <a:prstGeom prst="rect">
            <a:avLst/>
          </a:prstGeom>
        </p:spPr>
      </p:pic>
      <p:sp>
        <p:nvSpPr>
          <p:cNvPr id="6" name="Slide Number Placeholder 5">
            <a:extLst>
              <a:ext uri="{FF2B5EF4-FFF2-40B4-BE49-F238E27FC236}">
                <a16:creationId xmlns:a16="http://schemas.microsoft.com/office/drawing/2014/main" id="{4B907A0A-F5FB-834C-A719-17F8316043BB}"/>
              </a:ext>
            </a:extLst>
          </p:cNvPr>
          <p:cNvSpPr>
            <a:spLocks noGrp="1"/>
          </p:cNvSpPr>
          <p:nvPr>
            <p:ph type="sldNum" sz="quarter" idx="4"/>
          </p:nvPr>
        </p:nvSpPr>
        <p:spPr>
          <a:xfrm>
            <a:off x="446314" y="6428549"/>
            <a:ext cx="849086" cy="365125"/>
          </a:xfrm>
          <a:prstGeom prst="rect">
            <a:avLst/>
          </a:prstGeom>
        </p:spPr>
        <p:txBody>
          <a:bodyPr vert="horz" lIns="91440" tIns="45720" rIns="91440" bIns="45720" rtlCol="0" anchor="ctr"/>
          <a:lstStyle>
            <a:lvl1pPr algn="r">
              <a:defRPr sz="1400" b="0" i="0">
                <a:solidFill>
                  <a:schemeClr val="bg1"/>
                </a:solidFill>
                <a:latin typeface="Century Gothic" panose="020B0502020202020204" pitchFamily="34" charset="0"/>
              </a:defRPr>
            </a:lvl1pPr>
          </a:lstStyle>
          <a:p>
            <a:fld id="{A61A1032-228A-1144-8BDC-BE3ABD159AB8}" type="slidenum">
              <a:rPr lang="en-US" smtClean="0"/>
              <a:pPr/>
              <a:t>‹#›</a:t>
            </a:fld>
            <a:endParaRPr lang="en-US" dirty="0"/>
          </a:p>
        </p:txBody>
      </p:sp>
    </p:spTree>
    <p:extLst>
      <p:ext uri="{BB962C8B-B14F-4D97-AF65-F5344CB8AC3E}">
        <p14:creationId xmlns:p14="http://schemas.microsoft.com/office/powerpoint/2010/main" val="2777512390"/>
      </p:ext>
    </p:extLst>
  </p:cSld>
  <p:clrMap bg1="lt1" tx1="dk1" bg2="lt2" tx2="dk2" accent1="accent1" accent2="accent2" accent3="accent3" accent4="accent4" accent5="accent5" accent6="accent6" hlink="hlink" folHlink="folHlink"/>
  <p:sldLayoutIdLst>
    <p:sldLayoutId id="2147483771" r:id="rId1"/>
  </p:sldLayoutIdLst>
  <p:hf hdr="0" ftr="0" dt="0"/>
  <p:txStyles>
    <p:titleStyle>
      <a:lvl1pPr algn="l" defTabSz="914400" rtl="0" eaLnBrk="1" latinLnBrk="0" hangingPunct="1">
        <a:lnSpc>
          <a:spcPct val="90000"/>
        </a:lnSpc>
        <a:spcBef>
          <a:spcPct val="0"/>
        </a:spcBef>
        <a:buNone/>
        <a:defRPr sz="2000" b="1" i="0" kern="120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4.xml"/><Relationship Id="rId5" Type="http://schemas.openxmlformats.org/officeDocument/2006/relationships/hyperlink" Target="https://www.cdc.gov/vaccines/hcp/admin/downloads/isd-job-aid-scdm-hpv-shared-clinical-decision-making-hpv.pdf" TargetMode="Externa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4.xml"/><Relationship Id="rId5" Type="http://schemas.openxmlformats.org/officeDocument/2006/relationships/image" Target="../media/image19.png"/><Relationship Id="rId4" Type="http://schemas.openxmlformats.org/officeDocument/2006/relationships/customXml" Target="../ink/ink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4.xml"/><Relationship Id="rId5" Type="http://schemas.openxmlformats.org/officeDocument/2006/relationships/image" Target="../media/image19.png"/><Relationship Id="rId4" Type="http://schemas.openxmlformats.org/officeDocument/2006/relationships/customXml" Target="../ink/ink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4.xml"/><Relationship Id="rId5" Type="http://schemas.openxmlformats.org/officeDocument/2006/relationships/image" Target="../media/image19.png"/><Relationship Id="rId4" Type="http://schemas.openxmlformats.org/officeDocument/2006/relationships/customXml" Target="../ink/ink6.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hyperlink" Target="https://galaxy.epic.com/Redirect.aspx?DocumentID=100244422&amp;PrefDocID=98303" TargetMode="External"/><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24.xml"/><Relationship Id="rId1" Type="http://schemas.openxmlformats.org/officeDocument/2006/relationships/slideLayout" Target="../slideLayouts/slideLayout34.xml"/><Relationship Id="rId6" Type="http://schemas.openxmlformats.org/officeDocument/2006/relationships/image" Target="../media/image18.png"/><Relationship Id="rId5"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25.xml"/><Relationship Id="rId1" Type="http://schemas.openxmlformats.org/officeDocument/2006/relationships/slideLayout" Target="../slideLayouts/slideLayout34.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19.png"/><Relationship Id="rId4" Type="http://schemas.openxmlformats.org/officeDocument/2006/relationships/customXml" Target="../ink/ink1.xml"/></Relationships>
</file>

<file path=ppt/slides/_rels/slide30.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28.xml"/><Relationship Id="rId1" Type="http://schemas.openxmlformats.org/officeDocument/2006/relationships/slideLayout" Target="../slideLayouts/slideLayout34.xml"/><Relationship Id="rId5" Type="http://schemas.openxmlformats.org/officeDocument/2006/relationships/image" Target="../media/image18.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34.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31.xml"/><Relationship Id="rId1" Type="http://schemas.openxmlformats.org/officeDocument/2006/relationships/slideLayout" Target="../slideLayouts/slideLayout34.xml"/><Relationship Id="rId5" Type="http://schemas.openxmlformats.org/officeDocument/2006/relationships/image" Target="../media/image18.png"/><Relationship Id="rId4" Type="http://schemas.openxmlformats.org/officeDocument/2006/relationships/image" Target="../media/image410.png"/></Relationships>
</file>

<file path=ppt/slides/_rels/slide34.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32.xml"/><Relationship Id="rId1" Type="http://schemas.openxmlformats.org/officeDocument/2006/relationships/slideLayout" Target="../slideLayouts/slideLayout34.xml"/><Relationship Id="rId5" Type="http://schemas.openxmlformats.org/officeDocument/2006/relationships/image" Target="../media/image45.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4.xml"/><Relationship Id="rId5" Type="http://schemas.openxmlformats.org/officeDocument/2006/relationships/image" Target="../media/image21.png"/><Relationship Id="rId4" Type="http://schemas.openxmlformats.org/officeDocument/2006/relationships/customXml" Target="../ink/ink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4.xml"/><Relationship Id="rId5" Type="http://schemas.openxmlformats.org/officeDocument/2006/relationships/image" Target="../media/image21.png"/><Relationship Id="rId4" Type="http://schemas.openxmlformats.org/officeDocument/2006/relationships/customXml" Target="../ink/ink13.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19.png"/><Relationship Id="rId4" Type="http://schemas.openxmlformats.org/officeDocument/2006/relationships/customXml" Target="../ink/ink2.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8.xml"/><Relationship Id="rId1" Type="http://schemas.openxmlformats.org/officeDocument/2006/relationships/slideLayout" Target="../slideLayouts/slideLayout29.xml"/><Relationship Id="rId4" Type="http://schemas.openxmlformats.org/officeDocument/2006/relationships/chart" Target="../charts/chart11.xml"/></Relationships>
</file>

<file path=ppt/slides/_rels/slide4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9.xml"/><Relationship Id="rId1" Type="http://schemas.openxmlformats.org/officeDocument/2006/relationships/slideLayout" Target="../slideLayouts/slideLayout29.xml"/><Relationship Id="rId4" Type="http://schemas.openxmlformats.org/officeDocument/2006/relationships/chart" Target="../charts/chart14.xml"/></Relationships>
</file>

<file path=ppt/slides/_rels/slide4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34.xml"/><Relationship Id="rId5" Type="http://schemas.openxmlformats.org/officeDocument/2006/relationships/image" Target="../media/image21.png"/><Relationship Id="rId4" Type="http://schemas.openxmlformats.org/officeDocument/2006/relationships/customXml" Target="../ink/ink14.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3" Type="http://schemas.openxmlformats.org/officeDocument/2006/relationships/hyperlink" Target="https://eventarchive.epic.com/Past%20Events/2023%20Events/XGM/Physicians%20Advisory%20Council%20(PAC)/PAC20%20The%20Other%20MUMPS%20-%20Physician%20Programmers%20Explain%20Their%20Code.pdf" TargetMode="External"/><Relationship Id="rId2" Type="http://schemas.openxmlformats.org/officeDocument/2006/relationships/notesSlide" Target="../notesSlides/notesSlide46.xml"/><Relationship Id="rId1" Type="http://schemas.openxmlformats.org/officeDocument/2006/relationships/slideLayout" Target="../slideLayouts/slideLayout28.xml"/><Relationship Id="rId5" Type="http://schemas.openxmlformats.org/officeDocument/2006/relationships/hyperlink" Target="https://galaxy.epic.com/?#Browse/page=1!68!50!3664677,3664712,100244422&amp;rank=1&amp;queryid=117348590&amp;docid=98303" TargetMode="External"/><Relationship Id="rId4" Type="http://schemas.openxmlformats.org/officeDocument/2006/relationships/hyperlink" Target="https://www.cdc.gov/vaccines/hcp/admin/downloads/isd-job-aid-scdm-hpv-shared-clinical-decision-making-hpv.pdf"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34.xml"/><Relationship Id="rId5" Type="http://schemas.openxmlformats.org/officeDocument/2006/relationships/image" Target="../media/image21.png"/><Relationship Id="rId4" Type="http://schemas.openxmlformats.org/officeDocument/2006/relationships/customXml" Target="../ink/ink15.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3" Type="http://schemas.openxmlformats.org/officeDocument/2006/relationships/hyperlink" Target="mailto:dbarshain@metrohealth.com" TargetMode="External"/><Relationship Id="rId2" Type="http://schemas.openxmlformats.org/officeDocument/2006/relationships/notesSlide" Target="../notesSlides/notesSlide49.xml"/><Relationship Id="rId1" Type="http://schemas.openxmlformats.org/officeDocument/2006/relationships/slideLayout" Target="../slideLayouts/slideLayout34.xml"/><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21.png"/><Relationship Id="rId4" Type="http://schemas.openxmlformats.org/officeDocument/2006/relationships/customXml" Target="../ink/ink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25.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vaccines/schedules/hcp/imz/adult-schedule-notes.html#note-hpv" TargetMode="External"/><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E017F-3096-7F15-E349-B058DD2D18AB}"/>
              </a:ext>
            </a:extLst>
          </p:cNvPr>
          <p:cNvSpPr>
            <a:spLocks noGrp="1"/>
          </p:cNvSpPr>
          <p:nvPr>
            <p:ph type="title"/>
          </p:nvPr>
        </p:nvSpPr>
        <p:spPr>
          <a:xfrm>
            <a:off x="599024" y="2003288"/>
            <a:ext cx="10993953" cy="1605493"/>
          </a:xfrm>
        </p:spPr>
        <p:txBody>
          <a:bodyPr>
            <a:noAutofit/>
          </a:bodyPr>
          <a:lstStyle/>
          <a:p>
            <a:pPr marL="0" marR="0" algn="ctr">
              <a:spcBef>
                <a:spcPts val="0"/>
              </a:spcBef>
              <a:spcAft>
                <a:spcPts val="0"/>
              </a:spcAft>
            </a:pPr>
            <a:r>
              <a:rPr lang="en-US" sz="4400" b="1" dirty="0">
                <a:solidFill>
                  <a:srgbClr val="000000"/>
                </a:solidFill>
                <a:effectLst/>
                <a:ea typeface="Calibri" panose="020F0502020204030204" pitchFamily="34" charset="0"/>
                <a:cs typeface="Calibri" panose="020F0502020204030204" pitchFamily="34" charset="0"/>
              </a:rPr>
              <a:t>Self-Scheduled Vaccinations via MyChart </a:t>
            </a:r>
            <a:br>
              <a:rPr lang="en-US" sz="4000" b="1" dirty="0">
                <a:solidFill>
                  <a:srgbClr val="000000"/>
                </a:solidFill>
                <a:effectLst/>
                <a:ea typeface="Calibri" panose="020F0502020204030204" pitchFamily="34" charset="0"/>
                <a:cs typeface="Calibri" panose="020F0502020204030204" pitchFamily="34" charset="0"/>
              </a:rPr>
            </a:br>
            <a:r>
              <a:rPr lang="en-US" sz="4000" b="1" dirty="0">
                <a:solidFill>
                  <a:srgbClr val="000000"/>
                </a:solidFill>
                <a:effectLst/>
                <a:ea typeface="Calibri" panose="020F0502020204030204" pitchFamily="34" charset="0"/>
                <a:cs typeface="Calibri" panose="020F0502020204030204" pitchFamily="34" charset="0"/>
              </a:rPr>
              <a:t>Empowering Patients &amp; Increasing Access</a:t>
            </a:r>
            <a:br>
              <a:rPr lang="en-US" sz="1800" b="1" dirty="0">
                <a:solidFill>
                  <a:srgbClr val="000000"/>
                </a:solidFill>
                <a:effectLst/>
                <a:ea typeface="Calibri" panose="020F0502020204030204" pitchFamily="34" charset="0"/>
              </a:rPr>
            </a:br>
            <a:endParaRPr lang="en-US" sz="1400" dirty="0">
              <a:solidFill>
                <a:srgbClr val="000000"/>
              </a:solidFill>
              <a:effectLst/>
              <a:ea typeface="Calibri" panose="020F0502020204030204" pitchFamily="34" charset="0"/>
            </a:endParaRPr>
          </a:p>
        </p:txBody>
      </p:sp>
      <p:sp>
        <p:nvSpPr>
          <p:cNvPr id="4" name="Content Placeholder 3">
            <a:extLst>
              <a:ext uri="{FF2B5EF4-FFF2-40B4-BE49-F238E27FC236}">
                <a16:creationId xmlns:a16="http://schemas.microsoft.com/office/drawing/2014/main" id="{8736AF40-0D96-522B-7579-5DF6F345C4BD}"/>
              </a:ext>
            </a:extLst>
          </p:cNvPr>
          <p:cNvSpPr>
            <a:spLocks noGrp="1"/>
          </p:cNvSpPr>
          <p:nvPr>
            <p:ph idx="1"/>
          </p:nvPr>
        </p:nvSpPr>
        <p:spPr>
          <a:xfrm>
            <a:off x="1205754" y="4051965"/>
            <a:ext cx="9780493" cy="1786859"/>
          </a:xfrm>
        </p:spPr>
        <p:txBody>
          <a:bodyPr>
            <a:noAutofit/>
          </a:bodyPr>
          <a:lstStyle/>
          <a:p>
            <a:pPr algn="ctr"/>
            <a:r>
              <a:rPr lang="en-US" sz="3200" b="1" dirty="0">
                <a:solidFill>
                  <a:srgbClr val="000000"/>
                </a:solidFill>
                <a:latin typeface="+mj-lt"/>
                <a:cs typeface="Calibri" panose="020F0502020204030204" pitchFamily="34" charset="0"/>
              </a:rPr>
              <a:t>David Bar-Shain, MD</a:t>
            </a:r>
            <a:br>
              <a:rPr lang="en-US" b="1" dirty="0">
                <a:solidFill>
                  <a:srgbClr val="000000"/>
                </a:solidFill>
                <a:latin typeface="+mj-lt"/>
                <a:cs typeface="Calibri" panose="020F0502020204030204" pitchFamily="34" charset="0"/>
              </a:rPr>
            </a:br>
            <a:r>
              <a:rPr lang="en-US" dirty="0">
                <a:solidFill>
                  <a:srgbClr val="000000"/>
                </a:solidFill>
                <a:latin typeface="+mj-lt"/>
                <a:cs typeface="Calibri" panose="020F0502020204030204" pitchFamily="34" charset="0"/>
              </a:rPr>
              <a:t>Population Health and Equity Research Institute (PHERI)</a:t>
            </a:r>
            <a:br>
              <a:rPr lang="en-US" dirty="0">
                <a:solidFill>
                  <a:srgbClr val="000000"/>
                </a:solidFill>
                <a:latin typeface="+mj-lt"/>
                <a:cs typeface="Calibri" panose="020F0502020204030204" pitchFamily="34" charset="0"/>
              </a:rPr>
            </a:br>
            <a:r>
              <a:rPr lang="en-US" dirty="0">
                <a:solidFill>
                  <a:srgbClr val="000000"/>
                </a:solidFill>
                <a:latin typeface="+mj-lt"/>
                <a:cs typeface="Calibri" panose="020F0502020204030204" pitchFamily="34" charset="0"/>
              </a:rPr>
              <a:t> 2024-02-23</a:t>
            </a:r>
            <a:br>
              <a:rPr lang="en-US" dirty="0">
                <a:solidFill>
                  <a:srgbClr val="000000"/>
                </a:solidFill>
                <a:latin typeface="+mj-lt"/>
                <a:cs typeface="Calibri" panose="020F0502020204030204" pitchFamily="34" charset="0"/>
              </a:rPr>
            </a:br>
            <a:r>
              <a:rPr lang="en-US" dirty="0">
                <a:solidFill>
                  <a:srgbClr val="000000"/>
                </a:solidFill>
                <a:latin typeface="+mj-lt"/>
                <a:cs typeface="Calibri" panose="020F0502020204030204" pitchFamily="34" charset="0"/>
              </a:rPr>
              <a:t>9:00 – 10:00 am EST</a:t>
            </a:r>
          </a:p>
        </p:txBody>
      </p:sp>
    </p:spTree>
    <p:extLst>
      <p:ext uri="{BB962C8B-B14F-4D97-AF65-F5344CB8AC3E}">
        <p14:creationId xmlns:p14="http://schemas.microsoft.com/office/powerpoint/2010/main" val="234041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390E188-638C-7761-6E7C-1077C56E0102}"/>
              </a:ext>
            </a:extLst>
          </p:cNvPr>
          <p:cNvSpPr txBox="1"/>
          <p:nvPr/>
        </p:nvSpPr>
        <p:spPr>
          <a:xfrm>
            <a:off x="886825" y="1422628"/>
            <a:ext cx="8625148" cy="2062103"/>
          </a:xfrm>
          <a:prstGeom prst="rect">
            <a:avLst/>
          </a:prstGeom>
          <a:noFill/>
        </p:spPr>
        <p:txBody>
          <a:bodyPr wrap="square" rtlCol="0">
            <a:spAutoFit/>
          </a:bodyPr>
          <a:lstStyle/>
          <a:p>
            <a:r>
              <a:rPr lang="en-US" sz="3200" b="1" dirty="0"/>
              <a:t>Is it </a:t>
            </a:r>
            <a:r>
              <a:rPr lang="en-US" sz="3200" b="1" dirty="0">
                <a:solidFill>
                  <a:schemeClr val="accent1"/>
                </a:solidFill>
              </a:rPr>
              <a:t>appropriate to share </a:t>
            </a:r>
            <a:r>
              <a:rPr lang="en-US" sz="3200" b="1" dirty="0"/>
              <a:t>an </a:t>
            </a:r>
            <a:r>
              <a:rPr lang="en-US" sz="3200" b="1" u="sng" dirty="0"/>
              <a:t>HPV</a:t>
            </a:r>
            <a:r>
              <a:rPr lang="en-US" sz="3200" b="1" dirty="0"/>
              <a:t> Shared Decision-Making forecast with </a:t>
            </a:r>
            <a:r>
              <a:rPr lang="en-US" sz="3200" b="1" dirty="0">
                <a:solidFill>
                  <a:schemeClr val="accent1"/>
                </a:solidFill>
              </a:rPr>
              <a:t>patients?</a:t>
            </a:r>
          </a:p>
          <a:p>
            <a:pPr marL="514350" indent="-514350">
              <a:buFont typeface="+mj-lt"/>
              <a:buAutoNum type="alphaUcPeriod" startAt="2"/>
            </a:pPr>
            <a:endParaRPr lang="en-US" sz="3200" b="1" dirty="0"/>
          </a:p>
          <a:p>
            <a:pPr lvl="1"/>
            <a:r>
              <a:rPr lang="en-US" sz="3200" b="1" dirty="0"/>
              <a:t>CDC:</a:t>
            </a:r>
          </a:p>
        </p:txBody>
      </p:sp>
      <p:sp>
        <p:nvSpPr>
          <p:cNvPr id="12" name="TextBox 11">
            <a:extLst>
              <a:ext uri="{FF2B5EF4-FFF2-40B4-BE49-F238E27FC236}">
                <a16:creationId xmlns:a16="http://schemas.microsoft.com/office/drawing/2014/main" id="{0C3EBEED-D9DC-5121-B221-37B4D20F8E09}"/>
              </a:ext>
            </a:extLst>
          </p:cNvPr>
          <p:cNvSpPr txBox="1"/>
          <p:nvPr/>
        </p:nvSpPr>
        <p:spPr>
          <a:xfrm>
            <a:off x="9713292" y="2207458"/>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p>
        </p:txBody>
      </p:sp>
      <p:sp>
        <p:nvSpPr>
          <p:cNvPr id="11" name="Title 10">
            <a:extLst>
              <a:ext uri="{FF2B5EF4-FFF2-40B4-BE49-F238E27FC236}">
                <a16:creationId xmlns:a16="http://schemas.microsoft.com/office/drawing/2014/main" id="{77A777A7-A460-86FA-B749-49F0BE8B8372}"/>
              </a:ext>
            </a:extLst>
          </p:cNvPr>
          <p:cNvSpPr>
            <a:spLocks noGrp="1"/>
          </p:cNvSpPr>
          <p:nvPr>
            <p:ph type="title"/>
          </p:nvPr>
        </p:nvSpPr>
        <p:spPr>
          <a:xfrm>
            <a:off x="578110" y="374883"/>
            <a:ext cx="11069705" cy="514579"/>
          </a:xfrm>
        </p:spPr>
        <p:txBody>
          <a:bodyPr/>
          <a:lstStyle/>
          <a:p>
            <a:r>
              <a:rPr lang="en-US" sz="2800" dirty="0"/>
              <a:t>Focus Question #4:</a:t>
            </a:r>
          </a:p>
        </p:txBody>
      </p:sp>
      <p:pic>
        <p:nvPicPr>
          <p:cNvPr id="17" name="Picture 16">
            <a:extLst>
              <a:ext uri="{FF2B5EF4-FFF2-40B4-BE49-F238E27FC236}">
                <a16:creationId xmlns:a16="http://schemas.microsoft.com/office/drawing/2014/main" id="{6C145F30-29F4-56BF-36F9-5EA5F68897A2}"/>
              </a:ext>
            </a:extLst>
          </p:cNvPr>
          <p:cNvPicPr>
            <a:picLocks noChangeAspect="1"/>
          </p:cNvPicPr>
          <p:nvPr/>
        </p:nvPicPr>
        <p:blipFill>
          <a:blip r:embed="rId3"/>
          <a:stretch>
            <a:fillRect/>
          </a:stretch>
        </p:blipFill>
        <p:spPr>
          <a:xfrm>
            <a:off x="9820688" y="163315"/>
            <a:ext cx="2083724" cy="2083724"/>
          </a:xfrm>
          <a:prstGeom prst="rect">
            <a:avLst/>
          </a:prstGeom>
        </p:spPr>
      </p:pic>
      <p:pic>
        <p:nvPicPr>
          <p:cNvPr id="4" name="Picture 3">
            <a:extLst>
              <a:ext uri="{FF2B5EF4-FFF2-40B4-BE49-F238E27FC236}">
                <a16:creationId xmlns:a16="http://schemas.microsoft.com/office/drawing/2014/main" id="{6D3505E5-1DD6-71FE-8172-38B6FB49A437}"/>
              </a:ext>
            </a:extLst>
          </p:cNvPr>
          <p:cNvPicPr>
            <a:picLocks noChangeAspect="1"/>
          </p:cNvPicPr>
          <p:nvPr/>
        </p:nvPicPr>
        <p:blipFill>
          <a:blip r:embed="rId4"/>
          <a:stretch>
            <a:fillRect/>
          </a:stretch>
        </p:blipFill>
        <p:spPr>
          <a:xfrm>
            <a:off x="2471336" y="2940389"/>
            <a:ext cx="7040637" cy="2494983"/>
          </a:xfrm>
          <a:prstGeom prst="rect">
            <a:avLst/>
          </a:prstGeom>
          <a:effectLst>
            <a:outerShdw blurRad="63500" sx="102000" sy="102000" algn="ctr" rotWithShape="0">
              <a:prstClr val="black">
                <a:alpha val="40000"/>
              </a:prstClr>
            </a:outerShdw>
          </a:effectLst>
        </p:spPr>
      </p:pic>
      <p:sp>
        <p:nvSpPr>
          <p:cNvPr id="13" name="Rectangle 12">
            <a:extLst>
              <a:ext uri="{FF2B5EF4-FFF2-40B4-BE49-F238E27FC236}">
                <a16:creationId xmlns:a16="http://schemas.microsoft.com/office/drawing/2014/main" id="{B615217A-AE87-66E6-786F-7D2A54758263}"/>
              </a:ext>
            </a:extLst>
          </p:cNvPr>
          <p:cNvSpPr/>
          <p:nvPr/>
        </p:nvSpPr>
        <p:spPr>
          <a:xfrm>
            <a:off x="2609850" y="5143500"/>
            <a:ext cx="6160077" cy="291872"/>
          </a:xfrm>
          <a:prstGeom prst="rect">
            <a:avLst/>
          </a:prstGeom>
          <a:noFill/>
          <a:ln w="57150" cap="flat" cmpd="sng" algn="ctr">
            <a:solidFill>
              <a:srgbClr val="FF0000"/>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7" name="TextBox 6">
            <a:extLst>
              <a:ext uri="{FF2B5EF4-FFF2-40B4-BE49-F238E27FC236}">
                <a16:creationId xmlns:a16="http://schemas.microsoft.com/office/drawing/2014/main" id="{9F4D32C7-111D-5B45-397B-942F1B226F27}"/>
              </a:ext>
            </a:extLst>
          </p:cNvPr>
          <p:cNvSpPr txBox="1"/>
          <p:nvPr/>
        </p:nvSpPr>
        <p:spPr>
          <a:xfrm>
            <a:off x="2471336" y="5514975"/>
            <a:ext cx="7040637" cy="261610"/>
          </a:xfrm>
          <a:prstGeom prst="rect">
            <a:avLst/>
          </a:prstGeom>
          <a:noFill/>
        </p:spPr>
        <p:txBody>
          <a:bodyPr wrap="square" rtlCol="0">
            <a:spAutoFit/>
          </a:bodyPr>
          <a:lstStyle/>
          <a:p>
            <a:pPr algn="ctr"/>
            <a:r>
              <a:rPr lang="en-US" sz="1100" b="1" dirty="0">
                <a:hlinkClick r:id="rId5"/>
              </a:rPr>
              <a:t>https://www.cdc.gov/vaccines/hcp/admin/downloads/isd-job-aid-scdm-hpv-shared-clinical-decision-making-hpv.pdf</a:t>
            </a:r>
            <a:endParaRPr lang="en-US" sz="1100" b="1" dirty="0"/>
          </a:p>
        </p:txBody>
      </p:sp>
    </p:spTree>
    <p:extLst>
      <p:ext uri="{BB962C8B-B14F-4D97-AF65-F5344CB8AC3E}">
        <p14:creationId xmlns:p14="http://schemas.microsoft.com/office/powerpoint/2010/main" val="345948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390E188-638C-7761-6E7C-1077C56E0102}"/>
              </a:ext>
            </a:extLst>
          </p:cNvPr>
          <p:cNvSpPr txBox="1"/>
          <p:nvPr/>
        </p:nvSpPr>
        <p:spPr>
          <a:xfrm>
            <a:off x="779428" y="1607293"/>
            <a:ext cx="9137656" cy="2923877"/>
          </a:xfrm>
          <a:prstGeom prst="rect">
            <a:avLst/>
          </a:prstGeom>
          <a:noFill/>
        </p:spPr>
        <p:txBody>
          <a:bodyPr wrap="square" rtlCol="0">
            <a:spAutoFit/>
          </a:bodyPr>
          <a:lstStyle/>
          <a:p>
            <a:r>
              <a:rPr lang="en-US" sz="3200" b="1" dirty="0"/>
              <a:t>Using your lenses of ...</a:t>
            </a:r>
          </a:p>
          <a:p>
            <a:endParaRPr lang="en-US" sz="800" b="1" dirty="0"/>
          </a:p>
          <a:p>
            <a:pPr algn="ctr"/>
            <a:r>
              <a:rPr lang="en-US" sz="4000" b="1" dirty="0">
                <a:solidFill>
                  <a:schemeClr val="accent1"/>
                </a:solidFill>
              </a:rPr>
              <a:t>Population Health &amp; Health Disparities</a:t>
            </a:r>
          </a:p>
          <a:p>
            <a:endParaRPr lang="en-US" sz="800" b="1" dirty="0"/>
          </a:p>
          <a:p>
            <a:pPr marL="457200"/>
            <a:r>
              <a:rPr lang="en-US" sz="3200" b="1" dirty="0"/>
              <a:t>... what research questions do you have about MetroHealth’s self-scheduled vaccinations via MyChart? </a:t>
            </a:r>
          </a:p>
        </p:txBody>
      </p:sp>
      <p:sp>
        <p:nvSpPr>
          <p:cNvPr id="12" name="TextBox 11">
            <a:extLst>
              <a:ext uri="{FF2B5EF4-FFF2-40B4-BE49-F238E27FC236}">
                <a16:creationId xmlns:a16="http://schemas.microsoft.com/office/drawing/2014/main" id="{0C3EBEED-D9DC-5121-B221-37B4D20F8E09}"/>
              </a:ext>
            </a:extLst>
          </p:cNvPr>
          <p:cNvSpPr txBox="1"/>
          <p:nvPr/>
        </p:nvSpPr>
        <p:spPr>
          <a:xfrm>
            <a:off x="9713292" y="2207458"/>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p>
        </p:txBody>
      </p:sp>
      <p:sp>
        <p:nvSpPr>
          <p:cNvPr id="11" name="Title 10">
            <a:extLst>
              <a:ext uri="{FF2B5EF4-FFF2-40B4-BE49-F238E27FC236}">
                <a16:creationId xmlns:a16="http://schemas.microsoft.com/office/drawing/2014/main" id="{77A777A7-A460-86FA-B749-49F0BE8B8372}"/>
              </a:ext>
            </a:extLst>
          </p:cNvPr>
          <p:cNvSpPr>
            <a:spLocks noGrp="1"/>
          </p:cNvSpPr>
          <p:nvPr>
            <p:ph type="title"/>
          </p:nvPr>
        </p:nvSpPr>
        <p:spPr>
          <a:xfrm>
            <a:off x="578110" y="374884"/>
            <a:ext cx="11069705" cy="547830"/>
          </a:xfrm>
        </p:spPr>
        <p:txBody>
          <a:bodyPr vert="horz" lIns="0" tIns="0" rIns="0" bIns="0" rtlCol="0" anchor="b">
            <a:normAutofit/>
          </a:bodyPr>
          <a:lstStyle/>
          <a:p>
            <a:r>
              <a:rPr lang="en-US" sz="2800" dirty="0"/>
              <a:t>Focus Question #5:</a:t>
            </a:r>
          </a:p>
        </p:txBody>
      </p:sp>
      <p:pic>
        <p:nvPicPr>
          <p:cNvPr id="17" name="Picture 16">
            <a:extLst>
              <a:ext uri="{FF2B5EF4-FFF2-40B4-BE49-F238E27FC236}">
                <a16:creationId xmlns:a16="http://schemas.microsoft.com/office/drawing/2014/main" id="{6C145F30-29F4-56BF-36F9-5EA5F68897A2}"/>
              </a:ext>
            </a:extLst>
          </p:cNvPr>
          <p:cNvPicPr>
            <a:picLocks noChangeAspect="1"/>
          </p:cNvPicPr>
          <p:nvPr/>
        </p:nvPicPr>
        <p:blipFill>
          <a:blip r:embed="rId3"/>
          <a:stretch>
            <a:fillRect/>
          </a:stretch>
        </p:blipFill>
        <p:spPr>
          <a:xfrm>
            <a:off x="9820688" y="163315"/>
            <a:ext cx="2083724" cy="2083724"/>
          </a:xfrm>
          <a:prstGeom prst="rect">
            <a:avLst/>
          </a:prstGeom>
        </p:spPr>
      </p:pic>
    </p:spTree>
    <p:extLst>
      <p:ext uri="{BB962C8B-B14F-4D97-AF65-F5344CB8AC3E}">
        <p14:creationId xmlns:p14="http://schemas.microsoft.com/office/powerpoint/2010/main" val="1610361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27533-7622-A785-2074-4A6BFBE8E2E9}"/>
              </a:ext>
            </a:extLst>
          </p:cNvPr>
          <p:cNvPicPr>
            <a:picLocks noChangeAspect="1"/>
          </p:cNvPicPr>
          <p:nvPr/>
        </p:nvPicPr>
        <p:blipFill>
          <a:blip r:embed="rId3"/>
          <a:stretch>
            <a:fillRect/>
          </a:stretch>
        </p:blipFill>
        <p:spPr>
          <a:xfrm>
            <a:off x="10172700" y="150742"/>
            <a:ext cx="1533440" cy="1533440"/>
          </a:xfrm>
          <a:prstGeom prst="rect">
            <a:avLst/>
          </a:prstGeom>
          <a:effectLst>
            <a:outerShdw blurRad="63500" sx="102000" sy="102000" algn="ctr" rotWithShape="0">
              <a:prstClr val="black">
                <a:alpha val="40000"/>
              </a:prstClr>
            </a:outerShdw>
          </a:effectLst>
        </p:spPr>
      </p:pic>
      <p:sp>
        <p:nvSpPr>
          <p:cNvPr id="12" name="TextBox 11">
            <a:extLst>
              <a:ext uri="{FF2B5EF4-FFF2-40B4-BE49-F238E27FC236}">
                <a16:creationId xmlns:a16="http://schemas.microsoft.com/office/drawing/2014/main" id="{0C3EBEED-D9DC-5121-B221-37B4D20F8E09}"/>
              </a:ext>
            </a:extLst>
          </p:cNvPr>
          <p:cNvSpPr txBox="1"/>
          <p:nvPr/>
        </p:nvSpPr>
        <p:spPr>
          <a:xfrm>
            <a:off x="9945919" y="1658261"/>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endParaRPr lang="en-US" sz="1100" dirty="0">
              <a:solidFill>
                <a:schemeClr val="bg2">
                  <a:lumMod val="75000"/>
                </a:schemeClr>
              </a:solidFill>
            </a:endParaRPr>
          </a:p>
        </p:txBody>
      </p:sp>
      <p:sp>
        <p:nvSpPr>
          <p:cNvPr id="11" name="Title 10">
            <a:extLst>
              <a:ext uri="{FF2B5EF4-FFF2-40B4-BE49-F238E27FC236}">
                <a16:creationId xmlns:a16="http://schemas.microsoft.com/office/drawing/2014/main" id="{77A777A7-A460-86FA-B749-49F0BE8B8372}"/>
              </a:ext>
            </a:extLst>
          </p:cNvPr>
          <p:cNvSpPr>
            <a:spLocks noGrp="1"/>
          </p:cNvSpPr>
          <p:nvPr>
            <p:ph type="title"/>
          </p:nvPr>
        </p:nvSpPr>
        <p:spPr>
          <a:xfrm>
            <a:off x="180147" y="0"/>
            <a:ext cx="11069705" cy="860695"/>
          </a:xfrm>
        </p:spPr>
        <p:txBody>
          <a:bodyPr/>
          <a:lstStyle/>
          <a:p>
            <a:r>
              <a:rPr lang="en-US" dirty="0"/>
              <a:t>Agenda</a:t>
            </a:r>
          </a:p>
        </p:txBody>
      </p:sp>
      <p:sp>
        <p:nvSpPr>
          <p:cNvPr id="14" name="TextBox 13">
            <a:extLst>
              <a:ext uri="{FF2B5EF4-FFF2-40B4-BE49-F238E27FC236}">
                <a16:creationId xmlns:a16="http://schemas.microsoft.com/office/drawing/2014/main" id="{9390E188-638C-7761-6E7C-1077C56E0102}"/>
              </a:ext>
            </a:extLst>
          </p:cNvPr>
          <p:cNvSpPr txBox="1"/>
          <p:nvPr/>
        </p:nvSpPr>
        <p:spPr>
          <a:xfrm>
            <a:off x="2044151" y="1261441"/>
            <a:ext cx="8128549" cy="4585871"/>
          </a:xfrm>
          <a:prstGeom prst="rect">
            <a:avLst/>
          </a:prstGeom>
          <a:noFill/>
        </p:spPr>
        <p:txBody>
          <a:bodyPr wrap="square" rtlCol="0">
            <a:spAutoFit/>
          </a:bodyPr>
          <a:lstStyle/>
          <a:p>
            <a:pPr marL="285750" indent="-285750">
              <a:buFont typeface="Arial" panose="020B0604020202020204" pitchFamily="34" charset="0"/>
              <a:buChar char="•"/>
            </a:pPr>
            <a:r>
              <a:rPr lang="en-US" sz="4400" b="1" dirty="0"/>
              <a:t>Introduction</a:t>
            </a:r>
          </a:p>
          <a:p>
            <a:pPr marL="914400" lvl="1" indent="-457200">
              <a:buFont typeface="Wingdings" panose="05000000000000000000" pitchFamily="2" charset="2"/>
              <a:buChar char="Ø"/>
              <a:defRPr/>
            </a:pPr>
            <a:r>
              <a:rPr lang="en-US" sz="3200" dirty="0">
                <a:solidFill>
                  <a:prstClr val="white">
                    <a:lumMod val="65000"/>
                  </a:prstClr>
                </a:solidFill>
                <a:latin typeface="Brown Light"/>
              </a:rPr>
              <a:t>Learning objectives</a:t>
            </a:r>
          </a:p>
          <a:p>
            <a:pPr marL="914400" lvl="1" indent="-457200">
              <a:buFont typeface="Wingdings" panose="05000000000000000000" pitchFamily="2" charset="2"/>
              <a:buChar char="Ø"/>
              <a:defRPr/>
            </a:pPr>
            <a:r>
              <a:rPr lang="en-US" sz="3200" dirty="0">
                <a:solidFill>
                  <a:prstClr val="white">
                    <a:lumMod val="65000"/>
                  </a:prstClr>
                </a:solidFill>
                <a:latin typeface="Brown Light"/>
              </a:rPr>
              <a:t>Focus questions</a:t>
            </a:r>
          </a:p>
          <a:p>
            <a:pPr marL="914400" lvl="1" indent="-457200">
              <a:buFont typeface="Wingdings" panose="05000000000000000000" pitchFamily="2" charset="2"/>
              <a:buChar char="Ø"/>
              <a:defRPr/>
            </a:pPr>
            <a:r>
              <a:rPr lang="en-US" sz="3600" b="1" dirty="0"/>
              <a:t>MetroHealth’s environment</a:t>
            </a:r>
          </a:p>
          <a:p>
            <a:pPr marL="914400" lvl="1" indent="-457200">
              <a:buFont typeface="Wingdings" panose="05000000000000000000" pitchFamily="2" charset="2"/>
              <a:buChar char="Ø"/>
              <a:defRPr/>
            </a:pPr>
            <a:r>
              <a:rPr lang="en-US" sz="3200" dirty="0">
                <a:solidFill>
                  <a:prstClr val="white">
                    <a:lumMod val="65000"/>
                  </a:prstClr>
                </a:solidFill>
                <a:latin typeface="Brown Light"/>
              </a:rPr>
              <a:t>Project goals</a:t>
            </a:r>
          </a:p>
          <a:p>
            <a:pPr marL="282575" indent="-282575">
              <a:buFont typeface="Arial" panose="020B0604020202020204" pitchFamily="34" charset="0"/>
              <a:buChar char="•"/>
              <a:defRPr/>
            </a:pPr>
            <a:r>
              <a:rPr lang="en-US" sz="2800" dirty="0">
                <a:solidFill>
                  <a:prstClr val="white">
                    <a:lumMod val="65000"/>
                  </a:prstClr>
                </a:solidFill>
                <a:latin typeface="Brown Light"/>
              </a:rPr>
              <a:t>What we built</a:t>
            </a:r>
          </a:p>
          <a:p>
            <a:pPr marL="282575" indent="-282575">
              <a:buFont typeface="Arial" panose="020B0604020202020204" pitchFamily="34" charset="0"/>
              <a:buChar char="•"/>
              <a:defRPr/>
            </a:pPr>
            <a:r>
              <a:rPr lang="en-US" sz="2800" dirty="0">
                <a:solidFill>
                  <a:prstClr val="white">
                    <a:lumMod val="65000"/>
                  </a:prstClr>
                </a:solidFill>
                <a:latin typeface="Brown Light"/>
              </a:rPr>
              <a:t>Outcomes</a:t>
            </a:r>
          </a:p>
          <a:p>
            <a:pPr marL="282575" indent="-282575">
              <a:buFont typeface="Arial" panose="020B0604020202020204" pitchFamily="34" charset="0"/>
              <a:buChar char="•"/>
              <a:defRPr/>
            </a:pPr>
            <a:r>
              <a:rPr lang="en-US" sz="2800" dirty="0">
                <a:solidFill>
                  <a:prstClr val="white">
                    <a:lumMod val="65000"/>
                  </a:prstClr>
                </a:solidFill>
                <a:latin typeface="Brown Light"/>
              </a:rPr>
              <a:t>Conclusions </a:t>
            </a:r>
          </a:p>
          <a:p>
            <a:pPr marL="282575" indent="-282575">
              <a:buFont typeface="Arial" panose="020B0604020202020204" pitchFamily="34" charset="0"/>
              <a:buChar char="•"/>
              <a:defRPr/>
            </a:pPr>
            <a:r>
              <a:rPr lang="en-US" sz="2800" dirty="0">
                <a:solidFill>
                  <a:prstClr val="white">
                    <a:lumMod val="65000"/>
                  </a:prstClr>
                </a:solidFill>
                <a:latin typeface="Brown Light"/>
              </a:rPr>
              <a:t>Discussion</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0FD7EC36-FF80-1329-59FB-7D7F14E60B6B}"/>
                  </a:ext>
                </a:extLst>
              </p14:cNvPr>
              <p14:cNvContentPartPr/>
              <p14:nvPr/>
            </p14:nvContentPartPr>
            <p14:xfrm>
              <a:off x="4628685" y="-581400"/>
              <a:ext cx="360" cy="360"/>
            </p14:xfrm>
          </p:contentPart>
        </mc:Choice>
        <mc:Fallback xmlns="">
          <p:pic>
            <p:nvPicPr>
              <p:cNvPr id="8" name="Ink 7">
                <a:extLst>
                  <a:ext uri="{FF2B5EF4-FFF2-40B4-BE49-F238E27FC236}">
                    <a16:creationId xmlns:a16="http://schemas.microsoft.com/office/drawing/2014/main" id="{0FD7EC36-FF80-1329-59FB-7D7F14E60B6B}"/>
                  </a:ext>
                </a:extLst>
              </p:cNvPr>
              <p:cNvPicPr/>
              <p:nvPr/>
            </p:nvPicPr>
            <p:blipFill>
              <a:blip r:embed="rId5"/>
              <a:stretch>
                <a:fillRect/>
              </a:stretch>
            </p:blipFill>
            <p:spPr>
              <a:xfrm>
                <a:off x="4619685" y="-590400"/>
                <a:ext cx="18000" cy="18000"/>
              </a:xfrm>
              <a:prstGeom prst="rect">
                <a:avLst/>
              </a:prstGeom>
            </p:spPr>
          </p:pic>
        </mc:Fallback>
      </mc:AlternateContent>
    </p:spTree>
    <p:extLst>
      <p:ext uri="{BB962C8B-B14F-4D97-AF65-F5344CB8AC3E}">
        <p14:creationId xmlns:p14="http://schemas.microsoft.com/office/powerpoint/2010/main" val="1501285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390E188-638C-7761-6E7C-1077C56E0102}"/>
              </a:ext>
            </a:extLst>
          </p:cNvPr>
          <p:cNvSpPr txBox="1"/>
          <p:nvPr/>
        </p:nvSpPr>
        <p:spPr>
          <a:xfrm>
            <a:off x="654310" y="1318971"/>
            <a:ext cx="11069705" cy="4955203"/>
          </a:xfrm>
          <a:prstGeom prst="rect">
            <a:avLst/>
          </a:prstGeom>
          <a:noFill/>
        </p:spPr>
        <p:txBody>
          <a:bodyPr wrap="square" rtlCol="0">
            <a:spAutoFit/>
          </a:bodyPr>
          <a:lstStyle/>
          <a:p>
            <a:pPr marL="285750" indent="-285750">
              <a:buFont typeface="Arial" panose="020B0604020202020204" pitchFamily="34" charset="0"/>
              <a:buChar char="•"/>
            </a:pPr>
            <a:r>
              <a:rPr lang="en-US" sz="3200" b="1" dirty="0"/>
              <a:t>Epic Enterprise Customer</a:t>
            </a:r>
          </a:p>
          <a:p>
            <a:pPr marL="914400" lvl="1" indent="-457200">
              <a:buFont typeface="Wingdings" panose="05000000000000000000" pitchFamily="2" charset="2"/>
              <a:buChar char="Ø"/>
            </a:pPr>
            <a:r>
              <a:rPr lang="en-US" sz="2400" dirty="0"/>
              <a:t>EpicCare Ambulatory (EHR)</a:t>
            </a:r>
          </a:p>
          <a:p>
            <a:pPr marL="914400" lvl="1" indent="-457200">
              <a:buFont typeface="Wingdings" panose="05000000000000000000" pitchFamily="2" charset="2"/>
              <a:buChar char="Ø"/>
            </a:pPr>
            <a:r>
              <a:rPr lang="en-US" sz="2400" dirty="0"/>
              <a:t>Cadence (scheduling module)</a:t>
            </a:r>
          </a:p>
          <a:p>
            <a:pPr marL="914400" lvl="1" indent="-457200">
              <a:buFont typeface="Wingdings" panose="05000000000000000000" pitchFamily="2" charset="2"/>
              <a:buChar char="Ø"/>
            </a:pPr>
            <a:r>
              <a:rPr lang="en-US" sz="2400" dirty="0"/>
              <a:t>MyChart (patient portal)</a:t>
            </a:r>
          </a:p>
          <a:p>
            <a:pPr marL="914400" lvl="1" indent="-457200">
              <a:buFont typeface="Wingdings" panose="05000000000000000000" pitchFamily="2" charset="2"/>
              <a:buChar char="Ø"/>
            </a:pPr>
            <a:r>
              <a:rPr lang="en-US" sz="2400" dirty="0"/>
              <a:t>Clarity (reporting)</a:t>
            </a:r>
          </a:p>
          <a:p>
            <a:pPr marL="285750" indent="-285750">
              <a:buFont typeface="Arial" panose="020B0604020202020204" pitchFamily="34" charset="0"/>
              <a:buChar char="•"/>
            </a:pPr>
            <a:endParaRPr lang="en-US" sz="1000" b="1" dirty="0"/>
          </a:p>
          <a:p>
            <a:pPr marL="285750" indent="-285750">
              <a:buFont typeface="Arial" panose="020B0604020202020204" pitchFamily="34" charset="0"/>
              <a:buChar char="•"/>
            </a:pPr>
            <a:r>
              <a:rPr lang="en-US" sz="3200" b="1" dirty="0"/>
              <a:t>Vaccinations</a:t>
            </a:r>
          </a:p>
          <a:p>
            <a:pPr marL="914400" lvl="1" indent="-457200">
              <a:buFont typeface="Wingdings" panose="05000000000000000000" pitchFamily="2" charset="2"/>
              <a:buChar char="Ø"/>
            </a:pPr>
            <a:r>
              <a:rPr lang="en-US" sz="2400" dirty="0"/>
              <a:t>We provide patient-specific forecasts visible to provider &amp; patient</a:t>
            </a:r>
          </a:p>
          <a:p>
            <a:pPr marL="285750" indent="-285750">
              <a:buFont typeface="Arial" panose="020B0604020202020204" pitchFamily="34" charset="0"/>
              <a:buChar char="•"/>
            </a:pPr>
            <a:endParaRPr lang="en-US" sz="1050" b="1" dirty="0"/>
          </a:p>
          <a:p>
            <a:pPr marL="285750" indent="-285750">
              <a:buFont typeface="Arial" panose="020B0604020202020204" pitchFamily="34" charset="0"/>
              <a:buChar char="•"/>
            </a:pPr>
            <a:r>
              <a:rPr lang="en-US" sz="3200" b="1" dirty="0"/>
              <a:t>Organizational Assets</a:t>
            </a:r>
          </a:p>
          <a:p>
            <a:pPr marL="914400" lvl="1" indent="-457200">
              <a:buFont typeface="Wingdings" panose="05000000000000000000" pitchFamily="2" charset="2"/>
              <a:buChar char="Ø"/>
            </a:pPr>
            <a:r>
              <a:rPr lang="en-US" sz="2400" dirty="0"/>
              <a:t>Collaborative culture across disciplines</a:t>
            </a:r>
          </a:p>
          <a:p>
            <a:pPr marL="914400" lvl="1" indent="-457200">
              <a:buFont typeface="Wingdings" panose="05000000000000000000" pitchFamily="2" charset="2"/>
              <a:buChar char="Ø"/>
            </a:pPr>
            <a:r>
              <a:rPr lang="en-US" sz="2400" dirty="0"/>
              <a:t>Subject matter experts empowered to make changes</a:t>
            </a:r>
          </a:p>
          <a:p>
            <a:pPr marL="914400" lvl="1" indent="-457200">
              <a:buFont typeface="Wingdings" panose="05000000000000000000" pitchFamily="2" charset="2"/>
              <a:buChar char="Ø"/>
            </a:pPr>
            <a:r>
              <a:rPr lang="en-US" sz="2400" dirty="0"/>
              <a:t>Long history of customization</a:t>
            </a:r>
          </a:p>
        </p:txBody>
      </p:sp>
      <p:sp>
        <p:nvSpPr>
          <p:cNvPr id="12" name="TextBox 11">
            <a:extLst>
              <a:ext uri="{FF2B5EF4-FFF2-40B4-BE49-F238E27FC236}">
                <a16:creationId xmlns:a16="http://schemas.microsoft.com/office/drawing/2014/main" id="{0C3EBEED-D9DC-5121-B221-37B4D20F8E09}"/>
              </a:ext>
            </a:extLst>
          </p:cNvPr>
          <p:cNvSpPr txBox="1"/>
          <p:nvPr/>
        </p:nvSpPr>
        <p:spPr>
          <a:xfrm>
            <a:off x="9737014" y="2259464"/>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endParaRPr lang="en-US" sz="1100" dirty="0">
              <a:solidFill>
                <a:schemeClr val="bg2">
                  <a:lumMod val="75000"/>
                </a:schemeClr>
              </a:solidFill>
            </a:endParaRPr>
          </a:p>
        </p:txBody>
      </p:sp>
      <p:sp>
        <p:nvSpPr>
          <p:cNvPr id="11" name="Title 10">
            <a:extLst>
              <a:ext uri="{FF2B5EF4-FFF2-40B4-BE49-F238E27FC236}">
                <a16:creationId xmlns:a16="http://schemas.microsoft.com/office/drawing/2014/main" id="{77A777A7-A460-86FA-B749-49F0BE8B8372}"/>
              </a:ext>
            </a:extLst>
          </p:cNvPr>
          <p:cNvSpPr>
            <a:spLocks noGrp="1"/>
          </p:cNvSpPr>
          <p:nvPr>
            <p:ph type="title"/>
          </p:nvPr>
        </p:nvSpPr>
        <p:spPr>
          <a:xfrm>
            <a:off x="578110" y="374883"/>
            <a:ext cx="11069705" cy="860695"/>
          </a:xfrm>
        </p:spPr>
        <p:txBody>
          <a:bodyPr/>
          <a:lstStyle/>
          <a:p>
            <a:r>
              <a:rPr lang="en-US" dirty="0"/>
              <a:t>MetroHealth’s Environment</a:t>
            </a:r>
          </a:p>
        </p:txBody>
      </p:sp>
      <p:pic>
        <p:nvPicPr>
          <p:cNvPr id="7" name="Picture 6">
            <a:extLst>
              <a:ext uri="{FF2B5EF4-FFF2-40B4-BE49-F238E27FC236}">
                <a16:creationId xmlns:a16="http://schemas.microsoft.com/office/drawing/2014/main" id="{3D9C1667-B66A-8DEB-A148-3117B674EA2A}"/>
              </a:ext>
            </a:extLst>
          </p:cNvPr>
          <p:cNvPicPr>
            <a:picLocks noChangeAspect="1"/>
          </p:cNvPicPr>
          <p:nvPr/>
        </p:nvPicPr>
        <p:blipFill>
          <a:blip r:embed="rId3"/>
          <a:stretch>
            <a:fillRect/>
          </a:stretch>
        </p:blipFill>
        <p:spPr>
          <a:xfrm>
            <a:off x="9756702" y="224986"/>
            <a:ext cx="1947625" cy="19476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90052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27533-7622-A785-2074-4A6BFBE8E2E9}"/>
              </a:ext>
            </a:extLst>
          </p:cNvPr>
          <p:cNvPicPr>
            <a:picLocks noChangeAspect="1"/>
          </p:cNvPicPr>
          <p:nvPr/>
        </p:nvPicPr>
        <p:blipFill>
          <a:blip r:embed="rId3"/>
          <a:stretch>
            <a:fillRect/>
          </a:stretch>
        </p:blipFill>
        <p:spPr>
          <a:xfrm>
            <a:off x="10172700" y="150742"/>
            <a:ext cx="1533440" cy="1533440"/>
          </a:xfrm>
          <a:prstGeom prst="rect">
            <a:avLst/>
          </a:prstGeom>
          <a:effectLst>
            <a:outerShdw blurRad="63500" sx="102000" sy="102000" algn="ctr" rotWithShape="0">
              <a:prstClr val="black">
                <a:alpha val="40000"/>
              </a:prstClr>
            </a:outerShdw>
          </a:effectLst>
        </p:spPr>
      </p:pic>
      <p:sp>
        <p:nvSpPr>
          <p:cNvPr id="12" name="TextBox 11">
            <a:extLst>
              <a:ext uri="{FF2B5EF4-FFF2-40B4-BE49-F238E27FC236}">
                <a16:creationId xmlns:a16="http://schemas.microsoft.com/office/drawing/2014/main" id="{0C3EBEED-D9DC-5121-B221-37B4D20F8E09}"/>
              </a:ext>
            </a:extLst>
          </p:cNvPr>
          <p:cNvSpPr txBox="1"/>
          <p:nvPr/>
        </p:nvSpPr>
        <p:spPr>
          <a:xfrm>
            <a:off x="9945919" y="1658261"/>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endParaRPr lang="en-US" sz="1100" dirty="0">
              <a:solidFill>
                <a:schemeClr val="bg2">
                  <a:lumMod val="75000"/>
                </a:schemeClr>
              </a:solidFill>
            </a:endParaRPr>
          </a:p>
        </p:txBody>
      </p:sp>
      <p:sp>
        <p:nvSpPr>
          <p:cNvPr id="11" name="Title 10">
            <a:extLst>
              <a:ext uri="{FF2B5EF4-FFF2-40B4-BE49-F238E27FC236}">
                <a16:creationId xmlns:a16="http://schemas.microsoft.com/office/drawing/2014/main" id="{77A777A7-A460-86FA-B749-49F0BE8B8372}"/>
              </a:ext>
            </a:extLst>
          </p:cNvPr>
          <p:cNvSpPr>
            <a:spLocks noGrp="1"/>
          </p:cNvSpPr>
          <p:nvPr>
            <p:ph type="title"/>
          </p:nvPr>
        </p:nvSpPr>
        <p:spPr>
          <a:xfrm>
            <a:off x="180147" y="0"/>
            <a:ext cx="11069705" cy="860695"/>
          </a:xfrm>
        </p:spPr>
        <p:txBody>
          <a:bodyPr/>
          <a:lstStyle/>
          <a:p>
            <a:r>
              <a:rPr lang="en-US" dirty="0"/>
              <a:t>Agenda</a:t>
            </a:r>
          </a:p>
        </p:txBody>
      </p:sp>
      <p:sp>
        <p:nvSpPr>
          <p:cNvPr id="14" name="TextBox 13">
            <a:extLst>
              <a:ext uri="{FF2B5EF4-FFF2-40B4-BE49-F238E27FC236}">
                <a16:creationId xmlns:a16="http://schemas.microsoft.com/office/drawing/2014/main" id="{9390E188-638C-7761-6E7C-1077C56E0102}"/>
              </a:ext>
            </a:extLst>
          </p:cNvPr>
          <p:cNvSpPr txBox="1"/>
          <p:nvPr/>
        </p:nvSpPr>
        <p:spPr>
          <a:xfrm>
            <a:off x="2044151" y="1261441"/>
            <a:ext cx="8128549" cy="4524315"/>
          </a:xfrm>
          <a:prstGeom prst="rect">
            <a:avLst/>
          </a:prstGeom>
          <a:noFill/>
        </p:spPr>
        <p:txBody>
          <a:bodyPr wrap="square" rtlCol="0">
            <a:spAutoFit/>
          </a:bodyPr>
          <a:lstStyle/>
          <a:p>
            <a:pPr marL="285750" indent="-285750">
              <a:buFont typeface="Arial" panose="020B0604020202020204" pitchFamily="34" charset="0"/>
              <a:buChar char="•"/>
            </a:pPr>
            <a:r>
              <a:rPr lang="en-US" sz="4400" b="1" dirty="0"/>
              <a:t>Introduction</a:t>
            </a:r>
          </a:p>
          <a:p>
            <a:pPr marL="914400" lvl="1" indent="-457200">
              <a:buFont typeface="Wingdings" panose="05000000000000000000" pitchFamily="2" charset="2"/>
              <a:buChar char="Ø"/>
              <a:defRPr/>
            </a:pPr>
            <a:r>
              <a:rPr lang="en-US" sz="3200" dirty="0">
                <a:solidFill>
                  <a:prstClr val="white">
                    <a:lumMod val="65000"/>
                  </a:prstClr>
                </a:solidFill>
                <a:latin typeface="Brown Light"/>
              </a:rPr>
              <a:t>Learning objectives</a:t>
            </a:r>
          </a:p>
          <a:p>
            <a:pPr marL="914400" lvl="1" indent="-457200">
              <a:buFont typeface="Wingdings" panose="05000000000000000000" pitchFamily="2" charset="2"/>
              <a:buChar char="Ø"/>
              <a:defRPr/>
            </a:pPr>
            <a:r>
              <a:rPr lang="en-US" sz="3200" dirty="0">
                <a:solidFill>
                  <a:prstClr val="white">
                    <a:lumMod val="65000"/>
                  </a:prstClr>
                </a:solidFill>
                <a:latin typeface="Brown Light"/>
              </a:rPr>
              <a:t>Focus questions</a:t>
            </a:r>
          </a:p>
          <a:p>
            <a:pPr marL="914400" lvl="1" indent="-457200">
              <a:buFont typeface="Wingdings" panose="05000000000000000000" pitchFamily="2" charset="2"/>
              <a:buChar char="Ø"/>
              <a:defRPr/>
            </a:pPr>
            <a:r>
              <a:rPr lang="en-US" sz="3200" dirty="0">
                <a:solidFill>
                  <a:prstClr val="white">
                    <a:lumMod val="65000"/>
                  </a:prstClr>
                </a:solidFill>
                <a:latin typeface="Brown Light"/>
              </a:rPr>
              <a:t>MetroHealth’s environment</a:t>
            </a:r>
          </a:p>
          <a:p>
            <a:pPr marL="914400" lvl="1" indent="-457200">
              <a:buFont typeface="Wingdings" panose="05000000000000000000" pitchFamily="2" charset="2"/>
              <a:buChar char="Ø"/>
              <a:defRPr/>
            </a:pPr>
            <a:r>
              <a:rPr lang="en-US" sz="3600" b="1" dirty="0"/>
              <a:t>Project goals</a:t>
            </a:r>
          </a:p>
          <a:p>
            <a:pPr marL="282575" indent="-282575">
              <a:buFont typeface="Arial" panose="020B0604020202020204" pitchFamily="34" charset="0"/>
              <a:buChar char="•"/>
              <a:defRPr/>
            </a:pPr>
            <a:r>
              <a:rPr lang="en-US" sz="2800" dirty="0">
                <a:solidFill>
                  <a:prstClr val="white">
                    <a:lumMod val="65000"/>
                  </a:prstClr>
                </a:solidFill>
                <a:latin typeface="Brown Light"/>
              </a:rPr>
              <a:t>What we built</a:t>
            </a:r>
          </a:p>
          <a:p>
            <a:pPr marL="282575" indent="-282575">
              <a:buFont typeface="Arial" panose="020B0604020202020204" pitchFamily="34" charset="0"/>
              <a:buChar char="•"/>
              <a:defRPr/>
            </a:pPr>
            <a:r>
              <a:rPr lang="en-US" sz="2800" dirty="0">
                <a:solidFill>
                  <a:prstClr val="white">
                    <a:lumMod val="65000"/>
                  </a:prstClr>
                </a:solidFill>
                <a:latin typeface="Brown Light"/>
              </a:rPr>
              <a:t>Outcomes</a:t>
            </a:r>
          </a:p>
          <a:p>
            <a:pPr marL="282575" indent="-282575">
              <a:buFont typeface="Arial" panose="020B0604020202020204" pitchFamily="34" charset="0"/>
              <a:buChar char="•"/>
              <a:defRPr/>
            </a:pPr>
            <a:r>
              <a:rPr lang="en-US" sz="2800" dirty="0">
                <a:solidFill>
                  <a:prstClr val="white">
                    <a:lumMod val="65000"/>
                  </a:prstClr>
                </a:solidFill>
                <a:latin typeface="Brown Light"/>
              </a:rPr>
              <a:t>Conclusions </a:t>
            </a:r>
          </a:p>
          <a:p>
            <a:pPr marL="282575" indent="-282575">
              <a:buFont typeface="Arial" panose="020B0604020202020204" pitchFamily="34" charset="0"/>
              <a:buChar char="•"/>
              <a:defRPr/>
            </a:pPr>
            <a:r>
              <a:rPr lang="en-US" sz="2800" dirty="0">
                <a:solidFill>
                  <a:prstClr val="white">
                    <a:lumMod val="65000"/>
                  </a:prstClr>
                </a:solidFill>
                <a:latin typeface="Brown Light"/>
              </a:rPr>
              <a:t>Discussion</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0FD7EC36-FF80-1329-59FB-7D7F14E60B6B}"/>
                  </a:ext>
                </a:extLst>
              </p14:cNvPr>
              <p14:cNvContentPartPr/>
              <p14:nvPr/>
            </p14:nvContentPartPr>
            <p14:xfrm>
              <a:off x="4628685" y="-581400"/>
              <a:ext cx="360" cy="360"/>
            </p14:xfrm>
          </p:contentPart>
        </mc:Choice>
        <mc:Fallback xmlns="">
          <p:pic>
            <p:nvPicPr>
              <p:cNvPr id="8" name="Ink 7">
                <a:extLst>
                  <a:ext uri="{FF2B5EF4-FFF2-40B4-BE49-F238E27FC236}">
                    <a16:creationId xmlns:a16="http://schemas.microsoft.com/office/drawing/2014/main" id="{0FD7EC36-FF80-1329-59FB-7D7F14E60B6B}"/>
                  </a:ext>
                </a:extLst>
              </p:cNvPr>
              <p:cNvPicPr/>
              <p:nvPr/>
            </p:nvPicPr>
            <p:blipFill>
              <a:blip r:embed="rId5"/>
              <a:stretch>
                <a:fillRect/>
              </a:stretch>
            </p:blipFill>
            <p:spPr>
              <a:xfrm>
                <a:off x="4619685" y="-590400"/>
                <a:ext cx="18000" cy="18000"/>
              </a:xfrm>
              <a:prstGeom prst="rect">
                <a:avLst/>
              </a:prstGeom>
            </p:spPr>
          </p:pic>
        </mc:Fallback>
      </mc:AlternateContent>
    </p:spTree>
    <p:extLst>
      <p:ext uri="{BB962C8B-B14F-4D97-AF65-F5344CB8AC3E}">
        <p14:creationId xmlns:p14="http://schemas.microsoft.com/office/powerpoint/2010/main" val="1100401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8BC22C-3D3F-30F8-00D0-206C3B893842}"/>
              </a:ext>
            </a:extLst>
          </p:cNvPr>
          <p:cNvSpPr>
            <a:spLocks noGrp="1"/>
          </p:cNvSpPr>
          <p:nvPr>
            <p:ph type="title"/>
          </p:nvPr>
        </p:nvSpPr>
        <p:spPr>
          <a:xfrm>
            <a:off x="279021" y="1493376"/>
            <a:ext cx="11570079" cy="2333279"/>
          </a:xfrm>
        </p:spPr>
        <p:txBody>
          <a:bodyPr anchor="t" anchorCtr="0">
            <a:noAutofit/>
          </a:bodyPr>
          <a:lstStyle/>
          <a:p>
            <a:pPr marL="461963" indent="-461963"/>
            <a:r>
              <a:rPr lang="en-US" sz="2400" b="1" u="sng" dirty="0">
                <a:solidFill>
                  <a:schemeClr val="accent1">
                    <a:lumMod val="60000"/>
                    <a:lumOff val="40000"/>
                  </a:schemeClr>
                </a:solidFill>
              </a:rPr>
              <a:t>PROBLEM #1</a:t>
            </a:r>
            <a:r>
              <a:rPr lang="en-US" sz="2400" b="1" dirty="0">
                <a:solidFill>
                  <a:schemeClr val="accent1">
                    <a:lumMod val="60000"/>
                    <a:lumOff val="40000"/>
                  </a:schemeClr>
                </a:solidFill>
              </a:rPr>
              <a:t>: </a:t>
            </a:r>
            <a:br>
              <a:rPr lang="en-US" dirty="0"/>
            </a:br>
            <a:r>
              <a:rPr lang="en-US" dirty="0"/>
              <a:t>Patients could see that a vaccine was due in MyChart...But they could NOT self-schedule a vaccination appointment.</a:t>
            </a:r>
          </a:p>
        </p:txBody>
      </p:sp>
      <p:sp>
        <p:nvSpPr>
          <p:cNvPr id="8" name="Title 6">
            <a:extLst>
              <a:ext uri="{FF2B5EF4-FFF2-40B4-BE49-F238E27FC236}">
                <a16:creationId xmlns:a16="http://schemas.microsoft.com/office/drawing/2014/main" id="{E16CD991-21CD-8B73-2EA7-864CFAD9B64A}"/>
              </a:ext>
            </a:extLst>
          </p:cNvPr>
          <p:cNvSpPr txBox="1">
            <a:spLocks/>
          </p:cNvSpPr>
          <p:nvPr/>
        </p:nvSpPr>
        <p:spPr>
          <a:xfrm>
            <a:off x="279022" y="4009393"/>
            <a:ext cx="11800684" cy="233327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rgbClr val="272974"/>
                </a:solidFill>
                <a:latin typeface="+mj-lt"/>
                <a:ea typeface="+mj-ea"/>
                <a:cs typeface="+mj-cs"/>
              </a:defRPr>
            </a:lvl1pPr>
          </a:lstStyle>
          <a:p>
            <a:pPr marL="461963" indent="-461963"/>
            <a:r>
              <a:rPr lang="en-US" sz="2400" b="1" u="sng" dirty="0">
                <a:solidFill>
                  <a:schemeClr val="accent1">
                    <a:lumMod val="60000"/>
                    <a:lumOff val="40000"/>
                  </a:schemeClr>
                </a:solidFill>
              </a:rPr>
              <a:t>GOAL #1: </a:t>
            </a:r>
            <a:br>
              <a:rPr lang="en-US" b="1" u="sng" dirty="0"/>
            </a:br>
            <a:r>
              <a:rPr lang="en-US" b="1" dirty="0"/>
              <a:t>Increase access </a:t>
            </a:r>
            <a:r>
              <a:rPr lang="en-US" dirty="0"/>
              <a:t>by enabling </a:t>
            </a:r>
          </a:p>
          <a:p>
            <a:pPr marL="461963" indent="-461963">
              <a:tabLst>
                <a:tab pos="509588" algn="l"/>
              </a:tabLst>
            </a:pPr>
            <a:r>
              <a:rPr lang="en-US" b="1" dirty="0"/>
              <a:t>	self-scheduled</a:t>
            </a:r>
            <a:r>
              <a:rPr lang="en-US" dirty="0"/>
              <a:t> vaccination appointments via MyChart </a:t>
            </a:r>
            <a:r>
              <a:rPr lang="en-US" sz="3600" dirty="0"/>
              <a:t>(but allow telephone option, too).</a:t>
            </a:r>
            <a:endParaRPr lang="en-US" dirty="0"/>
          </a:p>
        </p:txBody>
      </p:sp>
      <p:sp>
        <p:nvSpPr>
          <p:cNvPr id="9" name="Text Placeholder 5">
            <a:extLst>
              <a:ext uri="{FF2B5EF4-FFF2-40B4-BE49-F238E27FC236}">
                <a16:creationId xmlns:a16="http://schemas.microsoft.com/office/drawing/2014/main" id="{9FA31B0E-781B-8F70-C0B3-9159C6504CE6}"/>
              </a:ext>
            </a:extLst>
          </p:cNvPr>
          <p:cNvSpPr txBox="1">
            <a:spLocks/>
          </p:cNvSpPr>
          <p:nvPr/>
        </p:nvSpPr>
        <p:spPr>
          <a:xfrm>
            <a:off x="376624" y="669795"/>
            <a:ext cx="11130742" cy="405262"/>
          </a:xfrm>
          <a:prstGeom prst="rect">
            <a:avLst/>
          </a:prstGeom>
        </p:spPr>
        <p:txBody>
          <a:bodyPr anchor="t" anchorCtr="0"/>
          <a:lstStyle>
            <a:lvl1pPr marL="0" marR="0" indent="0" algn="l" defTabSz="914400" rtl="0" eaLnBrk="1" fontAlgn="auto" latinLnBrk="0" hangingPunct="1">
              <a:lnSpc>
                <a:spcPct val="100000"/>
              </a:lnSpc>
              <a:spcBef>
                <a:spcPts val="0"/>
              </a:spcBef>
              <a:spcAft>
                <a:spcPts val="0"/>
              </a:spcAft>
              <a:buClrTx/>
              <a:buSzTx/>
              <a:buFontTx/>
              <a:buNone/>
              <a:tabLst/>
              <a:defRPr sz="2000" b="1" i="0" kern="1200">
                <a:solidFill>
                  <a:srgbClr val="282B6F"/>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82B6F"/>
                </a:solidFill>
                <a:effectLst/>
                <a:uLnTx/>
                <a:uFillTx/>
                <a:latin typeface="Century Gothic" panose="020B0502020202020204" pitchFamily="34" charset="0"/>
                <a:ea typeface="+mn-ea"/>
                <a:cs typeface="+mn-cs"/>
              </a:rPr>
              <a:t>Project Background: </a:t>
            </a:r>
          </a:p>
        </p:txBody>
      </p:sp>
      <p:pic>
        <p:nvPicPr>
          <p:cNvPr id="13" name="Picture 12">
            <a:extLst>
              <a:ext uri="{FF2B5EF4-FFF2-40B4-BE49-F238E27FC236}">
                <a16:creationId xmlns:a16="http://schemas.microsoft.com/office/drawing/2014/main" id="{52CF8105-F860-1235-8310-7380AAB14760}"/>
              </a:ext>
            </a:extLst>
          </p:cNvPr>
          <p:cNvPicPr>
            <a:picLocks noChangeAspect="1"/>
          </p:cNvPicPr>
          <p:nvPr/>
        </p:nvPicPr>
        <p:blipFill>
          <a:blip r:embed="rId3"/>
          <a:stretch>
            <a:fillRect/>
          </a:stretch>
        </p:blipFill>
        <p:spPr>
          <a:xfrm>
            <a:off x="9865894" y="56804"/>
            <a:ext cx="1567075" cy="1567075"/>
          </a:xfrm>
          <a:prstGeom prst="rect">
            <a:avLst/>
          </a:prstGeom>
          <a:effectLst>
            <a:outerShdw blurRad="63500" sx="102000" sy="102000" algn="ctr" rotWithShape="0">
              <a:prstClr val="black">
                <a:alpha val="40000"/>
              </a:prstClr>
            </a:outerShdw>
          </a:effectLst>
        </p:spPr>
      </p:pic>
      <p:sp>
        <p:nvSpPr>
          <p:cNvPr id="16" name="TextBox 15">
            <a:extLst>
              <a:ext uri="{FF2B5EF4-FFF2-40B4-BE49-F238E27FC236}">
                <a16:creationId xmlns:a16="http://schemas.microsoft.com/office/drawing/2014/main" id="{2D677C7E-09C7-F02E-FF4C-2B4B4C16F16C}"/>
              </a:ext>
            </a:extLst>
          </p:cNvPr>
          <p:cNvSpPr txBox="1"/>
          <p:nvPr/>
        </p:nvSpPr>
        <p:spPr>
          <a:xfrm>
            <a:off x="9695373" y="1623879"/>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endParaRPr lang="en-US" sz="1100" dirty="0">
              <a:solidFill>
                <a:schemeClr val="bg2">
                  <a:lumMod val="75000"/>
                </a:schemeClr>
              </a:solidFill>
            </a:endParaRPr>
          </a:p>
        </p:txBody>
      </p:sp>
    </p:spTree>
    <p:extLst>
      <p:ext uri="{BB962C8B-B14F-4D97-AF65-F5344CB8AC3E}">
        <p14:creationId xmlns:p14="http://schemas.microsoft.com/office/powerpoint/2010/main" val="2401241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8BC22C-3D3F-30F8-00D0-206C3B893842}"/>
              </a:ext>
            </a:extLst>
          </p:cNvPr>
          <p:cNvSpPr>
            <a:spLocks noGrp="1"/>
          </p:cNvSpPr>
          <p:nvPr>
            <p:ph type="title"/>
          </p:nvPr>
        </p:nvSpPr>
        <p:spPr>
          <a:xfrm>
            <a:off x="485787" y="1306124"/>
            <a:ext cx="9739528" cy="1347536"/>
          </a:xfrm>
        </p:spPr>
        <p:txBody>
          <a:bodyPr anchor="t" anchorCtr="0">
            <a:noAutofit/>
          </a:bodyPr>
          <a:lstStyle/>
          <a:p>
            <a:pPr marL="461963" indent="-461963"/>
            <a:r>
              <a:rPr lang="en-US" sz="2800" b="1" u="sng" dirty="0">
                <a:solidFill>
                  <a:schemeClr val="accent1">
                    <a:lumMod val="60000"/>
                    <a:lumOff val="40000"/>
                  </a:schemeClr>
                </a:solidFill>
              </a:rPr>
              <a:t>PROBLEM #2: </a:t>
            </a:r>
            <a:br>
              <a:rPr lang="en-US" dirty="0"/>
            </a:br>
            <a:r>
              <a:rPr lang="en-US" dirty="0"/>
              <a:t>Patients may want to schedule vaccination appointments in advance of the due date.</a:t>
            </a:r>
          </a:p>
        </p:txBody>
      </p:sp>
      <p:sp>
        <p:nvSpPr>
          <p:cNvPr id="8" name="Title 6">
            <a:extLst>
              <a:ext uri="{FF2B5EF4-FFF2-40B4-BE49-F238E27FC236}">
                <a16:creationId xmlns:a16="http://schemas.microsoft.com/office/drawing/2014/main" id="{E16CD991-21CD-8B73-2EA7-864CFAD9B64A}"/>
              </a:ext>
            </a:extLst>
          </p:cNvPr>
          <p:cNvSpPr txBox="1">
            <a:spLocks/>
          </p:cNvSpPr>
          <p:nvPr/>
        </p:nvSpPr>
        <p:spPr>
          <a:xfrm>
            <a:off x="485787" y="3695700"/>
            <a:ext cx="11069705" cy="201948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rgbClr val="272974"/>
                </a:solidFill>
                <a:latin typeface="+mj-lt"/>
                <a:ea typeface="+mj-ea"/>
                <a:cs typeface="+mj-cs"/>
              </a:defRPr>
            </a:lvl1pPr>
          </a:lstStyle>
          <a:p>
            <a:pPr marL="461963" indent="-461963"/>
            <a:r>
              <a:rPr lang="en-US" sz="2800" b="1" u="sng" dirty="0">
                <a:solidFill>
                  <a:schemeClr val="accent1">
                    <a:lumMod val="60000"/>
                    <a:lumOff val="40000"/>
                  </a:schemeClr>
                </a:solidFill>
              </a:rPr>
              <a:t>GOAL #2: </a:t>
            </a:r>
            <a:br>
              <a:rPr lang="en-US" b="1" u="sng" dirty="0"/>
            </a:br>
            <a:r>
              <a:rPr lang="en-US" dirty="0"/>
              <a:t>Allow self-scheduling </a:t>
            </a:r>
            <a:r>
              <a:rPr lang="en-US" b="1" dirty="0"/>
              <a:t>up to 1-month before</a:t>
            </a:r>
            <a:r>
              <a:rPr lang="en-US" dirty="0"/>
              <a:t> the vaccine due date. </a:t>
            </a:r>
          </a:p>
        </p:txBody>
      </p:sp>
      <p:pic>
        <p:nvPicPr>
          <p:cNvPr id="17" name="Picture 16">
            <a:extLst>
              <a:ext uri="{FF2B5EF4-FFF2-40B4-BE49-F238E27FC236}">
                <a16:creationId xmlns:a16="http://schemas.microsoft.com/office/drawing/2014/main" id="{42FA3CB1-DF9E-D2AD-A3F4-FBCCB8166527}"/>
              </a:ext>
            </a:extLst>
          </p:cNvPr>
          <p:cNvPicPr>
            <a:picLocks noChangeAspect="1"/>
          </p:cNvPicPr>
          <p:nvPr/>
        </p:nvPicPr>
        <p:blipFill>
          <a:blip r:embed="rId3"/>
          <a:stretch>
            <a:fillRect/>
          </a:stretch>
        </p:blipFill>
        <p:spPr>
          <a:xfrm>
            <a:off x="9956952" y="201131"/>
            <a:ext cx="1463842" cy="1463842"/>
          </a:xfrm>
          <a:prstGeom prst="rect">
            <a:avLst/>
          </a:prstGeom>
          <a:effectLst>
            <a:outerShdw blurRad="63500" sx="102000" sy="102000" algn="ctr" rotWithShape="0">
              <a:prstClr val="black">
                <a:alpha val="40000"/>
              </a:prstClr>
            </a:outerShdw>
          </a:effectLst>
        </p:spPr>
      </p:pic>
      <p:sp>
        <p:nvSpPr>
          <p:cNvPr id="18" name="TextBox 17">
            <a:extLst>
              <a:ext uri="{FF2B5EF4-FFF2-40B4-BE49-F238E27FC236}">
                <a16:creationId xmlns:a16="http://schemas.microsoft.com/office/drawing/2014/main" id="{247E1690-92FC-0FB9-E90B-C1716CC130F9}"/>
              </a:ext>
            </a:extLst>
          </p:cNvPr>
          <p:cNvSpPr txBox="1"/>
          <p:nvPr/>
        </p:nvSpPr>
        <p:spPr>
          <a:xfrm>
            <a:off x="9695372" y="1664973"/>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endParaRPr lang="en-US" sz="1100" dirty="0">
              <a:solidFill>
                <a:schemeClr val="bg2">
                  <a:lumMod val="75000"/>
                </a:schemeClr>
              </a:solidFill>
            </a:endParaRPr>
          </a:p>
        </p:txBody>
      </p:sp>
      <p:sp>
        <p:nvSpPr>
          <p:cNvPr id="19" name="Text Placeholder 5">
            <a:extLst>
              <a:ext uri="{FF2B5EF4-FFF2-40B4-BE49-F238E27FC236}">
                <a16:creationId xmlns:a16="http://schemas.microsoft.com/office/drawing/2014/main" id="{30B28A8D-360E-D8E8-3530-31F91DF7A740}"/>
              </a:ext>
            </a:extLst>
          </p:cNvPr>
          <p:cNvSpPr txBox="1">
            <a:spLocks/>
          </p:cNvSpPr>
          <p:nvPr/>
        </p:nvSpPr>
        <p:spPr>
          <a:xfrm>
            <a:off x="376624" y="669795"/>
            <a:ext cx="11130742" cy="405262"/>
          </a:xfrm>
          <a:prstGeom prst="rect">
            <a:avLst/>
          </a:prstGeom>
        </p:spPr>
        <p:txBody>
          <a:bodyPr anchor="t" anchorCtr="0"/>
          <a:lstStyle>
            <a:lvl1pPr marL="0" marR="0" indent="0" algn="l" defTabSz="914400" rtl="0" eaLnBrk="1" fontAlgn="auto" latinLnBrk="0" hangingPunct="1">
              <a:lnSpc>
                <a:spcPct val="100000"/>
              </a:lnSpc>
              <a:spcBef>
                <a:spcPts val="0"/>
              </a:spcBef>
              <a:spcAft>
                <a:spcPts val="0"/>
              </a:spcAft>
              <a:buClrTx/>
              <a:buSzTx/>
              <a:buFontTx/>
              <a:buNone/>
              <a:tabLst/>
              <a:defRPr sz="2000" b="1" i="0" kern="1200">
                <a:solidFill>
                  <a:srgbClr val="282B6F"/>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82B6F"/>
                </a:solidFill>
                <a:effectLst/>
                <a:uLnTx/>
                <a:uFillTx/>
                <a:latin typeface="Century Gothic" panose="020B0502020202020204" pitchFamily="34" charset="0"/>
                <a:ea typeface="+mn-ea"/>
                <a:cs typeface="+mn-cs"/>
              </a:rPr>
              <a:t>Project Background: </a:t>
            </a:r>
          </a:p>
        </p:txBody>
      </p:sp>
    </p:spTree>
    <p:extLst>
      <p:ext uri="{BB962C8B-B14F-4D97-AF65-F5344CB8AC3E}">
        <p14:creationId xmlns:p14="http://schemas.microsoft.com/office/powerpoint/2010/main" val="3731553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6D034A-B1C2-044A-B54C-1E1167D1881F}"/>
              </a:ext>
            </a:extLst>
          </p:cNvPr>
          <p:cNvPicPr>
            <a:picLocks noChangeAspect="1"/>
          </p:cNvPicPr>
          <p:nvPr/>
        </p:nvPicPr>
        <p:blipFill>
          <a:blip r:embed="rId2"/>
          <a:stretch>
            <a:fillRect/>
          </a:stretch>
        </p:blipFill>
        <p:spPr>
          <a:xfrm>
            <a:off x="9848538" y="-27622"/>
            <a:ext cx="1987000" cy="1987000"/>
          </a:xfrm>
          <a:prstGeom prst="rect">
            <a:avLst/>
          </a:prstGeom>
          <a:effectLst>
            <a:outerShdw blurRad="63500" sx="102000" sy="102000" algn="ctr" rotWithShape="0">
              <a:prstClr val="black">
                <a:alpha val="40000"/>
              </a:prstClr>
            </a:outerShdw>
          </a:effectLst>
        </p:spPr>
      </p:pic>
      <p:sp>
        <p:nvSpPr>
          <p:cNvPr id="7" name="Title 6">
            <a:extLst>
              <a:ext uri="{FF2B5EF4-FFF2-40B4-BE49-F238E27FC236}">
                <a16:creationId xmlns:a16="http://schemas.microsoft.com/office/drawing/2014/main" id="{318BC22C-3D3F-30F8-00D0-206C3B893842}"/>
              </a:ext>
            </a:extLst>
          </p:cNvPr>
          <p:cNvSpPr>
            <a:spLocks noGrp="1"/>
          </p:cNvSpPr>
          <p:nvPr>
            <p:ph type="title"/>
          </p:nvPr>
        </p:nvSpPr>
        <p:spPr>
          <a:xfrm>
            <a:off x="485787" y="1409515"/>
            <a:ext cx="11069705" cy="1857676"/>
          </a:xfrm>
        </p:spPr>
        <p:txBody>
          <a:bodyPr anchor="t" anchorCtr="0">
            <a:noAutofit/>
          </a:bodyPr>
          <a:lstStyle/>
          <a:p>
            <a:pPr marL="461963" indent="-461963"/>
            <a:r>
              <a:rPr lang="en-US" sz="2800" b="1" u="sng" dirty="0">
                <a:solidFill>
                  <a:schemeClr val="accent1">
                    <a:lumMod val="60000"/>
                    <a:lumOff val="40000"/>
                  </a:schemeClr>
                </a:solidFill>
              </a:rPr>
              <a:t>PROBLEM #3: </a:t>
            </a:r>
            <a:br>
              <a:rPr lang="en-US" dirty="0"/>
            </a:br>
            <a:r>
              <a:rPr lang="en-US" dirty="0"/>
              <a:t>Patients may not want all the vaccines that are due.</a:t>
            </a:r>
          </a:p>
        </p:txBody>
      </p:sp>
      <p:sp>
        <p:nvSpPr>
          <p:cNvPr id="8" name="Title 6">
            <a:extLst>
              <a:ext uri="{FF2B5EF4-FFF2-40B4-BE49-F238E27FC236}">
                <a16:creationId xmlns:a16="http://schemas.microsoft.com/office/drawing/2014/main" id="{E16CD991-21CD-8B73-2EA7-864CFAD9B64A}"/>
              </a:ext>
            </a:extLst>
          </p:cNvPr>
          <p:cNvSpPr txBox="1">
            <a:spLocks/>
          </p:cNvSpPr>
          <p:nvPr/>
        </p:nvSpPr>
        <p:spPr>
          <a:xfrm>
            <a:off x="485787" y="3429000"/>
            <a:ext cx="11069705" cy="201948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rgbClr val="272974"/>
                </a:solidFill>
                <a:latin typeface="+mj-lt"/>
                <a:ea typeface="+mj-ea"/>
                <a:cs typeface="+mj-cs"/>
              </a:defRPr>
            </a:lvl1pPr>
          </a:lstStyle>
          <a:p>
            <a:pPr marL="461963" indent="-461963"/>
            <a:r>
              <a:rPr lang="en-US" sz="2800" b="1" u="sng" dirty="0">
                <a:solidFill>
                  <a:schemeClr val="accent1">
                    <a:lumMod val="60000"/>
                    <a:lumOff val="40000"/>
                  </a:schemeClr>
                </a:solidFill>
              </a:rPr>
              <a:t>GOAL #3: </a:t>
            </a:r>
            <a:br>
              <a:rPr lang="en-US" b="1" u="sng" dirty="0"/>
            </a:br>
            <a:r>
              <a:rPr lang="en-US" b="1" dirty="0"/>
              <a:t>Query the patient</a:t>
            </a:r>
            <a:r>
              <a:rPr lang="en-US" dirty="0"/>
              <a:t> at the time of scheduling to identify the desired vaccine(s).</a:t>
            </a:r>
          </a:p>
        </p:txBody>
      </p:sp>
      <p:sp>
        <p:nvSpPr>
          <p:cNvPr id="10" name="TextBox 9">
            <a:extLst>
              <a:ext uri="{FF2B5EF4-FFF2-40B4-BE49-F238E27FC236}">
                <a16:creationId xmlns:a16="http://schemas.microsoft.com/office/drawing/2014/main" id="{8AEBE993-49E8-3C84-268F-D363B755664A}"/>
              </a:ext>
            </a:extLst>
          </p:cNvPr>
          <p:cNvSpPr txBox="1"/>
          <p:nvPr/>
        </p:nvSpPr>
        <p:spPr>
          <a:xfrm>
            <a:off x="9848537" y="1637585"/>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IconBaandar</a:t>
            </a:r>
          </a:p>
          <a:p>
            <a:pPr algn="ctr"/>
            <a:r>
              <a:rPr lang="en-US" sz="1100" b="0" i="1" u="none" strike="noStrike" baseline="0" dirty="0">
                <a:solidFill>
                  <a:schemeClr val="bg2">
                    <a:lumMod val="75000"/>
                  </a:schemeClr>
                </a:solidFill>
                <a:latin typeface="Arial" panose="020B0604020202020204" pitchFamily="34" charset="0"/>
              </a:rPr>
              <a:t>Flaticon.com</a:t>
            </a:r>
            <a:endParaRPr lang="en-US" sz="1100" dirty="0">
              <a:solidFill>
                <a:schemeClr val="bg2">
                  <a:lumMod val="75000"/>
                </a:schemeClr>
              </a:solidFill>
            </a:endParaRPr>
          </a:p>
        </p:txBody>
      </p:sp>
      <p:sp>
        <p:nvSpPr>
          <p:cNvPr id="12" name="Text Placeholder 5">
            <a:extLst>
              <a:ext uri="{FF2B5EF4-FFF2-40B4-BE49-F238E27FC236}">
                <a16:creationId xmlns:a16="http://schemas.microsoft.com/office/drawing/2014/main" id="{A703A572-4228-56D7-08CB-9D65B74DFE46}"/>
              </a:ext>
            </a:extLst>
          </p:cNvPr>
          <p:cNvSpPr txBox="1">
            <a:spLocks/>
          </p:cNvSpPr>
          <p:nvPr/>
        </p:nvSpPr>
        <p:spPr>
          <a:xfrm>
            <a:off x="376624" y="669795"/>
            <a:ext cx="11130742" cy="405262"/>
          </a:xfrm>
          <a:prstGeom prst="rect">
            <a:avLst/>
          </a:prstGeom>
        </p:spPr>
        <p:txBody>
          <a:bodyPr anchor="t" anchorCtr="0"/>
          <a:lstStyle>
            <a:lvl1pPr marL="0" marR="0" indent="0" algn="l" defTabSz="914400" rtl="0" eaLnBrk="1" fontAlgn="auto" latinLnBrk="0" hangingPunct="1">
              <a:lnSpc>
                <a:spcPct val="100000"/>
              </a:lnSpc>
              <a:spcBef>
                <a:spcPts val="0"/>
              </a:spcBef>
              <a:spcAft>
                <a:spcPts val="0"/>
              </a:spcAft>
              <a:buClrTx/>
              <a:buSzTx/>
              <a:buFontTx/>
              <a:buNone/>
              <a:tabLst/>
              <a:defRPr sz="2000" b="1" i="0" kern="1200">
                <a:solidFill>
                  <a:srgbClr val="282B6F"/>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82B6F"/>
                </a:solidFill>
                <a:effectLst/>
                <a:uLnTx/>
                <a:uFillTx/>
                <a:latin typeface="Century Gothic" panose="020B0502020202020204" pitchFamily="34" charset="0"/>
                <a:ea typeface="+mn-ea"/>
                <a:cs typeface="+mn-cs"/>
              </a:rPr>
              <a:t>Project Background: </a:t>
            </a:r>
          </a:p>
        </p:txBody>
      </p:sp>
    </p:spTree>
    <p:extLst>
      <p:ext uri="{BB962C8B-B14F-4D97-AF65-F5344CB8AC3E}">
        <p14:creationId xmlns:p14="http://schemas.microsoft.com/office/powerpoint/2010/main" val="3664408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8BC22C-3D3F-30F8-00D0-206C3B893842}"/>
              </a:ext>
            </a:extLst>
          </p:cNvPr>
          <p:cNvSpPr>
            <a:spLocks noGrp="1"/>
          </p:cNvSpPr>
          <p:nvPr>
            <p:ph type="title"/>
          </p:nvPr>
        </p:nvSpPr>
        <p:spPr>
          <a:xfrm>
            <a:off x="561146" y="1729464"/>
            <a:ext cx="11069705" cy="1289786"/>
          </a:xfrm>
        </p:spPr>
        <p:txBody>
          <a:bodyPr anchor="t" anchorCtr="0">
            <a:noAutofit/>
          </a:bodyPr>
          <a:lstStyle/>
          <a:p>
            <a:pPr marL="461963" indent="-461963"/>
            <a:r>
              <a:rPr lang="en-US" sz="2800" b="1" u="sng" dirty="0">
                <a:solidFill>
                  <a:schemeClr val="accent1">
                    <a:lumMod val="60000"/>
                    <a:lumOff val="40000"/>
                  </a:schemeClr>
                </a:solidFill>
              </a:rPr>
              <a:t>PROBLEM #4: </a:t>
            </a:r>
            <a:br>
              <a:rPr lang="en-US" dirty="0"/>
            </a:br>
            <a:r>
              <a:rPr lang="en-US" dirty="0"/>
              <a:t>Vaccines may be due on different dates.</a:t>
            </a:r>
          </a:p>
        </p:txBody>
      </p:sp>
      <p:sp>
        <p:nvSpPr>
          <p:cNvPr id="8" name="Title 6">
            <a:extLst>
              <a:ext uri="{FF2B5EF4-FFF2-40B4-BE49-F238E27FC236}">
                <a16:creationId xmlns:a16="http://schemas.microsoft.com/office/drawing/2014/main" id="{E16CD991-21CD-8B73-2EA7-864CFAD9B64A}"/>
              </a:ext>
            </a:extLst>
          </p:cNvPr>
          <p:cNvSpPr txBox="1">
            <a:spLocks/>
          </p:cNvSpPr>
          <p:nvPr/>
        </p:nvSpPr>
        <p:spPr>
          <a:xfrm>
            <a:off x="561145" y="3128211"/>
            <a:ext cx="11069705" cy="30089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rgbClr val="272974"/>
                </a:solidFill>
                <a:latin typeface="+mj-lt"/>
                <a:ea typeface="+mj-ea"/>
                <a:cs typeface="+mj-cs"/>
              </a:defRPr>
            </a:lvl1pPr>
          </a:lstStyle>
          <a:p>
            <a:pPr marL="461963" indent="-461963"/>
            <a:r>
              <a:rPr lang="en-US" sz="2800" b="1" u="sng" dirty="0">
                <a:solidFill>
                  <a:schemeClr val="accent1">
                    <a:lumMod val="60000"/>
                    <a:lumOff val="40000"/>
                  </a:schemeClr>
                </a:solidFill>
              </a:rPr>
              <a:t>GOAL #4: </a:t>
            </a:r>
            <a:br>
              <a:rPr lang="en-US" b="1" u="sng" dirty="0"/>
            </a:br>
            <a:r>
              <a:rPr lang="en-US" dirty="0"/>
              <a:t>Only offer self-scheduled vaccination </a:t>
            </a:r>
            <a:r>
              <a:rPr lang="en-US" b="1" dirty="0"/>
              <a:t>appointments ON or AFTER the date </a:t>
            </a:r>
            <a:r>
              <a:rPr lang="en-US" dirty="0"/>
              <a:t>that </a:t>
            </a:r>
            <a:r>
              <a:rPr lang="en-US" u="sng" dirty="0"/>
              <a:t>all</a:t>
            </a:r>
            <a:r>
              <a:rPr lang="en-US" dirty="0"/>
              <a:t> the requested vaccinations are </a:t>
            </a:r>
            <a:r>
              <a:rPr lang="en-US" b="1" dirty="0"/>
              <a:t>due.</a:t>
            </a:r>
          </a:p>
        </p:txBody>
      </p:sp>
      <p:sp>
        <p:nvSpPr>
          <p:cNvPr id="9" name="Text Placeholder 5">
            <a:extLst>
              <a:ext uri="{FF2B5EF4-FFF2-40B4-BE49-F238E27FC236}">
                <a16:creationId xmlns:a16="http://schemas.microsoft.com/office/drawing/2014/main" id="{881EA6C5-9192-1D25-AC7C-546203B0C1B2}"/>
              </a:ext>
            </a:extLst>
          </p:cNvPr>
          <p:cNvSpPr txBox="1">
            <a:spLocks/>
          </p:cNvSpPr>
          <p:nvPr/>
        </p:nvSpPr>
        <p:spPr>
          <a:xfrm>
            <a:off x="338122" y="720862"/>
            <a:ext cx="11130742" cy="405262"/>
          </a:xfrm>
          <a:prstGeom prst="rect">
            <a:avLst/>
          </a:prstGeom>
        </p:spPr>
        <p:txBody>
          <a:bodyPr anchor="t" anchorCtr="0"/>
          <a:lstStyle>
            <a:lvl1pPr marL="0" marR="0" indent="0" algn="l" defTabSz="914400" rtl="0" eaLnBrk="1" fontAlgn="auto" latinLnBrk="0" hangingPunct="1">
              <a:lnSpc>
                <a:spcPct val="100000"/>
              </a:lnSpc>
              <a:spcBef>
                <a:spcPts val="0"/>
              </a:spcBef>
              <a:spcAft>
                <a:spcPts val="0"/>
              </a:spcAft>
              <a:buClrTx/>
              <a:buSzTx/>
              <a:buFontTx/>
              <a:buNone/>
              <a:tabLst/>
              <a:defRPr sz="2000" b="1" i="0" kern="1200">
                <a:solidFill>
                  <a:srgbClr val="282B6F"/>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82B6F"/>
                </a:solidFill>
                <a:effectLst/>
                <a:uLnTx/>
                <a:uFillTx/>
                <a:latin typeface="Century Gothic" panose="020B0502020202020204" pitchFamily="34" charset="0"/>
                <a:ea typeface="+mn-ea"/>
                <a:cs typeface="+mn-cs"/>
              </a:rPr>
              <a:t>Project Background: </a:t>
            </a:r>
          </a:p>
        </p:txBody>
      </p:sp>
      <p:pic>
        <p:nvPicPr>
          <p:cNvPr id="3" name="Picture 2">
            <a:extLst>
              <a:ext uri="{FF2B5EF4-FFF2-40B4-BE49-F238E27FC236}">
                <a16:creationId xmlns:a16="http://schemas.microsoft.com/office/drawing/2014/main" id="{8E69972A-5568-0ED8-9F8A-1458251996A7}"/>
              </a:ext>
            </a:extLst>
          </p:cNvPr>
          <p:cNvPicPr>
            <a:picLocks noChangeAspect="1"/>
          </p:cNvPicPr>
          <p:nvPr/>
        </p:nvPicPr>
        <p:blipFill>
          <a:blip r:embed="rId3"/>
          <a:stretch>
            <a:fillRect/>
          </a:stretch>
        </p:blipFill>
        <p:spPr>
          <a:xfrm>
            <a:off x="10096899" y="106706"/>
            <a:ext cx="1458593" cy="1458593"/>
          </a:xfrm>
          <a:prstGeom prst="rect">
            <a:avLst/>
          </a:prstGeom>
          <a:effectLst>
            <a:outerShdw blurRad="63500" sx="102000" sy="102000" algn="ctr" rotWithShape="0">
              <a:prstClr val="black">
                <a:alpha val="40000"/>
              </a:prstClr>
            </a:outerShdw>
          </a:effectLst>
        </p:spPr>
      </p:pic>
      <p:sp>
        <p:nvSpPr>
          <p:cNvPr id="12" name="TextBox 11">
            <a:extLst>
              <a:ext uri="{FF2B5EF4-FFF2-40B4-BE49-F238E27FC236}">
                <a16:creationId xmlns:a16="http://schemas.microsoft.com/office/drawing/2014/main" id="{97027390-B079-E822-757D-194E6F66ABDD}"/>
              </a:ext>
            </a:extLst>
          </p:cNvPr>
          <p:cNvSpPr txBox="1"/>
          <p:nvPr/>
        </p:nvSpPr>
        <p:spPr>
          <a:xfrm>
            <a:off x="9833846" y="1565299"/>
            <a:ext cx="1984697"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endParaRPr lang="en-US" sz="1100" dirty="0">
              <a:solidFill>
                <a:schemeClr val="bg2">
                  <a:lumMod val="75000"/>
                </a:schemeClr>
              </a:solidFill>
            </a:endParaRPr>
          </a:p>
        </p:txBody>
      </p:sp>
    </p:spTree>
    <p:extLst>
      <p:ext uri="{BB962C8B-B14F-4D97-AF65-F5344CB8AC3E}">
        <p14:creationId xmlns:p14="http://schemas.microsoft.com/office/powerpoint/2010/main" val="323858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5">
            <a:extLst>
              <a:ext uri="{FF2B5EF4-FFF2-40B4-BE49-F238E27FC236}">
                <a16:creationId xmlns:a16="http://schemas.microsoft.com/office/drawing/2014/main" id="{869B7ED5-6B3D-DD5C-31A1-458C9E557EA0}"/>
              </a:ext>
            </a:extLst>
          </p:cNvPr>
          <p:cNvSpPr txBox="1">
            <a:spLocks/>
          </p:cNvSpPr>
          <p:nvPr/>
        </p:nvSpPr>
        <p:spPr>
          <a:xfrm>
            <a:off x="235819" y="373684"/>
            <a:ext cx="11130742" cy="916657"/>
          </a:xfrm>
          <a:prstGeom prst="rect">
            <a:avLst/>
          </a:prstGeo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2000" b="1" i="0" kern="1200">
                <a:solidFill>
                  <a:srgbClr val="282B6F"/>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82B6F"/>
                </a:solidFill>
                <a:effectLst/>
                <a:uLnTx/>
                <a:uFillTx/>
                <a:latin typeface="Century Gothic" panose="020B0502020202020204" pitchFamily="34" charset="0"/>
                <a:ea typeface="+mn-ea"/>
                <a:cs typeface="+mn-cs"/>
              </a:rPr>
              <a:t>Project Background: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82B6F"/>
                </a:solidFill>
                <a:effectLst/>
                <a:uLnTx/>
                <a:uFillTx/>
                <a:latin typeface="Century Gothic" panose="020B0502020202020204" pitchFamily="34" charset="0"/>
                <a:ea typeface="+mn-ea"/>
                <a:cs typeface="+mn-cs"/>
              </a:rPr>
              <a:t>Vaccination Due </a:t>
            </a:r>
            <a:r>
              <a:rPr lang="en-US" sz="2800" dirty="0"/>
              <a:t>D</a:t>
            </a:r>
            <a:r>
              <a:rPr kumimoji="0" lang="en-US" sz="2800" b="1" i="0" u="none" strike="noStrike" kern="1200" cap="none" spc="0" normalizeH="0" baseline="0" noProof="0" dirty="0">
                <a:ln>
                  <a:noFill/>
                </a:ln>
                <a:solidFill>
                  <a:srgbClr val="282B6F"/>
                </a:solidFill>
                <a:effectLst/>
                <a:uLnTx/>
                <a:uFillTx/>
                <a:latin typeface="Century Gothic" panose="020B0502020202020204" pitchFamily="34" charset="0"/>
                <a:ea typeface="+mn-ea"/>
                <a:cs typeface="+mn-cs"/>
              </a:rPr>
              <a:t>ates should inform Appointment Dates</a:t>
            </a:r>
          </a:p>
        </p:txBody>
      </p:sp>
      <p:sp>
        <p:nvSpPr>
          <p:cNvPr id="26" name="Arrow: Notched Right 25">
            <a:extLst>
              <a:ext uri="{FF2B5EF4-FFF2-40B4-BE49-F238E27FC236}">
                <a16:creationId xmlns:a16="http://schemas.microsoft.com/office/drawing/2014/main" id="{4BA24259-EA64-CF69-F624-5A70E471D60A}"/>
              </a:ext>
            </a:extLst>
          </p:cNvPr>
          <p:cNvSpPr/>
          <p:nvPr/>
        </p:nvSpPr>
        <p:spPr>
          <a:xfrm>
            <a:off x="1749367" y="2755068"/>
            <a:ext cx="8458502" cy="1933294"/>
          </a:xfrm>
          <a:prstGeom prst="notchedRightArrow">
            <a:avLst/>
          </a:prstGeom>
          <a:solidFill>
            <a:srgbClr val="FFC000">
              <a:tint val="40000"/>
              <a:hueOff val="0"/>
              <a:satOff val="0"/>
              <a:lumOff val="0"/>
              <a:alphaOff val="0"/>
            </a:srgbClr>
          </a:solidFill>
          <a:ln>
            <a:noFill/>
          </a:ln>
          <a:effectLst>
            <a:outerShdw blurRad="63500" sx="102000" sy="102000" algn="ctr" rotWithShape="0">
              <a:prstClr val="black">
                <a:alpha val="40000"/>
              </a:prstClr>
            </a:outerShdw>
          </a:effectLst>
        </p:spPr>
      </p:sp>
      <p:sp>
        <p:nvSpPr>
          <p:cNvPr id="27" name="Freeform: Shape 26">
            <a:extLst>
              <a:ext uri="{FF2B5EF4-FFF2-40B4-BE49-F238E27FC236}">
                <a16:creationId xmlns:a16="http://schemas.microsoft.com/office/drawing/2014/main" id="{67E274B0-AC2E-D179-4D8D-21F39484BC7E}"/>
              </a:ext>
            </a:extLst>
          </p:cNvPr>
          <p:cNvSpPr/>
          <p:nvPr/>
        </p:nvSpPr>
        <p:spPr>
          <a:xfrm>
            <a:off x="1750673" y="2560320"/>
            <a:ext cx="1931287" cy="678072"/>
          </a:xfrm>
          <a:custGeom>
            <a:avLst/>
            <a:gdLst>
              <a:gd name="connsiteX0" fmla="*/ 0 w 1931287"/>
              <a:gd name="connsiteY0" fmla="*/ 0 h 1933294"/>
              <a:gd name="connsiteX1" fmla="*/ 1931287 w 1931287"/>
              <a:gd name="connsiteY1" fmla="*/ 0 h 1933294"/>
              <a:gd name="connsiteX2" fmla="*/ 1931287 w 1931287"/>
              <a:gd name="connsiteY2" fmla="*/ 1933294 h 1933294"/>
              <a:gd name="connsiteX3" fmla="*/ 0 w 1931287"/>
              <a:gd name="connsiteY3" fmla="*/ 1933294 h 1933294"/>
              <a:gd name="connsiteX4" fmla="*/ 0 w 1931287"/>
              <a:gd name="connsiteY4" fmla="*/ 0 h 1933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287" h="1933294">
                <a:moveTo>
                  <a:pt x="0" y="0"/>
                </a:moveTo>
                <a:lnTo>
                  <a:pt x="1931287" y="0"/>
                </a:lnTo>
                <a:lnTo>
                  <a:pt x="1931287" y="1933294"/>
                </a:lnTo>
                <a:lnTo>
                  <a:pt x="0" y="1933294"/>
                </a:lnTo>
                <a:lnTo>
                  <a:pt x="0" y="0"/>
                </a:lnTo>
                <a:close/>
              </a:path>
            </a:pathLst>
          </a:custGeom>
          <a:noFill/>
          <a:ln w="12700" cap="flat" cmpd="sng" algn="ctr">
            <a:noFill/>
            <a:prstDash val="solid"/>
            <a:miter lim="800000"/>
          </a:ln>
          <a:effectLst/>
        </p:spPr>
        <p:txBody>
          <a:bodyPr rtlCol="0" anchor="t" anchorCtr="0"/>
          <a:lstStyle/>
          <a:p>
            <a:pPr algn="ctr"/>
            <a:r>
              <a:rPr lang="en-US" sz="2000" b="1" kern="0" dirty="0">
                <a:solidFill>
                  <a:prstClr val="black"/>
                </a:solidFill>
              </a:rPr>
              <a:t>Influenza (due) </a:t>
            </a:r>
          </a:p>
          <a:p>
            <a:pPr algn="ctr"/>
            <a:r>
              <a:rPr lang="en-US" sz="2000" kern="0" dirty="0">
                <a:solidFill>
                  <a:prstClr val="black"/>
                </a:solidFill>
              </a:rPr>
              <a:t>6 months</a:t>
            </a:r>
          </a:p>
        </p:txBody>
      </p:sp>
      <p:sp>
        <p:nvSpPr>
          <p:cNvPr id="28" name="Oval 27">
            <a:extLst>
              <a:ext uri="{FF2B5EF4-FFF2-40B4-BE49-F238E27FC236}">
                <a16:creationId xmlns:a16="http://schemas.microsoft.com/office/drawing/2014/main" id="{62C4072A-40FC-96E9-1487-563136B686E6}"/>
              </a:ext>
            </a:extLst>
          </p:cNvPr>
          <p:cNvSpPr/>
          <p:nvPr/>
        </p:nvSpPr>
        <p:spPr>
          <a:xfrm>
            <a:off x="2474654" y="3480054"/>
            <a:ext cx="483323" cy="483323"/>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a:outerShdw blurRad="50800" dist="38100" dir="2700000" algn="tl" rotWithShape="0">
              <a:prstClr val="black">
                <a:alpha val="40000"/>
              </a:prstClr>
            </a:outerShdw>
          </a:effectLst>
        </p:spPr>
      </p:sp>
      <p:sp>
        <p:nvSpPr>
          <p:cNvPr id="29" name="Freeform: Shape 28">
            <a:extLst>
              <a:ext uri="{FF2B5EF4-FFF2-40B4-BE49-F238E27FC236}">
                <a16:creationId xmlns:a16="http://schemas.microsoft.com/office/drawing/2014/main" id="{35294CA0-FAA9-6DB7-DF67-B6586E3725A8}"/>
              </a:ext>
            </a:extLst>
          </p:cNvPr>
          <p:cNvSpPr/>
          <p:nvPr/>
        </p:nvSpPr>
        <p:spPr>
          <a:xfrm>
            <a:off x="3366996" y="4205039"/>
            <a:ext cx="2046935" cy="1009964"/>
          </a:xfrm>
          <a:custGeom>
            <a:avLst/>
            <a:gdLst>
              <a:gd name="connsiteX0" fmla="*/ 0 w 2046935"/>
              <a:gd name="connsiteY0" fmla="*/ 0 h 1933294"/>
              <a:gd name="connsiteX1" fmla="*/ 2046935 w 2046935"/>
              <a:gd name="connsiteY1" fmla="*/ 0 h 1933294"/>
              <a:gd name="connsiteX2" fmla="*/ 2046935 w 2046935"/>
              <a:gd name="connsiteY2" fmla="*/ 1933294 h 1933294"/>
              <a:gd name="connsiteX3" fmla="*/ 0 w 2046935"/>
              <a:gd name="connsiteY3" fmla="*/ 1933294 h 1933294"/>
              <a:gd name="connsiteX4" fmla="*/ 0 w 2046935"/>
              <a:gd name="connsiteY4" fmla="*/ 0 h 1933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935" h="1933294">
                <a:moveTo>
                  <a:pt x="0" y="0"/>
                </a:moveTo>
                <a:lnTo>
                  <a:pt x="2046935" y="0"/>
                </a:lnTo>
                <a:lnTo>
                  <a:pt x="2046935" y="1933294"/>
                </a:lnTo>
                <a:lnTo>
                  <a:pt x="0" y="1933294"/>
                </a:lnTo>
                <a:lnTo>
                  <a:pt x="0" y="0"/>
                </a:lnTo>
                <a:close/>
              </a:path>
            </a:pathLst>
          </a:custGeom>
          <a:noFill/>
          <a:ln w="12700" cap="flat" cmpd="sng" algn="ctr">
            <a:noFill/>
            <a:prstDash val="solid"/>
            <a:miter lim="800000"/>
          </a:ln>
          <a:effectLst/>
        </p:spPr>
        <p:txBody>
          <a:bodyPr rtlCol="0" anchor="t" anchorCtr="0"/>
          <a:lstStyle/>
          <a:p>
            <a:pPr algn="ctr"/>
            <a:r>
              <a:rPr lang="en-US" sz="2000" b="1" kern="0" dirty="0">
                <a:solidFill>
                  <a:prstClr val="black"/>
                </a:solidFill>
              </a:rPr>
              <a:t>Influenza (due)</a:t>
            </a:r>
          </a:p>
          <a:p>
            <a:pPr algn="ctr"/>
            <a:r>
              <a:rPr lang="en-US" sz="2000" b="1" kern="0" dirty="0">
                <a:solidFill>
                  <a:prstClr val="black"/>
                </a:solidFill>
              </a:rPr>
              <a:t>MMR (due soon) </a:t>
            </a:r>
          </a:p>
          <a:p>
            <a:pPr algn="ctr"/>
            <a:r>
              <a:rPr lang="en-US" sz="2000" kern="0" dirty="0">
                <a:solidFill>
                  <a:prstClr val="black"/>
                </a:solidFill>
              </a:rPr>
              <a:t>11 months</a:t>
            </a:r>
          </a:p>
        </p:txBody>
      </p:sp>
      <p:sp>
        <p:nvSpPr>
          <p:cNvPr id="30" name="Oval 29">
            <a:extLst>
              <a:ext uri="{FF2B5EF4-FFF2-40B4-BE49-F238E27FC236}">
                <a16:creationId xmlns:a16="http://schemas.microsoft.com/office/drawing/2014/main" id="{8F9E6900-7427-84EC-5759-BD0D2114E48C}"/>
              </a:ext>
            </a:extLst>
          </p:cNvPr>
          <p:cNvSpPr/>
          <p:nvPr/>
        </p:nvSpPr>
        <p:spPr>
          <a:xfrm>
            <a:off x="4025750" y="3476152"/>
            <a:ext cx="483323" cy="483323"/>
          </a:xfrm>
          <a:prstGeom prst="ellipse">
            <a:avLst/>
          </a:prstGeom>
          <a:solidFill>
            <a:srgbClr val="FFC000">
              <a:hueOff val="3266964"/>
              <a:satOff val="-13592"/>
              <a:lumOff val="3203"/>
              <a:alphaOff val="0"/>
            </a:srgbClr>
          </a:solidFill>
          <a:ln w="12700" cap="flat" cmpd="sng" algn="ctr">
            <a:solidFill>
              <a:sysClr val="window" lastClr="FFFFFF">
                <a:hueOff val="0"/>
                <a:satOff val="0"/>
                <a:lumOff val="0"/>
                <a:alphaOff val="0"/>
              </a:sysClr>
            </a:solidFill>
            <a:prstDash val="solid"/>
            <a:miter lim="800000"/>
          </a:ln>
          <a:effectLst>
            <a:outerShdw blurRad="50800" dist="38100" dir="2700000" algn="tl" rotWithShape="0">
              <a:prstClr val="black">
                <a:alpha val="40000"/>
              </a:prstClr>
            </a:outerShdw>
          </a:effectLst>
        </p:spPr>
      </p:sp>
      <p:sp>
        <p:nvSpPr>
          <p:cNvPr id="31" name="Freeform: Shape 30">
            <a:extLst>
              <a:ext uri="{FF2B5EF4-FFF2-40B4-BE49-F238E27FC236}">
                <a16:creationId xmlns:a16="http://schemas.microsoft.com/office/drawing/2014/main" id="{D4D4E258-05AB-6B3B-CC03-41B5D8C02FF6}"/>
              </a:ext>
            </a:extLst>
          </p:cNvPr>
          <p:cNvSpPr/>
          <p:nvPr/>
        </p:nvSpPr>
        <p:spPr>
          <a:xfrm>
            <a:off x="5446178" y="2319882"/>
            <a:ext cx="1704195" cy="949383"/>
          </a:xfrm>
          <a:custGeom>
            <a:avLst/>
            <a:gdLst>
              <a:gd name="connsiteX0" fmla="*/ 0 w 1704195"/>
              <a:gd name="connsiteY0" fmla="*/ 0 h 1933294"/>
              <a:gd name="connsiteX1" fmla="*/ 1704195 w 1704195"/>
              <a:gd name="connsiteY1" fmla="*/ 0 h 1933294"/>
              <a:gd name="connsiteX2" fmla="*/ 1704195 w 1704195"/>
              <a:gd name="connsiteY2" fmla="*/ 1933294 h 1933294"/>
              <a:gd name="connsiteX3" fmla="*/ 0 w 1704195"/>
              <a:gd name="connsiteY3" fmla="*/ 1933294 h 1933294"/>
              <a:gd name="connsiteX4" fmla="*/ 0 w 1704195"/>
              <a:gd name="connsiteY4" fmla="*/ 0 h 1933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195" h="1933294">
                <a:moveTo>
                  <a:pt x="0" y="0"/>
                </a:moveTo>
                <a:lnTo>
                  <a:pt x="1704195" y="0"/>
                </a:lnTo>
                <a:lnTo>
                  <a:pt x="1704195" y="1933294"/>
                </a:lnTo>
                <a:lnTo>
                  <a:pt x="0" y="1933294"/>
                </a:lnTo>
                <a:lnTo>
                  <a:pt x="0" y="0"/>
                </a:lnTo>
                <a:close/>
              </a:path>
            </a:pathLst>
          </a:custGeom>
          <a:noFill/>
          <a:ln>
            <a:noFill/>
          </a:ln>
          <a:effectLst/>
        </p:spPr>
        <p:txBody>
          <a:bodyPr spcFirstLastPara="0" vert="horz" wrap="square" lIns="113792" tIns="113792" rIns="113792" bIns="113792" numCol="1" spcCol="1270" anchor="t" anchorCtr="0">
            <a:noAutofit/>
          </a:bodyPr>
          <a:lstStyle/>
          <a:p>
            <a:pPr marL="0" marR="0" lvl="0" indent="0" algn="ctr" defTabSz="711200" eaLnBrk="1" fontAlgn="auto" latinLnBrk="0" hangingPunct="1">
              <a:lnSpc>
                <a:spcPct val="90000"/>
              </a:lnSpc>
              <a:spcBef>
                <a:spcPct val="0"/>
              </a:spcBef>
              <a:spcAft>
                <a:spcPts val="0"/>
              </a:spcAft>
              <a:buClrTx/>
              <a:buSzTx/>
              <a:buFontTx/>
              <a:buNone/>
              <a:tabLst/>
              <a:defRPr/>
            </a:pPr>
            <a:r>
              <a:rPr kumimoji="0" lang="en-US" sz="1600" b="1" i="0" u="none" strike="noStrike" kern="0" cap="none" spc="0" normalizeH="0" baseline="0" noProof="0" dirty="0">
                <a:ln>
                  <a:noFill/>
                </a:ln>
                <a:solidFill>
                  <a:prstClr val="black">
                    <a:hueOff val="0"/>
                    <a:satOff val="0"/>
                    <a:lumOff val="0"/>
                    <a:alphaOff val="0"/>
                  </a:prstClr>
                </a:solidFill>
                <a:effectLst/>
                <a:uLnTx/>
                <a:uFillTx/>
                <a:ea typeface="+mn-ea"/>
                <a:cs typeface="+mn-cs"/>
              </a:rPr>
              <a:t>Parent trying to schedule via MyChart</a:t>
            </a:r>
          </a:p>
        </p:txBody>
      </p:sp>
      <p:sp>
        <p:nvSpPr>
          <p:cNvPr id="32" name="Oval 31">
            <a:extLst>
              <a:ext uri="{FF2B5EF4-FFF2-40B4-BE49-F238E27FC236}">
                <a16:creationId xmlns:a16="http://schemas.microsoft.com/office/drawing/2014/main" id="{446CEEAE-FFC5-2F0A-B94C-6B4DB571937C}"/>
              </a:ext>
            </a:extLst>
          </p:cNvPr>
          <p:cNvSpPr/>
          <p:nvPr/>
        </p:nvSpPr>
        <p:spPr>
          <a:xfrm>
            <a:off x="6046324" y="3476151"/>
            <a:ext cx="483323" cy="483323"/>
          </a:xfrm>
          <a:prstGeom prst="ellipse">
            <a:avLst/>
          </a:prstGeom>
          <a:solidFill>
            <a:srgbClr val="FF0000"/>
          </a:solidFill>
          <a:ln w="12700" cap="flat" cmpd="sng" algn="ctr">
            <a:solidFill>
              <a:sysClr val="window" lastClr="FFFFFF">
                <a:hueOff val="0"/>
                <a:satOff val="0"/>
                <a:lumOff val="0"/>
                <a:alphaOff val="0"/>
              </a:sysClr>
            </a:solidFill>
            <a:prstDash val="solid"/>
            <a:miter lim="800000"/>
          </a:ln>
          <a:effectLst>
            <a:outerShdw blurRad="50800" dist="38100" dir="2700000" algn="tl" rotWithShape="0">
              <a:prstClr val="black">
                <a:alpha val="40000"/>
              </a:prstClr>
            </a:outerShdw>
          </a:effectLst>
        </p:spPr>
      </p:sp>
      <p:sp>
        <p:nvSpPr>
          <p:cNvPr id="33" name="Freeform: Shape 32">
            <a:extLst>
              <a:ext uri="{FF2B5EF4-FFF2-40B4-BE49-F238E27FC236}">
                <a16:creationId xmlns:a16="http://schemas.microsoft.com/office/drawing/2014/main" id="{86EF7406-5069-6305-9A9F-3ED1D4ECDD93}"/>
              </a:ext>
            </a:extLst>
          </p:cNvPr>
          <p:cNvSpPr/>
          <p:nvPr/>
        </p:nvSpPr>
        <p:spPr>
          <a:xfrm>
            <a:off x="7234532" y="4205039"/>
            <a:ext cx="1789065" cy="1933294"/>
          </a:xfrm>
          <a:custGeom>
            <a:avLst/>
            <a:gdLst>
              <a:gd name="connsiteX0" fmla="*/ 0 w 1789065"/>
              <a:gd name="connsiteY0" fmla="*/ 0 h 1933294"/>
              <a:gd name="connsiteX1" fmla="*/ 1789065 w 1789065"/>
              <a:gd name="connsiteY1" fmla="*/ 0 h 1933294"/>
              <a:gd name="connsiteX2" fmla="*/ 1789065 w 1789065"/>
              <a:gd name="connsiteY2" fmla="*/ 1933294 h 1933294"/>
              <a:gd name="connsiteX3" fmla="*/ 0 w 1789065"/>
              <a:gd name="connsiteY3" fmla="*/ 1933294 h 1933294"/>
              <a:gd name="connsiteX4" fmla="*/ 0 w 1789065"/>
              <a:gd name="connsiteY4" fmla="*/ 0 h 1933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065" h="1933294">
                <a:moveTo>
                  <a:pt x="0" y="0"/>
                </a:moveTo>
                <a:lnTo>
                  <a:pt x="1789065" y="0"/>
                </a:lnTo>
                <a:lnTo>
                  <a:pt x="1789065" y="1933294"/>
                </a:lnTo>
                <a:lnTo>
                  <a:pt x="0" y="1933294"/>
                </a:lnTo>
                <a:lnTo>
                  <a:pt x="0" y="0"/>
                </a:lnTo>
                <a:close/>
              </a:path>
            </a:pathLst>
          </a:custGeom>
          <a:noFill/>
          <a:ln>
            <a:noFill/>
          </a:ln>
          <a:effectLst/>
        </p:spPr>
        <p:txBody>
          <a:bodyPr spcFirstLastPara="0" vert="horz" wrap="square" lIns="106680" tIns="106680" rIns="106680" bIns="106680" numCol="1" spcCol="1270" anchor="t" anchorCtr="0">
            <a:noAutofit/>
          </a:bodyPr>
          <a:lstStyle/>
          <a:p>
            <a:pPr marL="0" marR="0" lvl="0" indent="0" algn="ctr" defTabSz="666750" eaLnBrk="1" fontAlgn="auto" latinLnBrk="0" hangingPunct="1">
              <a:lnSpc>
                <a:spcPct val="90000"/>
              </a:lnSpc>
              <a:spcBef>
                <a:spcPct val="0"/>
              </a:spcBef>
              <a:spcAft>
                <a:spcPts val="0"/>
              </a:spcAft>
              <a:buClrTx/>
              <a:buSzTx/>
              <a:buFontTx/>
              <a:buNone/>
              <a:tabLst/>
              <a:defRPr/>
            </a:pPr>
            <a:r>
              <a:rPr kumimoji="0" lang="en-US" b="1" i="0" u="none" strike="noStrike" kern="0" cap="none" spc="0" normalizeH="0" baseline="0" noProof="0" dirty="0">
                <a:ln>
                  <a:noFill/>
                </a:ln>
                <a:solidFill>
                  <a:prstClr val="black">
                    <a:hueOff val="0"/>
                    <a:satOff val="0"/>
                    <a:lumOff val="0"/>
                    <a:alphaOff val="0"/>
                  </a:prstClr>
                </a:solidFill>
                <a:effectLst/>
                <a:uLnTx/>
                <a:uFillTx/>
                <a:ea typeface="+mn-ea"/>
                <a:cs typeface="+mn-cs"/>
              </a:rPr>
              <a:t>Influenza (due)</a:t>
            </a:r>
          </a:p>
          <a:p>
            <a:pPr marL="0" marR="0" lvl="0" indent="0" algn="ctr" defTabSz="666750" eaLnBrk="1" fontAlgn="auto" latinLnBrk="0" hangingPunct="1">
              <a:lnSpc>
                <a:spcPct val="90000"/>
              </a:lnSpc>
              <a:spcBef>
                <a:spcPct val="0"/>
              </a:spcBef>
              <a:spcAft>
                <a:spcPts val="0"/>
              </a:spcAft>
              <a:buClrTx/>
              <a:buSzTx/>
              <a:buFontTx/>
              <a:buNone/>
              <a:tabLst/>
              <a:defRPr/>
            </a:pPr>
            <a:r>
              <a:rPr kumimoji="0" lang="en-US" b="1" i="0" u="none" strike="noStrike" kern="0" cap="none" spc="0" normalizeH="0" baseline="0" noProof="0" dirty="0">
                <a:ln>
                  <a:noFill/>
                </a:ln>
                <a:solidFill>
                  <a:prstClr val="black">
                    <a:hueOff val="0"/>
                    <a:satOff val="0"/>
                    <a:lumOff val="0"/>
                    <a:alphaOff val="0"/>
                  </a:prstClr>
                </a:solidFill>
                <a:effectLst/>
                <a:uLnTx/>
                <a:uFillTx/>
                <a:ea typeface="+mn-ea"/>
                <a:cs typeface="+mn-cs"/>
              </a:rPr>
              <a:t>MMR (due)</a:t>
            </a:r>
          </a:p>
          <a:p>
            <a:pPr marL="0" marR="0" lvl="0" indent="0" algn="ctr" defTabSz="666750" eaLnBrk="1" fontAlgn="auto" latinLnBrk="0" hangingPunct="1">
              <a:lnSpc>
                <a:spcPct val="90000"/>
              </a:lnSpc>
              <a:spcBef>
                <a:spcPct val="0"/>
              </a:spcBef>
              <a:spcAft>
                <a:spcPts val="0"/>
              </a:spcAft>
              <a:buClrTx/>
              <a:buSzTx/>
              <a:buFontTx/>
              <a:buNone/>
              <a:tabLst/>
              <a:defRPr/>
            </a:pPr>
            <a:r>
              <a:rPr kumimoji="0" lang="en-US" sz="2000" b="0" i="0" u="none" strike="noStrike" kern="0" cap="none" spc="0" normalizeH="0" baseline="0" noProof="0" dirty="0">
                <a:ln>
                  <a:noFill/>
                </a:ln>
                <a:solidFill>
                  <a:prstClr val="black">
                    <a:hueOff val="0"/>
                    <a:satOff val="0"/>
                    <a:lumOff val="0"/>
                    <a:alphaOff val="0"/>
                  </a:prstClr>
                </a:solidFill>
                <a:effectLst/>
                <a:uLnTx/>
                <a:uFillTx/>
                <a:ea typeface="+mn-ea"/>
                <a:cs typeface="+mn-cs"/>
              </a:rPr>
              <a:t>12 months</a:t>
            </a:r>
          </a:p>
        </p:txBody>
      </p:sp>
      <p:sp>
        <p:nvSpPr>
          <p:cNvPr id="34" name="Rectangle 33">
            <a:extLst>
              <a:ext uri="{FF2B5EF4-FFF2-40B4-BE49-F238E27FC236}">
                <a16:creationId xmlns:a16="http://schemas.microsoft.com/office/drawing/2014/main" id="{B05D41FC-8EB9-C6A1-288E-B8B78A1FA5DC}"/>
              </a:ext>
            </a:extLst>
          </p:cNvPr>
          <p:cNvSpPr/>
          <p:nvPr/>
        </p:nvSpPr>
        <p:spPr>
          <a:xfrm>
            <a:off x="5468068" y="2302625"/>
            <a:ext cx="1637607" cy="2477193"/>
          </a:xfrm>
          <a:prstGeom prst="rect">
            <a:avLst/>
          </a:prstGeom>
          <a:noFill/>
          <a:ln w="57150" cap="flat" cmpd="sng" algn="ctr">
            <a:solidFill>
              <a:srgbClr val="FF0000"/>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35" name="Cloud 34">
            <a:extLst>
              <a:ext uri="{FF2B5EF4-FFF2-40B4-BE49-F238E27FC236}">
                <a16:creationId xmlns:a16="http://schemas.microsoft.com/office/drawing/2014/main" id="{F5C86371-A408-2F1D-62A3-A43DDEA68778}"/>
              </a:ext>
            </a:extLst>
          </p:cNvPr>
          <p:cNvSpPr/>
          <p:nvPr/>
        </p:nvSpPr>
        <p:spPr>
          <a:xfrm>
            <a:off x="7808406" y="1193534"/>
            <a:ext cx="4016743" cy="1615975"/>
          </a:xfrm>
          <a:prstGeom prst="cloud">
            <a:avLst/>
          </a:prstGeom>
          <a:solidFill>
            <a:srgbClr val="FFFF99"/>
          </a:solidFill>
          <a:ln w="12700" cap="flat" cmpd="sng" algn="ctr">
            <a:solidFill>
              <a:srgbClr val="FFFF99"/>
            </a:solidFill>
            <a:prstDash val="solid"/>
            <a:miter lim="800000"/>
          </a:ln>
          <a:effectLst>
            <a:outerShdw blurRad="50800" dist="38100" dir="2700000" algn="tl" rotWithShape="0">
              <a:prstClr val="black">
                <a:alpha val="40000"/>
              </a:prstClr>
            </a:outerShdw>
          </a:effectLst>
        </p:spPr>
        <p:txBody>
          <a:bodyPr tIns="9144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ea typeface="+mn-ea"/>
                <a:cs typeface="+mn-cs"/>
              </a:rPr>
              <a:t>If parent wants </a:t>
            </a:r>
            <a:r>
              <a:rPr kumimoji="0" lang="en-US" sz="2000" b="1" i="0" u="sng" strike="noStrike" kern="0" cap="none" spc="0" normalizeH="0" baseline="0" noProof="0" dirty="0">
                <a:ln>
                  <a:noFill/>
                </a:ln>
                <a:solidFill>
                  <a:prstClr val="black"/>
                </a:solidFill>
                <a:effectLst/>
                <a:uLnTx/>
                <a:uFillTx/>
                <a:ea typeface="+mn-ea"/>
                <a:cs typeface="+mn-cs"/>
              </a:rPr>
              <a:t>both</a:t>
            </a:r>
            <a:r>
              <a:rPr kumimoji="0" lang="en-US" sz="2000" b="1" i="0" u="none" strike="noStrike" kern="0" cap="none" spc="0" normalizeH="0" baseline="0" noProof="0" dirty="0">
                <a:ln>
                  <a:noFill/>
                </a:ln>
                <a:solidFill>
                  <a:prstClr val="black"/>
                </a:solidFill>
                <a:effectLst/>
                <a:uLnTx/>
                <a:uFillTx/>
                <a:ea typeface="+mn-ea"/>
                <a:cs typeface="+mn-cs"/>
              </a:rPr>
              <a:t> vaccines, we don’t want them to schedule too early</a:t>
            </a:r>
          </a:p>
        </p:txBody>
      </p:sp>
      <p:sp>
        <p:nvSpPr>
          <p:cNvPr id="36" name="TextBox 35">
            <a:extLst>
              <a:ext uri="{FF2B5EF4-FFF2-40B4-BE49-F238E27FC236}">
                <a16:creationId xmlns:a16="http://schemas.microsoft.com/office/drawing/2014/main" id="{58E8AD04-1D2C-03CD-A324-5AE0FB6689B1}"/>
              </a:ext>
            </a:extLst>
          </p:cNvPr>
          <p:cNvSpPr txBox="1"/>
          <p:nvPr/>
        </p:nvSpPr>
        <p:spPr>
          <a:xfrm>
            <a:off x="6851995" y="5215003"/>
            <a:ext cx="2477193" cy="646331"/>
          </a:xfrm>
          <a:prstGeom prst="rect">
            <a:avLst/>
          </a:prstGeom>
          <a:solidFill>
            <a:srgbClr val="FFFF99"/>
          </a:solidFill>
          <a:ln w="38100">
            <a:solidFill>
              <a:srgbClr val="FF0000"/>
            </a:solidFill>
          </a:ln>
          <a:effectLst>
            <a:outerShdw blurRad="63500" sx="102000" sy="102000" algn="ctr" rotWithShape="0">
              <a:prstClr val="black">
                <a:alpha val="40000"/>
              </a:prstClr>
            </a:outerShdw>
          </a:effectLst>
        </p:spPr>
        <p:txBody>
          <a:bodyPr wrap="square" rtlCol="0" anchor="t" anchorCtr="0">
            <a:spAutoFit/>
          </a:bodyPr>
          <a:lstStyle/>
          <a:p>
            <a:pPr algn="ctr">
              <a:defRPr/>
            </a:pPr>
            <a:r>
              <a:rPr lang="en-US" b="1" dirty="0">
                <a:solidFill>
                  <a:prstClr val="black"/>
                </a:solidFill>
              </a:rPr>
              <a:t>MMR cannot be given before 1</a:t>
            </a:r>
            <a:r>
              <a:rPr lang="en-US" b="1" baseline="30000" dirty="0">
                <a:solidFill>
                  <a:prstClr val="black"/>
                </a:solidFill>
              </a:rPr>
              <a:t>st</a:t>
            </a:r>
            <a:r>
              <a:rPr lang="en-US" b="1" dirty="0">
                <a:solidFill>
                  <a:prstClr val="black"/>
                </a:solidFill>
              </a:rPr>
              <a:t> birthday</a:t>
            </a:r>
          </a:p>
        </p:txBody>
      </p:sp>
      <p:grpSp>
        <p:nvGrpSpPr>
          <p:cNvPr id="37" name="Group 36">
            <a:extLst>
              <a:ext uri="{FF2B5EF4-FFF2-40B4-BE49-F238E27FC236}">
                <a16:creationId xmlns:a16="http://schemas.microsoft.com/office/drawing/2014/main" id="{67B867DD-3803-EA0B-2659-0DED08827E0A}"/>
              </a:ext>
            </a:extLst>
          </p:cNvPr>
          <p:cNvGrpSpPr/>
          <p:nvPr/>
        </p:nvGrpSpPr>
        <p:grpSpPr>
          <a:xfrm>
            <a:off x="7683931" y="3182447"/>
            <a:ext cx="914400" cy="1075225"/>
            <a:chOff x="7701908" y="3155288"/>
            <a:chExt cx="914400" cy="1075225"/>
          </a:xfrm>
          <a:effectLst>
            <a:outerShdw blurRad="50800" dist="38100" dir="2700000" algn="tl" rotWithShape="0">
              <a:prstClr val="black">
                <a:alpha val="40000"/>
              </a:prstClr>
            </a:outerShdw>
          </a:effectLst>
        </p:grpSpPr>
        <p:pic>
          <p:nvPicPr>
            <p:cNvPr id="38" name="Graphic 37" descr="Cupcake with solid fill">
              <a:extLst>
                <a:ext uri="{FF2B5EF4-FFF2-40B4-BE49-F238E27FC236}">
                  <a16:creationId xmlns:a16="http://schemas.microsoft.com/office/drawing/2014/main" id="{745AFF3D-57DB-4F5E-D104-E5BFF463A5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26383" y="3565063"/>
              <a:ext cx="665450" cy="665450"/>
            </a:xfrm>
            <a:prstGeom prst="rect">
              <a:avLst/>
            </a:prstGeom>
          </p:spPr>
        </p:pic>
        <p:pic>
          <p:nvPicPr>
            <p:cNvPr id="39" name="Graphic 38" descr="Candle with solid fill">
              <a:extLst>
                <a:ext uri="{FF2B5EF4-FFF2-40B4-BE49-F238E27FC236}">
                  <a16:creationId xmlns:a16="http://schemas.microsoft.com/office/drawing/2014/main" id="{ABDEF33A-2502-FD32-ABA7-816304B5E7D0}"/>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32692"/>
            <a:stretch/>
          </p:blipFill>
          <p:spPr>
            <a:xfrm>
              <a:off x="7701908" y="3155288"/>
              <a:ext cx="914400" cy="615462"/>
            </a:xfrm>
            <a:prstGeom prst="rect">
              <a:avLst/>
            </a:prstGeom>
          </p:spPr>
        </p:pic>
      </p:grpSp>
    </p:spTree>
    <p:extLst>
      <p:ext uri="{BB962C8B-B14F-4D97-AF65-F5344CB8AC3E}">
        <p14:creationId xmlns:p14="http://schemas.microsoft.com/office/powerpoint/2010/main" val="111679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animBg="1"/>
      <p:bldP spid="35"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76F1408D-62EE-6DB2-B3BA-974131068B8A}"/>
              </a:ext>
            </a:extLst>
          </p:cNvPr>
          <p:cNvSpPr txBox="1">
            <a:spLocks/>
          </p:cNvSpPr>
          <p:nvPr/>
        </p:nvSpPr>
        <p:spPr>
          <a:xfrm>
            <a:off x="1205753" y="1642141"/>
            <a:ext cx="9780493" cy="33870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b="1" u="sng" dirty="0">
                <a:solidFill>
                  <a:schemeClr val="tx1">
                    <a:lumMod val="50000"/>
                  </a:schemeClr>
                </a:solidFill>
                <a:latin typeface="Brown"/>
                <a:cs typeface="Calibri" panose="020F0502020204030204" pitchFamily="34" charset="0"/>
              </a:rPr>
              <a:t>Disclosures: </a:t>
            </a:r>
          </a:p>
          <a:p>
            <a:pPr marL="0" indent="0" algn="ctr">
              <a:spcBef>
                <a:spcPts val="0"/>
              </a:spcBef>
              <a:buNone/>
            </a:pPr>
            <a:endParaRPr lang="en-US" sz="3600" b="1" dirty="0">
              <a:solidFill>
                <a:schemeClr val="tx1">
                  <a:lumMod val="50000"/>
                </a:schemeClr>
              </a:solidFill>
              <a:latin typeface="Brown"/>
              <a:cs typeface="Calibri" panose="020F0502020204030204" pitchFamily="34" charset="0"/>
            </a:endParaRPr>
          </a:p>
          <a:p>
            <a:pPr marL="0" indent="0" algn="ctr">
              <a:spcBef>
                <a:spcPts val="0"/>
              </a:spcBef>
              <a:buNone/>
            </a:pPr>
            <a:r>
              <a:rPr lang="en-US" sz="4400" b="1" dirty="0">
                <a:solidFill>
                  <a:schemeClr val="tx1">
                    <a:lumMod val="50000"/>
                  </a:schemeClr>
                </a:solidFill>
                <a:latin typeface="Brown"/>
                <a:cs typeface="Calibri" panose="020F0502020204030204" pitchFamily="34" charset="0"/>
              </a:rPr>
              <a:t>David Bar-Shain, MD has no relevant</a:t>
            </a:r>
          </a:p>
          <a:p>
            <a:pPr marL="0" indent="0" algn="ctr">
              <a:spcBef>
                <a:spcPts val="0"/>
              </a:spcBef>
              <a:buNone/>
            </a:pPr>
            <a:r>
              <a:rPr lang="en-US" sz="4400" b="1" dirty="0">
                <a:solidFill>
                  <a:schemeClr val="tx1">
                    <a:lumMod val="50000"/>
                  </a:schemeClr>
                </a:solidFill>
                <a:latin typeface="Brown"/>
                <a:cs typeface="Calibri" panose="020F0502020204030204" pitchFamily="34" charset="0"/>
              </a:rPr>
              <a:t>financial disclosures to make for this talk. </a:t>
            </a:r>
            <a:endParaRPr lang="en-US" sz="3600" b="1" dirty="0">
              <a:solidFill>
                <a:schemeClr val="tx1">
                  <a:lumMod val="50000"/>
                </a:schemeClr>
              </a:solidFill>
              <a:latin typeface="Brown"/>
              <a:cs typeface="Calibri" panose="020F0502020204030204" pitchFamily="34" charset="0"/>
            </a:endParaRPr>
          </a:p>
        </p:txBody>
      </p:sp>
    </p:spTree>
    <p:extLst>
      <p:ext uri="{BB962C8B-B14F-4D97-AF65-F5344CB8AC3E}">
        <p14:creationId xmlns:p14="http://schemas.microsoft.com/office/powerpoint/2010/main" val="872442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8BC22C-3D3F-30F8-00D0-206C3B893842}"/>
              </a:ext>
            </a:extLst>
          </p:cNvPr>
          <p:cNvSpPr>
            <a:spLocks noGrp="1"/>
          </p:cNvSpPr>
          <p:nvPr>
            <p:ph type="title"/>
          </p:nvPr>
        </p:nvSpPr>
        <p:spPr>
          <a:xfrm>
            <a:off x="561147" y="795591"/>
            <a:ext cx="11069705" cy="2359093"/>
          </a:xfrm>
        </p:spPr>
        <p:txBody>
          <a:bodyPr anchor="t" anchorCtr="0">
            <a:noAutofit/>
          </a:bodyPr>
          <a:lstStyle/>
          <a:p>
            <a:pPr marL="461963" indent="-461963"/>
            <a:r>
              <a:rPr lang="en-US" sz="2800" b="1" u="sng" dirty="0">
                <a:solidFill>
                  <a:schemeClr val="accent1">
                    <a:lumMod val="60000"/>
                    <a:lumOff val="40000"/>
                  </a:schemeClr>
                </a:solidFill>
              </a:rPr>
              <a:t>PROBLEM #5</a:t>
            </a:r>
            <a:r>
              <a:rPr lang="en-US" sz="2800" b="1" dirty="0">
                <a:solidFill>
                  <a:schemeClr val="accent1">
                    <a:lumMod val="60000"/>
                    <a:lumOff val="40000"/>
                  </a:schemeClr>
                </a:solidFill>
              </a:rPr>
              <a:t>: </a:t>
            </a:r>
            <a:br>
              <a:rPr lang="en-US" dirty="0"/>
            </a:br>
            <a:r>
              <a:rPr lang="en-US" dirty="0"/>
              <a:t>Per regulations and institutional </a:t>
            </a:r>
            <a:br>
              <a:rPr lang="en-US" dirty="0"/>
            </a:br>
            <a:r>
              <a:rPr lang="en-US" dirty="0"/>
              <a:t>policies, some patients should NOT be immunized in a pharmacy, or at a nurse visit. </a:t>
            </a:r>
          </a:p>
        </p:txBody>
      </p:sp>
      <p:sp>
        <p:nvSpPr>
          <p:cNvPr id="8" name="Title 6">
            <a:extLst>
              <a:ext uri="{FF2B5EF4-FFF2-40B4-BE49-F238E27FC236}">
                <a16:creationId xmlns:a16="http://schemas.microsoft.com/office/drawing/2014/main" id="{E16CD991-21CD-8B73-2EA7-864CFAD9B64A}"/>
              </a:ext>
            </a:extLst>
          </p:cNvPr>
          <p:cNvSpPr txBox="1">
            <a:spLocks/>
          </p:cNvSpPr>
          <p:nvPr/>
        </p:nvSpPr>
        <p:spPr>
          <a:xfrm>
            <a:off x="561147" y="3690297"/>
            <a:ext cx="11069705" cy="25211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rgbClr val="272974"/>
                </a:solidFill>
                <a:latin typeface="+mj-lt"/>
                <a:ea typeface="+mj-ea"/>
                <a:cs typeface="+mj-cs"/>
              </a:defRPr>
            </a:lvl1pPr>
          </a:lstStyle>
          <a:p>
            <a:pPr marL="461963" indent="-461963"/>
            <a:r>
              <a:rPr lang="en-US" sz="2800" b="1" u="sng" dirty="0">
                <a:solidFill>
                  <a:schemeClr val="accent1">
                    <a:lumMod val="60000"/>
                    <a:lumOff val="40000"/>
                  </a:schemeClr>
                </a:solidFill>
              </a:rPr>
              <a:t>GOAL #5: </a:t>
            </a:r>
            <a:br>
              <a:rPr lang="en-US" b="1" u="sng" dirty="0"/>
            </a:br>
            <a:r>
              <a:rPr lang="en-US" dirty="0"/>
              <a:t>Offer </a:t>
            </a:r>
            <a:r>
              <a:rPr lang="en-US" b="1" dirty="0"/>
              <a:t>patient-specific choices of “appropriate” locations </a:t>
            </a:r>
            <a:r>
              <a:rPr lang="en-US" dirty="0"/>
              <a:t>for self-scheduled vaccination appointments </a:t>
            </a:r>
            <a:r>
              <a:rPr lang="en-US" sz="3600" dirty="0"/>
              <a:t>(provider/nurse/pharmacy). </a:t>
            </a:r>
            <a:endParaRPr lang="en-US" dirty="0"/>
          </a:p>
        </p:txBody>
      </p:sp>
      <p:pic>
        <p:nvPicPr>
          <p:cNvPr id="3" name="Picture 2">
            <a:extLst>
              <a:ext uri="{FF2B5EF4-FFF2-40B4-BE49-F238E27FC236}">
                <a16:creationId xmlns:a16="http://schemas.microsoft.com/office/drawing/2014/main" id="{CFD34C4A-7A74-7B82-069C-256D7E3C29E0}"/>
              </a:ext>
            </a:extLst>
          </p:cNvPr>
          <p:cNvPicPr>
            <a:picLocks noChangeAspect="1"/>
          </p:cNvPicPr>
          <p:nvPr/>
        </p:nvPicPr>
        <p:blipFill>
          <a:blip r:embed="rId3"/>
          <a:stretch>
            <a:fillRect/>
          </a:stretch>
        </p:blipFill>
        <p:spPr>
          <a:xfrm>
            <a:off x="10164278" y="105076"/>
            <a:ext cx="1556084" cy="1556084"/>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ED242D6A-EFC3-C8A2-63BC-2C533D0E4DE6}"/>
              </a:ext>
            </a:extLst>
          </p:cNvPr>
          <p:cNvSpPr txBox="1"/>
          <p:nvPr/>
        </p:nvSpPr>
        <p:spPr>
          <a:xfrm>
            <a:off x="9949971" y="1676529"/>
            <a:ext cx="1984697"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endParaRPr lang="en-US" sz="1100" dirty="0">
              <a:solidFill>
                <a:schemeClr val="bg2">
                  <a:lumMod val="75000"/>
                </a:schemeClr>
              </a:solidFill>
            </a:endParaRPr>
          </a:p>
        </p:txBody>
      </p:sp>
      <p:sp>
        <p:nvSpPr>
          <p:cNvPr id="10" name="Text Placeholder 5">
            <a:extLst>
              <a:ext uri="{FF2B5EF4-FFF2-40B4-BE49-F238E27FC236}">
                <a16:creationId xmlns:a16="http://schemas.microsoft.com/office/drawing/2014/main" id="{2DCE0EAD-9547-54DB-29E3-42AB7BC04BC5}"/>
              </a:ext>
            </a:extLst>
          </p:cNvPr>
          <p:cNvSpPr txBox="1">
            <a:spLocks/>
          </p:cNvSpPr>
          <p:nvPr/>
        </p:nvSpPr>
        <p:spPr>
          <a:xfrm>
            <a:off x="384937" y="269050"/>
            <a:ext cx="11130742" cy="405262"/>
          </a:xfrm>
          <a:prstGeom prst="rect">
            <a:avLst/>
          </a:prstGeom>
        </p:spPr>
        <p:txBody>
          <a:bodyPr anchor="t" anchorCtr="0"/>
          <a:lstStyle>
            <a:lvl1pPr marL="0" marR="0" indent="0" algn="l" defTabSz="914400" rtl="0" eaLnBrk="1" fontAlgn="auto" latinLnBrk="0" hangingPunct="1">
              <a:lnSpc>
                <a:spcPct val="100000"/>
              </a:lnSpc>
              <a:spcBef>
                <a:spcPts val="0"/>
              </a:spcBef>
              <a:spcAft>
                <a:spcPts val="0"/>
              </a:spcAft>
              <a:buClrTx/>
              <a:buSzTx/>
              <a:buFontTx/>
              <a:buNone/>
              <a:tabLst/>
              <a:defRPr sz="2000" b="1" i="0" kern="1200">
                <a:solidFill>
                  <a:srgbClr val="282B6F"/>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82B6F"/>
                </a:solidFill>
                <a:effectLst/>
                <a:uLnTx/>
                <a:uFillTx/>
                <a:latin typeface="Century Gothic" panose="020B0502020202020204" pitchFamily="34" charset="0"/>
                <a:ea typeface="+mn-ea"/>
                <a:cs typeface="+mn-cs"/>
              </a:rPr>
              <a:t>Project Background: </a:t>
            </a:r>
          </a:p>
        </p:txBody>
      </p:sp>
    </p:spTree>
    <p:extLst>
      <p:ext uri="{BB962C8B-B14F-4D97-AF65-F5344CB8AC3E}">
        <p14:creationId xmlns:p14="http://schemas.microsoft.com/office/powerpoint/2010/main" val="2540843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8BC22C-3D3F-30F8-00D0-206C3B893842}"/>
              </a:ext>
            </a:extLst>
          </p:cNvPr>
          <p:cNvSpPr>
            <a:spLocks noGrp="1"/>
          </p:cNvSpPr>
          <p:nvPr>
            <p:ph type="title"/>
          </p:nvPr>
        </p:nvSpPr>
        <p:spPr>
          <a:xfrm>
            <a:off x="561146" y="1594924"/>
            <a:ext cx="11069705" cy="2359093"/>
          </a:xfrm>
        </p:spPr>
        <p:txBody>
          <a:bodyPr anchor="t" anchorCtr="0">
            <a:noAutofit/>
          </a:bodyPr>
          <a:lstStyle/>
          <a:p>
            <a:pPr marL="461963" indent="-461963"/>
            <a:r>
              <a:rPr lang="en-US" sz="2800" b="1" u="sng" dirty="0">
                <a:solidFill>
                  <a:schemeClr val="accent1">
                    <a:lumMod val="60000"/>
                    <a:lumOff val="40000"/>
                  </a:schemeClr>
                </a:solidFill>
              </a:rPr>
              <a:t>PROBLEM #6</a:t>
            </a:r>
            <a:r>
              <a:rPr lang="en-US" sz="2800" b="1" dirty="0">
                <a:solidFill>
                  <a:schemeClr val="accent1">
                    <a:lumMod val="60000"/>
                    <a:lumOff val="40000"/>
                  </a:schemeClr>
                </a:solidFill>
              </a:rPr>
              <a:t>: </a:t>
            </a:r>
            <a:br>
              <a:rPr lang="en-US" dirty="0"/>
            </a:br>
            <a:r>
              <a:rPr lang="en-US" dirty="0"/>
              <a:t>Staff want to see which vaccines a patient requested so they can plan to have resources on hand.</a:t>
            </a:r>
          </a:p>
        </p:txBody>
      </p:sp>
      <p:sp>
        <p:nvSpPr>
          <p:cNvPr id="8" name="Title 6">
            <a:extLst>
              <a:ext uri="{FF2B5EF4-FFF2-40B4-BE49-F238E27FC236}">
                <a16:creationId xmlns:a16="http://schemas.microsoft.com/office/drawing/2014/main" id="{E16CD991-21CD-8B73-2EA7-864CFAD9B64A}"/>
              </a:ext>
            </a:extLst>
          </p:cNvPr>
          <p:cNvSpPr txBox="1">
            <a:spLocks/>
          </p:cNvSpPr>
          <p:nvPr/>
        </p:nvSpPr>
        <p:spPr>
          <a:xfrm>
            <a:off x="561145" y="4291659"/>
            <a:ext cx="11069705" cy="15945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rgbClr val="272974"/>
                </a:solidFill>
                <a:latin typeface="+mj-lt"/>
                <a:ea typeface="+mj-ea"/>
                <a:cs typeface="+mj-cs"/>
              </a:defRPr>
            </a:lvl1pPr>
          </a:lstStyle>
          <a:p>
            <a:pPr marL="461963" indent="-461963"/>
            <a:r>
              <a:rPr lang="en-US" sz="2800" b="1" u="sng" dirty="0">
                <a:solidFill>
                  <a:schemeClr val="accent1">
                    <a:lumMod val="60000"/>
                    <a:lumOff val="40000"/>
                  </a:schemeClr>
                </a:solidFill>
              </a:rPr>
              <a:t>GOAL #6: </a:t>
            </a:r>
            <a:br>
              <a:rPr lang="en-US" b="1" u="sng" dirty="0"/>
            </a:br>
            <a:r>
              <a:rPr lang="en-US" b="1" dirty="0"/>
              <a:t>Display the requested vaccines</a:t>
            </a:r>
            <a:r>
              <a:rPr lang="en-US" dirty="0"/>
              <a:t> on the department daily schedule.</a:t>
            </a:r>
          </a:p>
        </p:txBody>
      </p:sp>
      <p:sp>
        <p:nvSpPr>
          <p:cNvPr id="9" name="Text Placeholder 5">
            <a:extLst>
              <a:ext uri="{FF2B5EF4-FFF2-40B4-BE49-F238E27FC236}">
                <a16:creationId xmlns:a16="http://schemas.microsoft.com/office/drawing/2014/main" id="{1F416A07-4E06-1225-3BB5-E0CF094AF2FB}"/>
              </a:ext>
            </a:extLst>
          </p:cNvPr>
          <p:cNvSpPr txBox="1">
            <a:spLocks/>
          </p:cNvSpPr>
          <p:nvPr/>
        </p:nvSpPr>
        <p:spPr>
          <a:xfrm>
            <a:off x="376624" y="669795"/>
            <a:ext cx="11130742" cy="405262"/>
          </a:xfrm>
          <a:prstGeom prst="rect">
            <a:avLst/>
          </a:prstGeom>
        </p:spPr>
        <p:txBody>
          <a:bodyPr anchor="t" anchorCtr="0"/>
          <a:lstStyle>
            <a:lvl1pPr marL="0" marR="0" indent="0" algn="l" defTabSz="914400" rtl="0" eaLnBrk="1" fontAlgn="auto" latinLnBrk="0" hangingPunct="1">
              <a:lnSpc>
                <a:spcPct val="100000"/>
              </a:lnSpc>
              <a:spcBef>
                <a:spcPts val="0"/>
              </a:spcBef>
              <a:spcAft>
                <a:spcPts val="0"/>
              </a:spcAft>
              <a:buClrTx/>
              <a:buSzTx/>
              <a:buFontTx/>
              <a:buNone/>
              <a:tabLst/>
              <a:defRPr sz="2000" b="1" i="0" kern="1200">
                <a:solidFill>
                  <a:srgbClr val="282B6F"/>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82B6F"/>
                </a:solidFill>
                <a:effectLst/>
                <a:uLnTx/>
                <a:uFillTx/>
                <a:latin typeface="Century Gothic" panose="020B0502020202020204" pitchFamily="34" charset="0"/>
                <a:ea typeface="+mn-ea"/>
                <a:cs typeface="+mn-cs"/>
              </a:rPr>
              <a:t>Project Background: </a:t>
            </a:r>
          </a:p>
        </p:txBody>
      </p:sp>
      <p:sp>
        <p:nvSpPr>
          <p:cNvPr id="16" name="TextBox 15">
            <a:extLst>
              <a:ext uri="{FF2B5EF4-FFF2-40B4-BE49-F238E27FC236}">
                <a16:creationId xmlns:a16="http://schemas.microsoft.com/office/drawing/2014/main" id="{2ACA22F5-62A8-8867-8B70-3C24016665E0}"/>
              </a:ext>
            </a:extLst>
          </p:cNvPr>
          <p:cNvSpPr txBox="1"/>
          <p:nvPr/>
        </p:nvSpPr>
        <p:spPr>
          <a:xfrm>
            <a:off x="9949971" y="1676529"/>
            <a:ext cx="1984697"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endParaRPr lang="en-US" sz="1100" dirty="0">
              <a:solidFill>
                <a:schemeClr val="bg2">
                  <a:lumMod val="75000"/>
                </a:schemeClr>
              </a:solidFill>
            </a:endParaRPr>
          </a:p>
        </p:txBody>
      </p:sp>
      <p:pic>
        <p:nvPicPr>
          <p:cNvPr id="3" name="Picture 2">
            <a:extLst>
              <a:ext uri="{FF2B5EF4-FFF2-40B4-BE49-F238E27FC236}">
                <a16:creationId xmlns:a16="http://schemas.microsoft.com/office/drawing/2014/main" id="{5AD9A289-0090-7416-33FD-37F1325A4CEF}"/>
              </a:ext>
            </a:extLst>
          </p:cNvPr>
          <p:cNvPicPr>
            <a:picLocks noChangeAspect="1"/>
          </p:cNvPicPr>
          <p:nvPr/>
        </p:nvPicPr>
        <p:blipFill>
          <a:blip r:embed="rId3"/>
          <a:stretch>
            <a:fillRect/>
          </a:stretch>
        </p:blipFill>
        <p:spPr>
          <a:xfrm>
            <a:off x="10272326" y="100901"/>
            <a:ext cx="1543050" cy="15430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39370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8BC22C-3D3F-30F8-00D0-206C3B893842}"/>
              </a:ext>
            </a:extLst>
          </p:cNvPr>
          <p:cNvSpPr>
            <a:spLocks noGrp="1"/>
          </p:cNvSpPr>
          <p:nvPr>
            <p:ph type="title"/>
          </p:nvPr>
        </p:nvSpPr>
        <p:spPr>
          <a:xfrm>
            <a:off x="561146" y="1594924"/>
            <a:ext cx="11069705" cy="2359093"/>
          </a:xfrm>
        </p:spPr>
        <p:txBody>
          <a:bodyPr anchor="t" anchorCtr="0">
            <a:noAutofit/>
          </a:bodyPr>
          <a:lstStyle/>
          <a:p>
            <a:pPr marL="461963" indent="-461963"/>
            <a:r>
              <a:rPr lang="en-US" sz="2800" b="1" u="sng" dirty="0">
                <a:solidFill>
                  <a:schemeClr val="accent1">
                    <a:lumMod val="60000"/>
                    <a:lumOff val="40000"/>
                  </a:schemeClr>
                </a:solidFill>
              </a:rPr>
              <a:t>PROBLEM #7</a:t>
            </a:r>
            <a:r>
              <a:rPr lang="en-US" sz="2800" b="1" dirty="0">
                <a:solidFill>
                  <a:schemeClr val="accent1">
                    <a:lumMod val="60000"/>
                    <a:lumOff val="40000"/>
                  </a:schemeClr>
                </a:solidFill>
              </a:rPr>
              <a:t>: </a:t>
            </a:r>
            <a:br>
              <a:rPr lang="en-US" dirty="0"/>
            </a:br>
            <a:r>
              <a:rPr lang="en-US" dirty="0"/>
              <a:t>When vaccine recommendations change, we will want patients </a:t>
            </a:r>
            <a:br>
              <a:rPr lang="en-US" dirty="0"/>
            </a:br>
            <a:r>
              <a:rPr lang="en-US" dirty="0"/>
              <a:t>to be able to self-schedule for them. </a:t>
            </a:r>
          </a:p>
        </p:txBody>
      </p:sp>
      <p:sp>
        <p:nvSpPr>
          <p:cNvPr id="8" name="Title 6">
            <a:extLst>
              <a:ext uri="{FF2B5EF4-FFF2-40B4-BE49-F238E27FC236}">
                <a16:creationId xmlns:a16="http://schemas.microsoft.com/office/drawing/2014/main" id="{E16CD991-21CD-8B73-2EA7-864CFAD9B64A}"/>
              </a:ext>
            </a:extLst>
          </p:cNvPr>
          <p:cNvSpPr txBox="1">
            <a:spLocks/>
          </p:cNvSpPr>
          <p:nvPr/>
        </p:nvSpPr>
        <p:spPr>
          <a:xfrm>
            <a:off x="561145" y="4291659"/>
            <a:ext cx="11069705" cy="15945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rgbClr val="272974"/>
                </a:solidFill>
                <a:latin typeface="+mj-lt"/>
                <a:ea typeface="+mj-ea"/>
                <a:cs typeface="+mj-cs"/>
              </a:defRPr>
            </a:lvl1pPr>
          </a:lstStyle>
          <a:p>
            <a:pPr marL="461963" indent="-461963"/>
            <a:r>
              <a:rPr lang="en-US" sz="2800" b="1" u="sng" dirty="0">
                <a:solidFill>
                  <a:schemeClr val="accent1">
                    <a:lumMod val="60000"/>
                    <a:lumOff val="40000"/>
                  </a:schemeClr>
                </a:solidFill>
              </a:rPr>
              <a:t>GOAL #7: </a:t>
            </a:r>
            <a:br>
              <a:rPr lang="en-US" b="1" u="sng" dirty="0"/>
            </a:br>
            <a:r>
              <a:rPr lang="en-US" dirty="0"/>
              <a:t>Develop a </a:t>
            </a:r>
            <a:r>
              <a:rPr lang="en-US" b="1" dirty="0"/>
              <a:t>modular, extensible process.</a:t>
            </a:r>
          </a:p>
        </p:txBody>
      </p:sp>
      <p:sp>
        <p:nvSpPr>
          <p:cNvPr id="9" name="Text Placeholder 5">
            <a:extLst>
              <a:ext uri="{FF2B5EF4-FFF2-40B4-BE49-F238E27FC236}">
                <a16:creationId xmlns:a16="http://schemas.microsoft.com/office/drawing/2014/main" id="{1F416A07-4E06-1225-3BB5-E0CF094AF2FB}"/>
              </a:ext>
            </a:extLst>
          </p:cNvPr>
          <p:cNvSpPr txBox="1">
            <a:spLocks/>
          </p:cNvSpPr>
          <p:nvPr/>
        </p:nvSpPr>
        <p:spPr>
          <a:xfrm>
            <a:off x="376624" y="669795"/>
            <a:ext cx="11130742" cy="405262"/>
          </a:xfrm>
          <a:prstGeom prst="rect">
            <a:avLst/>
          </a:prstGeom>
        </p:spPr>
        <p:txBody>
          <a:bodyPr anchor="t" anchorCtr="0"/>
          <a:lstStyle>
            <a:lvl1pPr marL="0" marR="0" indent="0" algn="l" defTabSz="914400" rtl="0" eaLnBrk="1" fontAlgn="auto" latinLnBrk="0" hangingPunct="1">
              <a:lnSpc>
                <a:spcPct val="100000"/>
              </a:lnSpc>
              <a:spcBef>
                <a:spcPts val="0"/>
              </a:spcBef>
              <a:spcAft>
                <a:spcPts val="0"/>
              </a:spcAft>
              <a:buClrTx/>
              <a:buSzTx/>
              <a:buFontTx/>
              <a:buNone/>
              <a:tabLst/>
              <a:defRPr sz="2000" b="1" i="0" kern="1200">
                <a:solidFill>
                  <a:srgbClr val="282B6F"/>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82B6F"/>
                </a:solidFill>
                <a:effectLst/>
                <a:uLnTx/>
                <a:uFillTx/>
                <a:latin typeface="Century Gothic" panose="020B0502020202020204" pitchFamily="34" charset="0"/>
                <a:ea typeface="+mn-ea"/>
                <a:cs typeface="+mn-cs"/>
              </a:rPr>
              <a:t>Project Background: </a:t>
            </a:r>
          </a:p>
        </p:txBody>
      </p:sp>
      <p:pic>
        <p:nvPicPr>
          <p:cNvPr id="15" name="Picture 14">
            <a:extLst>
              <a:ext uri="{FF2B5EF4-FFF2-40B4-BE49-F238E27FC236}">
                <a16:creationId xmlns:a16="http://schemas.microsoft.com/office/drawing/2014/main" id="{6D93C129-1DDA-618F-F726-EBFE9772473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0154653" y="149928"/>
            <a:ext cx="1584960" cy="1584960"/>
          </a:xfrm>
          <a:prstGeom prst="rect">
            <a:avLst/>
          </a:prstGeom>
          <a:effectLst>
            <a:outerShdw blurRad="63500" sx="102000" sy="102000" algn="ctr" rotWithShape="0">
              <a:prstClr val="black">
                <a:alpha val="40000"/>
              </a:prstClr>
            </a:outerShdw>
          </a:effectLst>
        </p:spPr>
      </p:pic>
      <p:sp>
        <p:nvSpPr>
          <p:cNvPr id="16" name="TextBox 15">
            <a:extLst>
              <a:ext uri="{FF2B5EF4-FFF2-40B4-BE49-F238E27FC236}">
                <a16:creationId xmlns:a16="http://schemas.microsoft.com/office/drawing/2014/main" id="{2ACA22F5-62A8-8867-8B70-3C24016665E0}"/>
              </a:ext>
            </a:extLst>
          </p:cNvPr>
          <p:cNvSpPr txBox="1"/>
          <p:nvPr/>
        </p:nvSpPr>
        <p:spPr>
          <a:xfrm>
            <a:off x="9949971" y="1676529"/>
            <a:ext cx="1984697"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endParaRPr lang="en-US" sz="1100" dirty="0">
              <a:solidFill>
                <a:schemeClr val="bg2">
                  <a:lumMod val="75000"/>
                </a:schemeClr>
              </a:solidFill>
            </a:endParaRPr>
          </a:p>
        </p:txBody>
      </p:sp>
    </p:spTree>
    <p:extLst>
      <p:ext uri="{BB962C8B-B14F-4D97-AF65-F5344CB8AC3E}">
        <p14:creationId xmlns:p14="http://schemas.microsoft.com/office/powerpoint/2010/main" val="2525447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27533-7622-A785-2074-4A6BFBE8E2E9}"/>
              </a:ext>
            </a:extLst>
          </p:cNvPr>
          <p:cNvPicPr>
            <a:picLocks noChangeAspect="1"/>
          </p:cNvPicPr>
          <p:nvPr/>
        </p:nvPicPr>
        <p:blipFill>
          <a:blip r:embed="rId3"/>
          <a:stretch>
            <a:fillRect/>
          </a:stretch>
        </p:blipFill>
        <p:spPr>
          <a:xfrm>
            <a:off x="10172700" y="150742"/>
            <a:ext cx="1533440" cy="1533440"/>
          </a:xfrm>
          <a:prstGeom prst="rect">
            <a:avLst/>
          </a:prstGeom>
          <a:effectLst>
            <a:outerShdw blurRad="63500" sx="102000" sy="102000" algn="ctr" rotWithShape="0">
              <a:prstClr val="black">
                <a:alpha val="40000"/>
              </a:prstClr>
            </a:outerShdw>
          </a:effectLst>
        </p:spPr>
      </p:pic>
      <p:sp>
        <p:nvSpPr>
          <p:cNvPr id="12" name="TextBox 11">
            <a:extLst>
              <a:ext uri="{FF2B5EF4-FFF2-40B4-BE49-F238E27FC236}">
                <a16:creationId xmlns:a16="http://schemas.microsoft.com/office/drawing/2014/main" id="{0C3EBEED-D9DC-5121-B221-37B4D20F8E09}"/>
              </a:ext>
            </a:extLst>
          </p:cNvPr>
          <p:cNvSpPr txBox="1"/>
          <p:nvPr/>
        </p:nvSpPr>
        <p:spPr>
          <a:xfrm>
            <a:off x="9945919" y="1658261"/>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endParaRPr lang="en-US" sz="1100" dirty="0">
              <a:solidFill>
                <a:schemeClr val="bg2">
                  <a:lumMod val="75000"/>
                </a:schemeClr>
              </a:solidFill>
            </a:endParaRPr>
          </a:p>
        </p:txBody>
      </p:sp>
      <p:sp>
        <p:nvSpPr>
          <p:cNvPr id="11" name="Title 10">
            <a:extLst>
              <a:ext uri="{FF2B5EF4-FFF2-40B4-BE49-F238E27FC236}">
                <a16:creationId xmlns:a16="http://schemas.microsoft.com/office/drawing/2014/main" id="{77A777A7-A460-86FA-B749-49F0BE8B8372}"/>
              </a:ext>
            </a:extLst>
          </p:cNvPr>
          <p:cNvSpPr>
            <a:spLocks noGrp="1"/>
          </p:cNvSpPr>
          <p:nvPr>
            <p:ph type="title"/>
          </p:nvPr>
        </p:nvSpPr>
        <p:spPr>
          <a:xfrm>
            <a:off x="180147" y="0"/>
            <a:ext cx="11069705" cy="860695"/>
          </a:xfrm>
        </p:spPr>
        <p:txBody>
          <a:bodyPr/>
          <a:lstStyle/>
          <a:p>
            <a:r>
              <a:rPr lang="en-US" dirty="0"/>
              <a:t>Agenda</a:t>
            </a:r>
          </a:p>
        </p:txBody>
      </p:sp>
      <p:sp>
        <p:nvSpPr>
          <p:cNvPr id="14" name="TextBox 13">
            <a:extLst>
              <a:ext uri="{FF2B5EF4-FFF2-40B4-BE49-F238E27FC236}">
                <a16:creationId xmlns:a16="http://schemas.microsoft.com/office/drawing/2014/main" id="{9390E188-638C-7761-6E7C-1077C56E0102}"/>
              </a:ext>
            </a:extLst>
          </p:cNvPr>
          <p:cNvSpPr txBox="1"/>
          <p:nvPr/>
        </p:nvSpPr>
        <p:spPr>
          <a:xfrm>
            <a:off x="2044151" y="1261441"/>
            <a:ext cx="8128549" cy="4524315"/>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prstClr val="white">
                    <a:lumMod val="65000"/>
                  </a:prstClr>
                </a:solidFill>
                <a:latin typeface="Brown Light"/>
              </a:rPr>
              <a:t>Introduction</a:t>
            </a:r>
          </a:p>
          <a:p>
            <a:pPr marL="457200" indent="-457200">
              <a:buFont typeface="Arial" panose="020B0604020202020204" pitchFamily="34" charset="0"/>
              <a:buChar char="•"/>
              <a:defRPr/>
            </a:pPr>
            <a:r>
              <a:rPr lang="en-US" sz="4400" b="1" dirty="0"/>
              <a:t>What we built</a:t>
            </a:r>
          </a:p>
          <a:p>
            <a:pPr marL="914400" lvl="1" indent="-457200">
              <a:buFont typeface="Wingdings" panose="05000000000000000000" pitchFamily="2" charset="2"/>
              <a:buChar char="Ø"/>
            </a:pPr>
            <a:r>
              <a:rPr lang="en-US" sz="3600" b="1" dirty="0"/>
              <a:t>Health Maintenance</a:t>
            </a:r>
          </a:p>
          <a:p>
            <a:pPr marL="914400" lvl="1" indent="-457200">
              <a:buFont typeface="Wingdings" panose="05000000000000000000" pitchFamily="2" charset="2"/>
              <a:buChar char="Ø"/>
              <a:defRPr/>
            </a:pPr>
            <a:r>
              <a:rPr lang="en-US" sz="3200" dirty="0">
                <a:solidFill>
                  <a:prstClr val="white">
                    <a:lumMod val="65000"/>
                  </a:prstClr>
                </a:solidFill>
                <a:latin typeface="Brown Light"/>
              </a:rPr>
              <a:t>Decision Tree</a:t>
            </a:r>
          </a:p>
          <a:p>
            <a:pPr marL="914400" lvl="1" indent="-457200">
              <a:buFont typeface="Wingdings" panose="05000000000000000000" pitchFamily="2" charset="2"/>
              <a:buChar char="Ø"/>
              <a:defRPr/>
            </a:pPr>
            <a:r>
              <a:rPr lang="en-US" sz="3200" dirty="0">
                <a:solidFill>
                  <a:prstClr val="white">
                    <a:lumMod val="65000"/>
                  </a:prstClr>
                </a:solidFill>
                <a:latin typeface="Brown Light"/>
              </a:rPr>
              <a:t>MyChart </a:t>
            </a:r>
          </a:p>
          <a:p>
            <a:pPr marL="914400" lvl="1" indent="-457200">
              <a:buFont typeface="Wingdings" panose="05000000000000000000" pitchFamily="2" charset="2"/>
              <a:buChar char="Ø"/>
              <a:defRPr/>
            </a:pPr>
            <a:r>
              <a:rPr lang="en-US" sz="3200" dirty="0">
                <a:solidFill>
                  <a:prstClr val="white">
                    <a:lumMod val="65000"/>
                  </a:prstClr>
                </a:solidFill>
                <a:latin typeface="Brown Light"/>
              </a:rPr>
              <a:t>Timeline</a:t>
            </a:r>
            <a:endParaRPr lang="en-US" sz="3200" dirty="0"/>
          </a:p>
          <a:p>
            <a:pPr marL="282575" indent="-282575">
              <a:buFont typeface="Arial" panose="020B0604020202020204" pitchFamily="34" charset="0"/>
              <a:buChar char="•"/>
              <a:defRPr/>
            </a:pPr>
            <a:r>
              <a:rPr lang="en-US" sz="2800" dirty="0">
                <a:solidFill>
                  <a:prstClr val="white">
                    <a:lumMod val="65000"/>
                  </a:prstClr>
                </a:solidFill>
                <a:latin typeface="Brown Light"/>
              </a:rPr>
              <a:t>Outcomes</a:t>
            </a:r>
          </a:p>
          <a:p>
            <a:pPr marL="282575" indent="-282575">
              <a:buFont typeface="Arial" panose="020B0604020202020204" pitchFamily="34" charset="0"/>
              <a:buChar char="•"/>
              <a:defRPr/>
            </a:pPr>
            <a:r>
              <a:rPr lang="en-US" sz="2800" dirty="0">
                <a:solidFill>
                  <a:prstClr val="white">
                    <a:lumMod val="65000"/>
                  </a:prstClr>
                </a:solidFill>
                <a:latin typeface="Brown Light"/>
              </a:rPr>
              <a:t>Conclusions </a:t>
            </a:r>
          </a:p>
          <a:p>
            <a:pPr marL="282575" indent="-282575">
              <a:buFont typeface="Arial" panose="020B0604020202020204" pitchFamily="34" charset="0"/>
              <a:buChar char="•"/>
              <a:defRPr/>
            </a:pPr>
            <a:r>
              <a:rPr lang="en-US" sz="2800" dirty="0">
                <a:solidFill>
                  <a:prstClr val="white">
                    <a:lumMod val="65000"/>
                  </a:prstClr>
                </a:solidFill>
                <a:latin typeface="Brown Light"/>
              </a:rPr>
              <a:t>Discussion</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0FD7EC36-FF80-1329-59FB-7D7F14E60B6B}"/>
                  </a:ext>
                </a:extLst>
              </p14:cNvPr>
              <p14:cNvContentPartPr/>
              <p14:nvPr/>
            </p14:nvContentPartPr>
            <p14:xfrm>
              <a:off x="4628685" y="-581400"/>
              <a:ext cx="360" cy="360"/>
            </p14:xfrm>
          </p:contentPart>
        </mc:Choice>
        <mc:Fallback xmlns="">
          <p:pic>
            <p:nvPicPr>
              <p:cNvPr id="8" name="Ink 7">
                <a:extLst>
                  <a:ext uri="{FF2B5EF4-FFF2-40B4-BE49-F238E27FC236}">
                    <a16:creationId xmlns:a16="http://schemas.microsoft.com/office/drawing/2014/main" id="{0FD7EC36-FF80-1329-59FB-7D7F14E60B6B}"/>
                  </a:ext>
                </a:extLst>
              </p:cNvPr>
              <p:cNvPicPr/>
              <p:nvPr/>
            </p:nvPicPr>
            <p:blipFill>
              <a:blip r:embed="rId5"/>
              <a:stretch>
                <a:fillRect/>
              </a:stretch>
            </p:blipFill>
            <p:spPr>
              <a:xfrm>
                <a:off x="4619685" y="-590400"/>
                <a:ext cx="18000" cy="18000"/>
              </a:xfrm>
              <a:prstGeom prst="rect">
                <a:avLst/>
              </a:prstGeom>
            </p:spPr>
          </p:pic>
        </mc:Fallback>
      </mc:AlternateContent>
    </p:spTree>
    <p:extLst>
      <p:ext uri="{BB962C8B-B14F-4D97-AF65-F5344CB8AC3E}">
        <p14:creationId xmlns:p14="http://schemas.microsoft.com/office/powerpoint/2010/main" val="2713679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1F416A07-4E06-1225-3BB5-E0CF094AF2FB}"/>
              </a:ext>
            </a:extLst>
          </p:cNvPr>
          <p:cNvSpPr txBox="1">
            <a:spLocks/>
          </p:cNvSpPr>
          <p:nvPr/>
        </p:nvSpPr>
        <p:spPr>
          <a:xfrm>
            <a:off x="376624" y="669795"/>
            <a:ext cx="11130742" cy="405262"/>
          </a:xfrm>
          <a:prstGeom prst="rect">
            <a:avLst/>
          </a:prstGeom>
        </p:spPr>
        <p:txBody>
          <a:bodyPr anchor="t" anchorCtr="0"/>
          <a:lstStyle>
            <a:lvl1pPr marL="0" marR="0" indent="0" algn="l" defTabSz="914400" rtl="0" eaLnBrk="1" fontAlgn="auto" latinLnBrk="0" hangingPunct="1">
              <a:lnSpc>
                <a:spcPct val="100000"/>
              </a:lnSpc>
              <a:spcBef>
                <a:spcPts val="0"/>
              </a:spcBef>
              <a:spcAft>
                <a:spcPts val="0"/>
              </a:spcAft>
              <a:buClrTx/>
              <a:buSzTx/>
              <a:buFontTx/>
              <a:buNone/>
              <a:tabLst/>
              <a:defRPr sz="2000" b="1" i="0" kern="1200">
                <a:solidFill>
                  <a:srgbClr val="282B6F"/>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82B6F"/>
                </a:solidFill>
                <a:effectLst/>
                <a:uLnTx/>
                <a:uFillTx/>
                <a:latin typeface="Century Gothic" panose="020B0502020202020204" pitchFamily="34" charset="0"/>
                <a:ea typeface="+mn-ea"/>
                <a:cs typeface="+mn-cs"/>
              </a:rPr>
              <a:t>Health Maintenance </a:t>
            </a:r>
            <a:r>
              <a:rPr kumimoji="0" lang="en-US" b="1" i="0" u="none" strike="noStrike" kern="1200" cap="none" spc="0" normalizeH="0" baseline="0" noProof="0" dirty="0">
                <a:ln>
                  <a:noFill/>
                </a:ln>
                <a:solidFill>
                  <a:srgbClr val="282B6F"/>
                </a:solidFill>
                <a:effectLst/>
                <a:uLnTx/>
                <a:uFillTx/>
                <a:latin typeface="Century Gothic" panose="020B0502020202020204" pitchFamily="34" charset="0"/>
                <a:ea typeface="+mn-ea"/>
                <a:cs typeface="+mn-cs"/>
              </a:rPr>
              <a:t>(1 of 2)</a:t>
            </a:r>
            <a:endParaRPr kumimoji="0" lang="en-US" sz="3200" b="1" i="0" u="none" strike="noStrike" kern="1200" cap="none" spc="0" normalizeH="0" baseline="0" noProof="0" dirty="0">
              <a:ln>
                <a:noFill/>
              </a:ln>
              <a:solidFill>
                <a:srgbClr val="282B6F"/>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2ACA22F5-62A8-8867-8B70-3C24016665E0}"/>
              </a:ext>
            </a:extLst>
          </p:cNvPr>
          <p:cNvSpPr txBox="1"/>
          <p:nvPr/>
        </p:nvSpPr>
        <p:spPr>
          <a:xfrm>
            <a:off x="9949971" y="1676529"/>
            <a:ext cx="1984697"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Good Ware</a:t>
            </a:r>
          </a:p>
          <a:p>
            <a:pPr algn="ctr"/>
            <a:r>
              <a:rPr lang="en-US" sz="1100" b="0" i="1" u="none" strike="noStrike" baseline="0" dirty="0">
                <a:solidFill>
                  <a:schemeClr val="bg2">
                    <a:lumMod val="75000"/>
                  </a:schemeClr>
                </a:solidFill>
                <a:latin typeface="Arial" panose="020B0604020202020204" pitchFamily="34" charset="0"/>
              </a:rPr>
              <a:t>Flaticon.com</a:t>
            </a:r>
            <a:endParaRPr lang="en-US" sz="1100" dirty="0">
              <a:solidFill>
                <a:schemeClr val="bg2">
                  <a:lumMod val="75000"/>
                </a:schemeClr>
              </a:solidFill>
            </a:endParaRPr>
          </a:p>
        </p:txBody>
      </p:sp>
      <p:sp>
        <p:nvSpPr>
          <p:cNvPr id="2" name="TextBox 1">
            <a:extLst>
              <a:ext uri="{FF2B5EF4-FFF2-40B4-BE49-F238E27FC236}">
                <a16:creationId xmlns:a16="http://schemas.microsoft.com/office/drawing/2014/main" id="{5776B23B-6727-7DF9-8019-2A1685FDB729}"/>
              </a:ext>
            </a:extLst>
          </p:cNvPr>
          <p:cNvSpPr txBox="1"/>
          <p:nvPr/>
        </p:nvSpPr>
        <p:spPr>
          <a:xfrm>
            <a:off x="1990041" y="1565847"/>
            <a:ext cx="7259062" cy="4031873"/>
          </a:xfrm>
          <a:prstGeom prst="rect">
            <a:avLst/>
          </a:prstGeom>
          <a:noFill/>
        </p:spPr>
        <p:txBody>
          <a:bodyPr wrap="square" rtlCol="0">
            <a:spAutoFit/>
          </a:bodyPr>
          <a:lstStyle/>
          <a:p>
            <a:r>
              <a:rPr lang="en-US" sz="3200" b="1" u="sng" dirty="0"/>
              <a:t>Topic: </a:t>
            </a:r>
          </a:p>
          <a:p>
            <a:pPr marL="285750" indent="-285750">
              <a:buFont typeface="Arial" panose="020B0604020202020204" pitchFamily="34" charset="0"/>
              <a:buChar char="•"/>
            </a:pPr>
            <a:r>
              <a:rPr lang="en-US" sz="2800" b="1" dirty="0">
                <a:solidFill>
                  <a:srgbClr val="0070C0"/>
                </a:solidFill>
              </a:rPr>
              <a:t>What</a:t>
            </a:r>
            <a:r>
              <a:rPr lang="en-US" sz="2800" dirty="0"/>
              <a:t> is due?</a:t>
            </a:r>
          </a:p>
          <a:p>
            <a:pPr marL="285750" indent="-285750">
              <a:buFont typeface="Arial" panose="020B0604020202020204" pitchFamily="34" charset="0"/>
              <a:buChar char="•"/>
            </a:pPr>
            <a:r>
              <a:rPr lang="en-US" sz="2800" b="1" dirty="0">
                <a:solidFill>
                  <a:srgbClr val="0070C0"/>
                </a:solidFill>
              </a:rPr>
              <a:t>What age</a:t>
            </a:r>
            <a:r>
              <a:rPr lang="en-US" sz="2800" dirty="0"/>
              <a:t> does it start? </a:t>
            </a:r>
          </a:p>
          <a:p>
            <a:pPr marL="285750" indent="-285750">
              <a:buFont typeface="Arial" panose="020B0604020202020204" pitchFamily="34" charset="0"/>
              <a:buChar char="•"/>
            </a:pPr>
            <a:r>
              <a:rPr lang="en-US" sz="2800" dirty="0"/>
              <a:t>How </a:t>
            </a:r>
            <a:r>
              <a:rPr lang="en-US" sz="2800" b="1" dirty="0">
                <a:solidFill>
                  <a:srgbClr val="0070C0"/>
                </a:solidFill>
              </a:rPr>
              <a:t>frequently</a:t>
            </a:r>
            <a:r>
              <a:rPr lang="en-US" sz="2800" dirty="0"/>
              <a:t> is it due?</a:t>
            </a:r>
          </a:p>
          <a:p>
            <a:pPr marL="285750" indent="-285750">
              <a:buFont typeface="Arial" panose="020B0604020202020204" pitchFamily="34" charset="0"/>
              <a:buChar char="•"/>
            </a:pPr>
            <a:r>
              <a:rPr lang="en-US" sz="2800" dirty="0"/>
              <a:t>Should patients see it in </a:t>
            </a:r>
            <a:r>
              <a:rPr lang="en-US" sz="2800" b="1" dirty="0">
                <a:solidFill>
                  <a:srgbClr val="0070C0"/>
                </a:solidFill>
              </a:rPr>
              <a:t>MyChart</a:t>
            </a:r>
            <a:r>
              <a:rPr lang="en-US" sz="2800" dirty="0"/>
              <a:t>?</a:t>
            </a:r>
          </a:p>
          <a:p>
            <a:pPr marL="914400" lvl="1" indent="-457200">
              <a:buFont typeface="Wingdings" panose="05000000000000000000" pitchFamily="2" charset="2"/>
              <a:buChar char="q"/>
            </a:pPr>
            <a:r>
              <a:rPr lang="en-US" sz="2800" dirty="0"/>
              <a:t>Can patients </a:t>
            </a:r>
            <a:r>
              <a:rPr lang="en-US" sz="2800" b="1" dirty="0">
                <a:solidFill>
                  <a:srgbClr val="0070C0"/>
                </a:solidFill>
              </a:rPr>
              <a:t>self-schedule</a:t>
            </a:r>
            <a:r>
              <a:rPr lang="en-US" sz="2800" dirty="0"/>
              <a:t> via MyChart?</a:t>
            </a:r>
          </a:p>
          <a:p>
            <a:endParaRPr lang="en-US" sz="2400" dirty="0"/>
          </a:p>
          <a:p>
            <a:r>
              <a:rPr lang="en-US" sz="3200" b="1" u="sng" dirty="0"/>
              <a:t>Plan: </a:t>
            </a:r>
          </a:p>
          <a:p>
            <a:pPr marL="285750" indent="-285750">
              <a:buFont typeface="Arial" panose="020B0604020202020204" pitchFamily="34" charset="0"/>
              <a:buChar char="•"/>
            </a:pPr>
            <a:r>
              <a:rPr lang="en-US" sz="2800" b="1" dirty="0">
                <a:solidFill>
                  <a:srgbClr val="0070C0"/>
                </a:solidFill>
              </a:rPr>
              <a:t>Who</a:t>
            </a:r>
            <a:r>
              <a:rPr lang="en-US" sz="2800" dirty="0">
                <a:solidFill>
                  <a:schemeClr val="accent2">
                    <a:lumMod val="60000"/>
                    <a:lumOff val="40000"/>
                  </a:schemeClr>
                </a:solidFill>
              </a:rPr>
              <a:t> </a:t>
            </a:r>
            <a:r>
              <a:rPr lang="en-US" sz="2800" dirty="0"/>
              <a:t>should be exposed to the Topic?</a:t>
            </a:r>
          </a:p>
        </p:txBody>
      </p:sp>
      <p:pic>
        <p:nvPicPr>
          <p:cNvPr id="12" name="Picture 11">
            <a:extLst>
              <a:ext uri="{FF2B5EF4-FFF2-40B4-BE49-F238E27FC236}">
                <a16:creationId xmlns:a16="http://schemas.microsoft.com/office/drawing/2014/main" id="{E22629BC-4356-3D3F-CE5F-326C61F673DE}"/>
              </a:ext>
            </a:extLst>
          </p:cNvPr>
          <p:cNvPicPr>
            <a:picLocks noChangeAspect="1"/>
          </p:cNvPicPr>
          <p:nvPr/>
        </p:nvPicPr>
        <p:blipFill>
          <a:blip r:embed="rId3"/>
          <a:stretch>
            <a:fillRect/>
          </a:stretch>
        </p:blipFill>
        <p:spPr>
          <a:xfrm>
            <a:off x="10216342" y="179005"/>
            <a:ext cx="1509453" cy="150945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29998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1F416A07-4E06-1225-3BB5-E0CF094AF2FB}"/>
              </a:ext>
            </a:extLst>
          </p:cNvPr>
          <p:cNvSpPr txBox="1">
            <a:spLocks/>
          </p:cNvSpPr>
          <p:nvPr/>
        </p:nvSpPr>
        <p:spPr>
          <a:xfrm>
            <a:off x="376624" y="669795"/>
            <a:ext cx="11130742" cy="405262"/>
          </a:xfrm>
          <a:prstGeom prst="rect">
            <a:avLst/>
          </a:prstGeom>
        </p:spPr>
        <p:txBody>
          <a:bodyPr anchor="t" anchorCtr="0"/>
          <a:lstStyle>
            <a:lvl1pPr marL="0" marR="0" indent="0" algn="l" defTabSz="914400" rtl="0" eaLnBrk="1" fontAlgn="auto" latinLnBrk="0" hangingPunct="1">
              <a:lnSpc>
                <a:spcPct val="100000"/>
              </a:lnSpc>
              <a:spcBef>
                <a:spcPts val="0"/>
              </a:spcBef>
              <a:spcAft>
                <a:spcPts val="0"/>
              </a:spcAft>
              <a:buClrTx/>
              <a:buSzTx/>
              <a:buFontTx/>
              <a:buNone/>
              <a:tabLst/>
              <a:defRPr sz="2000" b="1" i="0" kern="1200">
                <a:solidFill>
                  <a:srgbClr val="282B6F"/>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82B6F"/>
                </a:solidFill>
                <a:effectLst/>
                <a:uLnTx/>
                <a:uFillTx/>
                <a:latin typeface="Century Gothic" panose="020B0502020202020204" pitchFamily="34" charset="0"/>
                <a:ea typeface="+mn-ea"/>
                <a:cs typeface="+mn-cs"/>
              </a:rPr>
              <a:t>Health Maintenance </a:t>
            </a:r>
            <a:r>
              <a:rPr kumimoji="0" lang="en-US" b="1" i="0" u="none" strike="noStrike" kern="1200" cap="none" spc="0" normalizeH="0" baseline="0" noProof="0" dirty="0">
                <a:ln>
                  <a:noFill/>
                </a:ln>
                <a:solidFill>
                  <a:srgbClr val="282B6F"/>
                </a:solidFill>
                <a:effectLst/>
                <a:uLnTx/>
                <a:uFillTx/>
                <a:latin typeface="Century Gothic" panose="020B0502020202020204" pitchFamily="34" charset="0"/>
                <a:ea typeface="+mn-ea"/>
                <a:cs typeface="+mn-cs"/>
              </a:rPr>
              <a:t>(2 of 2)</a:t>
            </a:r>
            <a:endParaRPr kumimoji="0" lang="en-US" sz="3200" b="1" i="0" u="none" strike="noStrike" kern="1200" cap="none" spc="0" normalizeH="0" baseline="0" noProof="0" dirty="0">
              <a:ln>
                <a:noFill/>
              </a:ln>
              <a:solidFill>
                <a:srgbClr val="282B6F"/>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2ACA22F5-62A8-8867-8B70-3C24016665E0}"/>
              </a:ext>
            </a:extLst>
          </p:cNvPr>
          <p:cNvSpPr txBox="1"/>
          <p:nvPr/>
        </p:nvSpPr>
        <p:spPr>
          <a:xfrm>
            <a:off x="9949971" y="1676529"/>
            <a:ext cx="1984697"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Good Ware</a:t>
            </a:r>
          </a:p>
          <a:p>
            <a:pPr algn="ctr"/>
            <a:r>
              <a:rPr lang="en-US" sz="1100" b="0" i="1" u="none" strike="noStrike" baseline="0" dirty="0">
                <a:solidFill>
                  <a:schemeClr val="bg2">
                    <a:lumMod val="75000"/>
                  </a:schemeClr>
                </a:solidFill>
                <a:latin typeface="Arial" panose="020B0604020202020204" pitchFamily="34" charset="0"/>
              </a:rPr>
              <a:t>Flaticon.com</a:t>
            </a:r>
            <a:endParaRPr lang="en-US" sz="1100" dirty="0">
              <a:solidFill>
                <a:schemeClr val="bg2">
                  <a:lumMod val="75000"/>
                </a:schemeClr>
              </a:solidFill>
            </a:endParaRPr>
          </a:p>
        </p:txBody>
      </p:sp>
      <p:sp>
        <p:nvSpPr>
          <p:cNvPr id="2" name="TextBox 1">
            <a:extLst>
              <a:ext uri="{FF2B5EF4-FFF2-40B4-BE49-F238E27FC236}">
                <a16:creationId xmlns:a16="http://schemas.microsoft.com/office/drawing/2014/main" id="{5776B23B-6727-7DF9-8019-2A1685FDB729}"/>
              </a:ext>
            </a:extLst>
          </p:cNvPr>
          <p:cNvSpPr txBox="1"/>
          <p:nvPr/>
        </p:nvSpPr>
        <p:spPr>
          <a:xfrm>
            <a:off x="1371695" y="1726774"/>
            <a:ext cx="10462953" cy="4801314"/>
          </a:xfrm>
          <a:prstGeom prst="rect">
            <a:avLst/>
          </a:prstGeom>
          <a:noFill/>
        </p:spPr>
        <p:txBody>
          <a:bodyPr wrap="square" rtlCol="0">
            <a:spAutoFit/>
          </a:bodyPr>
          <a:lstStyle/>
          <a:p>
            <a:r>
              <a:rPr lang="en-US" sz="3200" b="1" u="sng" dirty="0"/>
              <a:t>HPV Topics &amp; Plans x 3: </a:t>
            </a:r>
          </a:p>
          <a:p>
            <a:pPr marL="514350" indent="-514350">
              <a:buFont typeface="+mj-lt"/>
              <a:buAutoNum type="arabicPeriod"/>
            </a:pPr>
            <a:r>
              <a:rPr lang="en-US" sz="2800" b="1" dirty="0"/>
              <a:t>HPV optional start (age 9 yrs or 10 </a:t>
            </a:r>
            <a:r>
              <a:rPr lang="en-US" sz="2800" b="1" dirty="0" err="1"/>
              <a:t>yrs</a:t>
            </a:r>
            <a:r>
              <a:rPr lang="en-US" sz="2800" b="1" dirty="0"/>
              <a:t>) </a:t>
            </a:r>
            <a:r>
              <a:rPr lang="en-US" sz="2000" dirty="0">
                <a:solidFill>
                  <a:schemeClr val="tx1">
                    <a:lumMod val="65000"/>
                    <a:lumOff val="35000"/>
                  </a:schemeClr>
                </a:solidFill>
              </a:rPr>
              <a:t>[Go Live: 2020]</a:t>
            </a:r>
          </a:p>
          <a:p>
            <a:pPr marL="914400" lvl="1" indent="-457200">
              <a:buFont typeface="Wingdings" panose="05000000000000000000" pitchFamily="2" charset="2"/>
              <a:buChar char="ü"/>
            </a:pPr>
            <a:r>
              <a:rPr lang="en-US" sz="2400" dirty="0"/>
              <a:t>9 yrs or 10 yrs without prior dose of HPV vaccine</a:t>
            </a:r>
          </a:p>
          <a:p>
            <a:pPr lvl="2"/>
            <a:r>
              <a:rPr lang="en-US" dirty="0">
                <a:hlinkClick r:id="rId3"/>
              </a:rPr>
              <a:t>Epic Galaxy: Use the American Cancer Society's Recommendations for HPV Vaccine Series</a:t>
            </a:r>
            <a:endParaRPr lang="en-US" sz="2000" dirty="0"/>
          </a:p>
          <a:p>
            <a:pPr marL="514350" indent="-514350">
              <a:buFont typeface="+mj-lt"/>
              <a:buAutoNum type="arabicPeriod"/>
            </a:pPr>
            <a:r>
              <a:rPr lang="en-US" sz="2800" b="1" dirty="0"/>
              <a:t>HPV vaccine</a:t>
            </a:r>
          </a:p>
          <a:p>
            <a:pPr marL="914400" lvl="1" indent="-457200">
              <a:buFont typeface="Wingdings" panose="05000000000000000000" pitchFamily="2" charset="2"/>
              <a:buChar char="ü"/>
            </a:pPr>
            <a:r>
              <a:rPr lang="en-US" sz="2400" dirty="0"/>
              <a:t>Everyone age 11 yrs through 26 </a:t>
            </a:r>
            <a:r>
              <a:rPr lang="en-US" sz="2400" dirty="0" err="1"/>
              <a:t>yrs</a:t>
            </a:r>
            <a:r>
              <a:rPr lang="en-US" sz="2400" dirty="0"/>
              <a:t> </a:t>
            </a:r>
            <a:r>
              <a:rPr lang="en-US" sz="2000" dirty="0">
                <a:solidFill>
                  <a:schemeClr val="tx1">
                    <a:lumMod val="65000"/>
                    <a:lumOff val="35000"/>
                  </a:schemeClr>
                </a:solidFill>
              </a:rPr>
              <a:t>[Go Live: 2012 &amp; 2016]</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400" dirty="0"/>
              <a:t>Any patient 9 </a:t>
            </a:r>
            <a:r>
              <a:rPr lang="en-US" sz="2400" dirty="0" err="1"/>
              <a:t>yrs</a:t>
            </a:r>
            <a:r>
              <a:rPr lang="en-US" sz="2400" dirty="0"/>
              <a:t> through 45 </a:t>
            </a:r>
            <a:r>
              <a:rPr lang="en-US" sz="2400" dirty="0" err="1"/>
              <a:t>yrs</a:t>
            </a:r>
            <a:r>
              <a:rPr lang="en-US" sz="2400" dirty="0"/>
              <a:t> with </a:t>
            </a:r>
            <a:r>
              <a:rPr kumimoji="0" lang="en-US" sz="2000" b="0" i="0" u="none" strike="noStrike" kern="1200" cap="none" spc="0" normalizeH="0" baseline="0" noProof="0" dirty="0">
                <a:ln>
                  <a:noFill/>
                </a:ln>
                <a:solidFill>
                  <a:schemeClr val="tx1">
                    <a:lumMod val="65000"/>
                    <a:lumOff val="35000"/>
                  </a:schemeClr>
                </a:solidFill>
                <a:effectLst/>
                <a:uLnTx/>
                <a:uFillTx/>
                <a:latin typeface="Brown Light"/>
                <a:ea typeface="+mn-ea"/>
                <a:cs typeface="+mn-cs"/>
              </a:rPr>
              <a:t>[Go Live: 2017 &amp; 2023]</a:t>
            </a:r>
            <a:endParaRPr lang="en-US" sz="2000" dirty="0">
              <a:solidFill>
                <a:schemeClr val="tx1">
                  <a:lumMod val="65000"/>
                  <a:lumOff val="35000"/>
                </a:schemeClr>
              </a:solidFill>
            </a:endParaRPr>
          </a:p>
          <a:p>
            <a:pPr marL="1257300" lvl="2" indent="-342900">
              <a:buFont typeface="Arial" panose="020B0604020202020204" pitchFamily="34" charset="0"/>
              <a:buChar char="•"/>
            </a:pPr>
            <a:r>
              <a:rPr lang="en-US" sz="2400" dirty="0"/>
              <a:t>Increased risk </a:t>
            </a:r>
          </a:p>
          <a:p>
            <a:pPr marL="1257300" lvl="2" indent="-342900">
              <a:buFont typeface="Arial" panose="020B0604020202020204" pitchFamily="34" charset="0"/>
              <a:buChar char="•"/>
            </a:pPr>
            <a:r>
              <a:rPr lang="en-US" sz="2400" dirty="0"/>
              <a:t>OR a prior dose</a:t>
            </a:r>
            <a:endParaRPr lang="en-US" sz="2800" dirty="0"/>
          </a:p>
          <a:p>
            <a:pPr marL="514350" indent="-514350">
              <a:buFont typeface="+mj-lt"/>
              <a:buAutoNum type="arabicPeriod"/>
            </a:pPr>
            <a:r>
              <a:rPr lang="en-US" sz="2800" b="1" dirty="0"/>
              <a:t>HPV optional start (age 27 </a:t>
            </a:r>
            <a:r>
              <a:rPr lang="en-US" sz="2800" b="1" dirty="0" err="1"/>
              <a:t>yrs</a:t>
            </a:r>
            <a:r>
              <a:rPr lang="en-US" sz="2800" b="1" dirty="0"/>
              <a:t> through 45 </a:t>
            </a:r>
            <a:r>
              <a:rPr lang="en-US" sz="2800" b="1" dirty="0" err="1"/>
              <a:t>yrs</a:t>
            </a:r>
            <a:r>
              <a:rPr lang="en-US" sz="2800" b="1" dirty="0"/>
              <a:t>) </a:t>
            </a:r>
            <a:r>
              <a:rPr lang="en-US" sz="2000" dirty="0">
                <a:solidFill>
                  <a:schemeClr val="tx1">
                    <a:lumMod val="65000"/>
                    <a:lumOff val="35000"/>
                  </a:schemeClr>
                </a:solidFill>
              </a:rPr>
              <a:t>[Go Live: 2023-08-17]</a:t>
            </a:r>
            <a:endParaRPr lang="en-US" sz="2800" dirty="0">
              <a:solidFill>
                <a:schemeClr val="tx1">
                  <a:lumMod val="65000"/>
                  <a:lumOff val="35000"/>
                </a:schemeClr>
              </a:solidFill>
            </a:endParaRPr>
          </a:p>
          <a:p>
            <a:pPr marL="914400" lvl="1" indent="-457200">
              <a:buFont typeface="Wingdings" panose="05000000000000000000" pitchFamily="2" charset="2"/>
              <a:buChar char="ü"/>
            </a:pPr>
            <a:r>
              <a:rPr lang="en-US" sz="2400" dirty="0"/>
              <a:t>27 yrs through 45 yrs without prior dose of HPV vaccine</a:t>
            </a:r>
          </a:p>
          <a:p>
            <a:pPr marL="742950" lvl="1" indent="-285750">
              <a:buFont typeface="Arial" panose="020B0604020202020204" pitchFamily="34" charset="0"/>
              <a:buChar char="•"/>
            </a:pPr>
            <a:endParaRPr lang="en-US" sz="2800" dirty="0"/>
          </a:p>
        </p:txBody>
      </p:sp>
      <p:pic>
        <p:nvPicPr>
          <p:cNvPr id="12" name="Picture 11">
            <a:extLst>
              <a:ext uri="{FF2B5EF4-FFF2-40B4-BE49-F238E27FC236}">
                <a16:creationId xmlns:a16="http://schemas.microsoft.com/office/drawing/2014/main" id="{E22629BC-4356-3D3F-CE5F-326C61F673DE}"/>
              </a:ext>
            </a:extLst>
          </p:cNvPr>
          <p:cNvPicPr>
            <a:picLocks noChangeAspect="1"/>
          </p:cNvPicPr>
          <p:nvPr/>
        </p:nvPicPr>
        <p:blipFill>
          <a:blip r:embed="rId4"/>
          <a:stretch>
            <a:fillRect/>
          </a:stretch>
        </p:blipFill>
        <p:spPr>
          <a:xfrm>
            <a:off x="10216342" y="179005"/>
            <a:ext cx="1509453" cy="1509453"/>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28DF8792-947A-5CB8-FC2B-767FD1CC9EF9}"/>
              </a:ext>
            </a:extLst>
          </p:cNvPr>
          <p:cNvSpPr txBox="1"/>
          <p:nvPr/>
        </p:nvSpPr>
        <p:spPr>
          <a:xfrm rot="20550777">
            <a:off x="203786" y="1511035"/>
            <a:ext cx="2135777"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Mutually Exclusive</a:t>
            </a:r>
          </a:p>
        </p:txBody>
      </p:sp>
    </p:spTree>
    <p:extLst>
      <p:ext uri="{BB962C8B-B14F-4D97-AF65-F5344CB8AC3E}">
        <p14:creationId xmlns:p14="http://schemas.microsoft.com/office/powerpoint/2010/main" val="145297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C3EBEED-D9DC-5121-B221-37B4D20F8E09}"/>
              </a:ext>
            </a:extLst>
          </p:cNvPr>
          <p:cNvSpPr txBox="1"/>
          <p:nvPr/>
        </p:nvSpPr>
        <p:spPr>
          <a:xfrm>
            <a:off x="9945919" y="1658261"/>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endParaRPr lang="en-US" sz="1100" dirty="0">
              <a:solidFill>
                <a:schemeClr val="bg2">
                  <a:lumMod val="75000"/>
                </a:schemeClr>
              </a:solidFill>
            </a:endParaRPr>
          </a:p>
        </p:txBody>
      </p:sp>
      <p:sp>
        <p:nvSpPr>
          <p:cNvPr id="11" name="Title 10">
            <a:extLst>
              <a:ext uri="{FF2B5EF4-FFF2-40B4-BE49-F238E27FC236}">
                <a16:creationId xmlns:a16="http://schemas.microsoft.com/office/drawing/2014/main" id="{77A777A7-A460-86FA-B749-49F0BE8B8372}"/>
              </a:ext>
            </a:extLst>
          </p:cNvPr>
          <p:cNvSpPr>
            <a:spLocks noGrp="1"/>
          </p:cNvSpPr>
          <p:nvPr>
            <p:ph type="title"/>
          </p:nvPr>
        </p:nvSpPr>
        <p:spPr>
          <a:xfrm>
            <a:off x="180147" y="0"/>
            <a:ext cx="11069705" cy="860695"/>
          </a:xfrm>
        </p:spPr>
        <p:txBody>
          <a:bodyPr/>
          <a:lstStyle/>
          <a:p>
            <a:r>
              <a:rPr lang="en-US" dirty="0"/>
              <a:t>Agenda</a:t>
            </a:r>
          </a:p>
        </p:txBody>
      </p:sp>
      <p:sp>
        <p:nvSpPr>
          <p:cNvPr id="14" name="TextBox 13">
            <a:extLst>
              <a:ext uri="{FF2B5EF4-FFF2-40B4-BE49-F238E27FC236}">
                <a16:creationId xmlns:a16="http://schemas.microsoft.com/office/drawing/2014/main" id="{9390E188-638C-7761-6E7C-1077C56E0102}"/>
              </a:ext>
            </a:extLst>
          </p:cNvPr>
          <p:cNvSpPr txBox="1"/>
          <p:nvPr/>
        </p:nvSpPr>
        <p:spPr>
          <a:xfrm>
            <a:off x="2044151" y="1261441"/>
            <a:ext cx="8128549" cy="4524315"/>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prstClr val="white">
                    <a:lumMod val="65000"/>
                  </a:prstClr>
                </a:solidFill>
                <a:latin typeface="Brown Light"/>
              </a:rPr>
              <a:t>Introduction</a:t>
            </a:r>
          </a:p>
          <a:p>
            <a:pPr marL="457200" indent="-457200">
              <a:buFont typeface="Arial" panose="020B0604020202020204" pitchFamily="34" charset="0"/>
              <a:buChar char="•"/>
              <a:defRPr/>
            </a:pPr>
            <a:r>
              <a:rPr lang="en-US" sz="4400" b="1" dirty="0"/>
              <a:t>What we built</a:t>
            </a:r>
          </a:p>
          <a:p>
            <a:pPr marL="914400" lvl="1" indent="-457200">
              <a:buFont typeface="Wingdings" panose="05000000000000000000" pitchFamily="2" charset="2"/>
              <a:buChar char="Ø"/>
            </a:pPr>
            <a:r>
              <a:rPr lang="en-US" sz="3200" dirty="0">
                <a:solidFill>
                  <a:prstClr val="white">
                    <a:lumMod val="65000"/>
                  </a:prstClr>
                </a:solidFill>
                <a:latin typeface="Brown Light"/>
              </a:rPr>
              <a:t>Health Maintenance</a:t>
            </a:r>
          </a:p>
          <a:p>
            <a:pPr marL="914400" lvl="1" indent="-457200">
              <a:buFont typeface="Wingdings" panose="05000000000000000000" pitchFamily="2" charset="2"/>
              <a:buChar char="Ø"/>
              <a:defRPr/>
            </a:pPr>
            <a:r>
              <a:rPr lang="en-US" sz="3600" b="1" dirty="0"/>
              <a:t>Decision Tree</a:t>
            </a:r>
          </a:p>
          <a:p>
            <a:pPr marL="914400" lvl="1" indent="-457200">
              <a:buFont typeface="Wingdings" panose="05000000000000000000" pitchFamily="2" charset="2"/>
              <a:buChar char="Ø"/>
              <a:defRPr/>
            </a:pPr>
            <a:r>
              <a:rPr lang="en-US" sz="3200" dirty="0">
                <a:solidFill>
                  <a:prstClr val="white">
                    <a:lumMod val="65000"/>
                  </a:prstClr>
                </a:solidFill>
                <a:latin typeface="Brown Light"/>
              </a:rPr>
              <a:t>MyChart</a:t>
            </a:r>
          </a:p>
          <a:p>
            <a:pPr marL="914400" lvl="1" indent="-457200">
              <a:buFont typeface="Wingdings" panose="05000000000000000000" pitchFamily="2" charset="2"/>
              <a:buChar char="Ø"/>
              <a:defRPr/>
            </a:pPr>
            <a:r>
              <a:rPr lang="en-US" sz="3200" dirty="0">
                <a:solidFill>
                  <a:prstClr val="white">
                    <a:lumMod val="65000"/>
                  </a:prstClr>
                </a:solidFill>
                <a:latin typeface="Brown Light"/>
              </a:rPr>
              <a:t>Timeline</a:t>
            </a:r>
          </a:p>
          <a:p>
            <a:pPr marL="282575" indent="-282575">
              <a:buFont typeface="Arial" panose="020B0604020202020204" pitchFamily="34" charset="0"/>
              <a:buChar char="•"/>
              <a:defRPr/>
            </a:pPr>
            <a:r>
              <a:rPr lang="en-US" sz="2800" dirty="0">
                <a:solidFill>
                  <a:prstClr val="white">
                    <a:lumMod val="65000"/>
                  </a:prstClr>
                </a:solidFill>
                <a:latin typeface="Brown Light"/>
              </a:rPr>
              <a:t>Outcomes</a:t>
            </a:r>
          </a:p>
          <a:p>
            <a:pPr marL="282575" indent="-282575">
              <a:buFont typeface="Arial" panose="020B0604020202020204" pitchFamily="34" charset="0"/>
              <a:buChar char="•"/>
              <a:defRPr/>
            </a:pPr>
            <a:r>
              <a:rPr lang="en-US" sz="2800" dirty="0">
                <a:solidFill>
                  <a:prstClr val="white">
                    <a:lumMod val="65000"/>
                  </a:prstClr>
                </a:solidFill>
                <a:latin typeface="Brown Light"/>
              </a:rPr>
              <a:t>Conclusions </a:t>
            </a:r>
          </a:p>
          <a:p>
            <a:pPr marL="282575" indent="-282575">
              <a:buFont typeface="Arial" panose="020B0604020202020204" pitchFamily="34" charset="0"/>
              <a:buChar char="•"/>
              <a:defRPr/>
            </a:pPr>
            <a:r>
              <a:rPr lang="en-US" sz="2800" dirty="0">
                <a:solidFill>
                  <a:prstClr val="white">
                    <a:lumMod val="65000"/>
                  </a:prstClr>
                </a:solidFill>
                <a:latin typeface="Brown Light"/>
              </a:rPr>
              <a:t>Discussion</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FD7EC36-FF80-1329-59FB-7D7F14E60B6B}"/>
                  </a:ext>
                </a:extLst>
              </p14:cNvPr>
              <p14:cNvContentPartPr/>
              <p14:nvPr/>
            </p14:nvContentPartPr>
            <p14:xfrm>
              <a:off x="4628685" y="-581400"/>
              <a:ext cx="360" cy="360"/>
            </p14:xfrm>
          </p:contentPart>
        </mc:Choice>
        <mc:Fallback xmlns="">
          <p:pic>
            <p:nvPicPr>
              <p:cNvPr id="8" name="Ink 7">
                <a:extLst>
                  <a:ext uri="{FF2B5EF4-FFF2-40B4-BE49-F238E27FC236}">
                    <a16:creationId xmlns:a16="http://schemas.microsoft.com/office/drawing/2014/main" id="{0FD7EC36-FF80-1329-59FB-7D7F14E60B6B}"/>
                  </a:ext>
                </a:extLst>
              </p:cNvPr>
              <p:cNvPicPr/>
              <p:nvPr/>
            </p:nvPicPr>
            <p:blipFill>
              <a:blip r:embed="rId5"/>
              <a:stretch>
                <a:fillRect/>
              </a:stretch>
            </p:blipFill>
            <p:spPr>
              <a:xfrm>
                <a:off x="4619685" y="-590400"/>
                <a:ext cx="18000" cy="18000"/>
              </a:xfrm>
              <a:prstGeom prst="rect">
                <a:avLst/>
              </a:prstGeom>
            </p:spPr>
          </p:pic>
        </mc:Fallback>
      </mc:AlternateContent>
      <p:pic>
        <p:nvPicPr>
          <p:cNvPr id="9" name="Picture 8">
            <a:extLst>
              <a:ext uri="{FF2B5EF4-FFF2-40B4-BE49-F238E27FC236}">
                <a16:creationId xmlns:a16="http://schemas.microsoft.com/office/drawing/2014/main" id="{CBF7702D-F9E9-E1EF-40CE-95C28C9C07FF}"/>
              </a:ext>
            </a:extLst>
          </p:cNvPr>
          <p:cNvPicPr>
            <a:picLocks noChangeAspect="1"/>
          </p:cNvPicPr>
          <p:nvPr/>
        </p:nvPicPr>
        <p:blipFill>
          <a:blip r:embed="rId6"/>
          <a:stretch>
            <a:fillRect/>
          </a:stretch>
        </p:blipFill>
        <p:spPr>
          <a:xfrm>
            <a:off x="10172700" y="150742"/>
            <a:ext cx="1533440" cy="1533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48220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FD7EC36-FF80-1329-59FB-7D7F14E60B6B}"/>
                  </a:ext>
                </a:extLst>
              </p14:cNvPr>
              <p14:cNvContentPartPr/>
              <p14:nvPr/>
            </p14:nvContentPartPr>
            <p14:xfrm>
              <a:off x="4628685" y="-581400"/>
              <a:ext cx="360" cy="360"/>
            </p14:xfrm>
          </p:contentPart>
        </mc:Choice>
        <mc:Fallback xmlns="">
          <p:pic>
            <p:nvPicPr>
              <p:cNvPr id="8" name="Ink 7">
                <a:extLst>
                  <a:ext uri="{FF2B5EF4-FFF2-40B4-BE49-F238E27FC236}">
                    <a16:creationId xmlns:a16="http://schemas.microsoft.com/office/drawing/2014/main" id="{0FD7EC36-FF80-1329-59FB-7D7F14E60B6B}"/>
                  </a:ext>
                </a:extLst>
              </p:cNvPr>
              <p:cNvPicPr/>
              <p:nvPr/>
            </p:nvPicPr>
            <p:blipFill>
              <a:blip r:embed="rId4"/>
              <a:stretch>
                <a:fillRect/>
              </a:stretch>
            </p:blipFill>
            <p:spPr>
              <a:xfrm>
                <a:off x="4619685" y="-590400"/>
                <a:ext cx="18000" cy="18000"/>
              </a:xfrm>
              <a:prstGeom prst="rect">
                <a:avLst/>
              </a:prstGeom>
            </p:spPr>
          </p:pic>
        </mc:Fallback>
      </mc:AlternateContent>
      <p:sp>
        <p:nvSpPr>
          <p:cNvPr id="10" name="Rectangle 9">
            <a:extLst>
              <a:ext uri="{FF2B5EF4-FFF2-40B4-BE49-F238E27FC236}">
                <a16:creationId xmlns:a16="http://schemas.microsoft.com/office/drawing/2014/main" id="{0CAB7F0A-D01C-B414-EF40-80FCD8E0B451}"/>
              </a:ext>
            </a:extLst>
          </p:cNvPr>
          <p:cNvSpPr/>
          <p:nvPr/>
        </p:nvSpPr>
        <p:spPr>
          <a:xfrm>
            <a:off x="213483" y="107609"/>
            <a:ext cx="5995102" cy="831274"/>
          </a:xfrm>
          <a:prstGeom prst="rect">
            <a:avLst/>
          </a:prstGeom>
          <a:solidFill>
            <a:sysClr val="window" lastClr="FFFFFF"/>
          </a:solidFill>
          <a:ln w="3492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a:ea typeface="+mn-ea"/>
                <a:cs typeface="+mn-cs"/>
              </a:rPr>
              <a:t>Scheduling Tree Schematic </a:t>
            </a: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(1 of 3)</a:t>
            </a:r>
            <a:r>
              <a:rPr kumimoji="0" lang="en-US" sz="2000" b="1" i="0" u="none" strike="noStrike" kern="0" cap="none" spc="0" normalizeH="0" baseline="0" noProof="0" dirty="0">
                <a:ln>
                  <a:noFill/>
                </a:ln>
                <a:solidFill>
                  <a:prstClr val="black"/>
                </a:solidFill>
                <a:effectLst/>
                <a:uLnTx/>
                <a:uFillTx/>
                <a:latin typeface="Calibri" panose="020F0502020204030204"/>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Conditional Questions Store Scheduling Tags</a:t>
            </a:r>
          </a:p>
        </p:txBody>
      </p:sp>
      <p:cxnSp>
        <p:nvCxnSpPr>
          <p:cNvPr id="13" name="Straight Arrow Connector 12">
            <a:extLst>
              <a:ext uri="{FF2B5EF4-FFF2-40B4-BE49-F238E27FC236}">
                <a16:creationId xmlns:a16="http://schemas.microsoft.com/office/drawing/2014/main" id="{C2EEB9F5-2862-4DDC-0E3D-0449C0C86A58}"/>
              </a:ext>
            </a:extLst>
          </p:cNvPr>
          <p:cNvCxnSpPr>
            <a:cxnSpLocks/>
          </p:cNvCxnSpPr>
          <p:nvPr/>
        </p:nvCxnSpPr>
        <p:spPr>
          <a:xfrm>
            <a:off x="2583593" y="2944321"/>
            <a:ext cx="900755" cy="0"/>
          </a:xfrm>
          <a:prstGeom prst="straightConnector1">
            <a:avLst/>
          </a:prstGeom>
          <a:noFill/>
          <a:ln w="38100" cap="flat" cmpd="sng" algn="ctr">
            <a:solidFill>
              <a:sysClr val="windowText" lastClr="000000"/>
            </a:solidFill>
            <a:prstDash val="solid"/>
            <a:miter lim="800000"/>
            <a:tailEnd type="triangle"/>
          </a:ln>
          <a:effectLst/>
        </p:spPr>
      </p:cxnSp>
      <p:sp>
        <p:nvSpPr>
          <p:cNvPr id="15" name="Rectangle 14">
            <a:extLst>
              <a:ext uri="{FF2B5EF4-FFF2-40B4-BE49-F238E27FC236}">
                <a16:creationId xmlns:a16="http://schemas.microsoft.com/office/drawing/2014/main" id="{93E0CA0F-EA3A-364F-B5CC-B55C8FE6E4A7}"/>
              </a:ext>
            </a:extLst>
          </p:cNvPr>
          <p:cNvSpPr/>
          <p:nvPr/>
        </p:nvSpPr>
        <p:spPr>
          <a:xfrm>
            <a:off x="3930766" y="5611447"/>
            <a:ext cx="7925961" cy="716238"/>
          </a:xfrm>
          <a:prstGeom prst="rect">
            <a:avLst/>
          </a:prstGeom>
          <a:solidFill>
            <a:srgbClr val="4472C4">
              <a:lumMod val="40000"/>
              <a:lumOff val="60000"/>
            </a:srgbClr>
          </a:solidFill>
          <a:ln w="127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Calibri" panose="020F0502020204030204"/>
                <a:ea typeface="+mn-ea"/>
                <a:cs typeface="+mn-cs"/>
              </a:rPr>
              <a:t>Property determines earliest date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Calibri" panose="020F0502020204030204"/>
                <a:ea typeface="+mn-ea"/>
                <a:cs typeface="+mn-cs"/>
              </a:rPr>
              <a:t>for selected vaccine(s) from stored tags</a:t>
            </a:r>
            <a:endParaRPr kumimoji="0" lang="en-US" sz="18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6" name="Flowchart: Document 15">
            <a:extLst>
              <a:ext uri="{FF2B5EF4-FFF2-40B4-BE49-F238E27FC236}">
                <a16:creationId xmlns:a16="http://schemas.microsoft.com/office/drawing/2014/main" id="{86847280-D5ED-7C0B-2D32-C9C068E84522}"/>
              </a:ext>
            </a:extLst>
          </p:cNvPr>
          <p:cNvSpPr/>
          <p:nvPr/>
        </p:nvSpPr>
        <p:spPr>
          <a:xfrm>
            <a:off x="2732822" y="2741479"/>
            <a:ext cx="551030" cy="461840"/>
          </a:xfrm>
          <a:prstGeom prst="flowChartDocument">
            <a:avLst/>
          </a:prstGeom>
          <a:solidFill>
            <a:srgbClr val="7030A0"/>
          </a:solidFill>
          <a:ln w="12700"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Calibri" panose="020F0502020204030204"/>
                <a:ea typeface="+mn-ea"/>
                <a:cs typeface="+mn-cs"/>
              </a:rPr>
              <a:t>MMR</a:t>
            </a:r>
            <a:r>
              <a:rPr kumimoji="0" lang="en-US" sz="1100" b="1" i="0" u="none" strike="noStrike" kern="0" cap="none" spc="0" normalizeH="0" baseline="0" noProof="0" dirty="0">
                <a:ln>
                  <a:noFill/>
                </a:ln>
                <a:solidFill>
                  <a:prstClr val="white"/>
                </a:solidFill>
                <a:effectLst/>
                <a:uLnTx/>
                <a:uFillTx/>
                <a:latin typeface="Calibri" panose="020F0502020204030204"/>
                <a:ea typeface="+mn-ea"/>
                <a:cs typeface="+mn-cs"/>
              </a:rPr>
              <a:t> tag</a:t>
            </a:r>
          </a:p>
        </p:txBody>
      </p:sp>
      <p:grpSp>
        <p:nvGrpSpPr>
          <p:cNvPr id="17" name="Group 16">
            <a:extLst>
              <a:ext uri="{FF2B5EF4-FFF2-40B4-BE49-F238E27FC236}">
                <a16:creationId xmlns:a16="http://schemas.microsoft.com/office/drawing/2014/main" id="{7CCEDC95-56A8-7BF7-7925-4DF977942D85}"/>
              </a:ext>
            </a:extLst>
          </p:cNvPr>
          <p:cNvGrpSpPr/>
          <p:nvPr/>
        </p:nvGrpSpPr>
        <p:grpSpPr>
          <a:xfrm>
            <a:off x="3468424" y="2311544"/>
            <a:ext cx="1264424" cy="3299903"/>
            <a:chOff x="3468424" y="2311544"/>
            <a:chExt cx="1264424" cy="3299903"/>
          </a:xfrm>
        </p:grpSpPr>
        <p:sp>
          <p:nvSpPr>
            <p:cNvPr id="18" name="Flowchart: Decision 17">
              <a:extLst>
                <a:ext uri="{FF2B5EF4-FFF2-40B4-BE49-F238E27FC236}">
                  <a16:creationId xmlns:a16="http://schemas.microsoft.com/office/drawing/2014/main" id="{FE4DF90D-04C2-12A3-D54F-41AE41883385}"/>
                </a:ext>
              </a:extLst>
            </p:cNvPr>
            <p:cNvSpPr/>
            <p:nvPr/>
          </p:nvSpPr>
          <p:spPr>
            <a:xfrm>
              <a:off x="3468424" y="2311544"/>
              <a:ext cx="1264424" cy="1265555"/>
            </a:xfrm>
            <a:prstGeom prst="flowChartDecision">
              <a:avLst/>
            </a:prstGeom>
            <a:solidFill>
              <a:srgbClr val="4472C4">
                <a:lumMod val="40000"/>
                <a:lumOff val="60000"/>
              </a:srgbClr>
            </a:solidFill>
            <a:ln w="12700" cap="flat" cmpd="sng" algn="ctr">
              <a:solidFill>
                <a:sysClr val="windowText" lastClr="000000"/>
              </a:solidFill>
              <a:prstDash val="solid"/>
              <a:miter lim="800000"/>
            </a:ln>
            <a:effectLst/>
          </p:spPr>
          <p:txBody>
            <a:bodyPr wrap="square"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Multiple vaccines due?</a:t>
              </a:r>
            </a:p>
          </p:txBody>
        </p:sp>
        <p:sp>
          <p:nvSpPr>
            <p:cNvPr id="19" name="Rectangle 18">
              <a:extLst>
                <a:ext uri="{FF2B5EF4-FFF2-40B4-BE49-F238E27FC236}">
                  <a16:creationId xmlns:a16="http://schemas.microsoft.com/office/drawing/2014/main" id="{8F32AFA9-799F-E563-D166-0CD1D207ADA3}"/>
                </a:ext>
              </a:extLst>
            </p:cNvPr>
            <p:cNvSpPr/>
            <p:nvPr/>
          </p:nvSpPr>
          <p:spPr>
            <a:xfrm>
              <a:off x="3987042" y="3545613"/>
              <a:ext cx="213989" cy="201750"/>
            </a:xfrm>
            <a:prstGeom prst="rect">
              <a:avLst/>
            </a:prstGeom>
            <a:solidFill>
              <a:srgbClr val="FF0000"/>
            </a:solidFill>
            <a:ln w="12700" cap="flat" cmpd="sng" algn="ctr">
              <a:solidFill>
                <a:srgbClr val="4472C4">
                  <a:shade val="50000"/>
                </a:srgb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N</a:t>
              </a:r>
              <a:endPar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0" name="Straight Arrow Connector 19">
              <a:extLst>
                <a:ext uri="{FF2B5EF4-FFF2-40B4-BE49-F238E27FC236}">
                  <a16:creationId xmlns:a16="http://schemas.microsoft.com/office/drawing/2014/main" id="{BCA40E05-7A54-9D0F-BEF5-B328BD516A37}"/>
                </a:ext>
              </a:extLst>
            </p:cNvPr>
            <p:cNvCxnSpPr>
              <a:cxnSpLocks/>
              <a:stCxn id="19" idx="2"/>
            </p:cNvCxnSpPr>
            <p:nvPr/>
          </p:nvCxnSpPr>
          <p:spPr>
            <a:xfrm>
              <a:off x="4094037" y="3747363"/>
              <a:ext cx="0" cy="1864084"/>
            </a:xfrm>
            <a:prstGeom prst="straightConnector1">
              <a:avLst/>
            </a:prstGeom>
            <a:noFill/>
            <a:ln w="38100" cap="flat" cmpd="sng" algn="ctr">
              <a:solidFill>
                <a:sysClr val="windowText" lastClr="000000"/>
              </a:solidFill>
              <a:prstDash val="solid"/>
              <a:miter lim="800000"/>
              <a:headEnd type="none" w="med" len="med"/>
              <a:tailEnd type="triangle" w="med" len="med"/>
            </a:ln>
            <a:effectLst/>
          </p:spPr>
        </p:cxnSp>
      </p:grpSp>
      <p:grpSp>
        <p:nvGrpSpPr>
          <p:cNvPr id="21" name="Group 20">
            <a:extLst>
              <a:ext uri="{FF2B5EF4-FFF2-40B4-BE49-F238E27FC236}">
                <a16:creationId xmlns:a16="http://schemas.microsoft.com/office/drawing/2014/main" id="{5DBEB858-904A-5689-141D-44AAB47E5FA2}"/>
              </a:ext>
            </a:extLst>
          </p:cNvPr>
          <p:cNvGrpSpPr/>
          <p:nvPr/>
        </p:nvGrpSpPr>
        <p:grpSpPr>
          <a:xfrm>
            <a:off x="7179591" y="1871168"/>
            <a:ext cx="4614323" cy="1321262"/>
            <a:chOff x="7179591" y="1871168"/>
            <a:chExt cx="4614323" cy="1321262"/>
          </a:xfrm>
        </p:grpSpPr>
        <p:sp>
          <p:nvSpPr>
            <p:cNvPr id="22" name="Flowchart: Document 21">
              <a:extLst>
                <a:ext uri="{FF2B5EF4-FFF2-40B4-BE49-F238E27FC236}">
                  <a16:creationId xmlns:a16="http://schemas.microsoft.com/office/drawing/2014/main" id="{AB4C1C6F-833B-5ADD-FA1D-DB735301B1F8}"/>
                </a:ext>
              </a:extLst>
            </p:cNvPr>
            <p:cNvSpPr/>
            <p:nvPr/>
          </p:nvSpPr>
          <p:spPr>
            <a:xfrm>
              <a:off x="11174797" y="2322118"/>
              <a:ext cx="619117" cy="419362"/>
            </a:xfrm>
            <a:prstGeom prst="flowChartDocument">
              <a:avLst/>
            </a:prstGeom>
            <a:solidFill>
              <a:sysClr val="window" lastClr="FFFFFF">
                <a:lumMod val="75000"/>
              </a:sysClr>
            </a:solidFill>
            <a:ln w="12700"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lumMod val="50000"/>
                    </a:prstClr>
                  </a:solidFill>
                  <a:effectLst/>
                  <a:uLnTx/>
                  <a:uFillTx/>
                  <a:latin typeface="Calibri" panose="020F0502020204030204"/>
                  <a:ea typeface="+mn-ea"/>
                  <a:cs typeface="+mn-cs"/>
                </a:rPr>
                <a:t>MMR tag</a:t>
              </a:r>
            </a:p>
          </p:txBody>
        </p:sp>
        <p:cxnSp>
          <p:nvCxnSpPr>
            <p:cNvPr id="23" name="Straight Arrow Connector 22">
              <a:extLst>
                <a:ext uri="{FF2B5EF4-FFF2-40B4-BE49-F238E27FC236}">
                  <a16:creationId xmlns:a16="http://schemas.microsoft.com/office/drawing/2014/main" id="{127D86CF-F2D5-7309-CD1F-3EE48F9E12C1}"/>
                </a:ext>
              </a:extLst>
            </p:cNvPr>
            <p:cNvCxnSpPr>
              <a:cxnSpLocks/>
              <a:stCxn id="24" idx="3"/>
              <a:endCxn id="27" idx="1"/>
            </p:cNvCxnSpPr>
            <p:nvPr/>
          </p:nvCxnSpPr>
          <p:spPr>
            <a:xfrm>
              <a:off x="8614075" y="2531799"/>
              <a:ext cx="527940" cy="0"/>
            </a:xfrm>
            <a:prstGeom prst="straightConnector1">
              <a:avLst/>
            </a:prstGeom>
            <a:noFill/>
            <a:ln w="38100" cap="flat" cmpd="sng" algn="ctr">
              <a:solidFill>
                <a:sysClr val="window" lastClr="FFFFFF">
                  <a:lumMod val="65000"/>
                </a:sysClr>
              </a:solidFill>
              <a:prstDash val="solid"/>
              <a:miter lim="800000"/>
              <a:tailEnd type="triangle"/>
            </a:ln>
            <a:effectLst/>
          </p:spPr>
        </p:cxnSp>
        <p:sp>
          <p:nvSpPr>
            <p:cNvPr id="24" name="Flowchart: Decision 23">
              <a:extLst>
                <a:ext uri="{FF2B5EF4-FFF2-40B4-BE49-F238E27FC236}">
                  <a16:creationId xmlns:a16="http://schemas.microsoft.com/office/drawing/2014/main" id="{8EC8DEEC-45D0-DF5B-9852-8A3925C2D599}"/>
                </a:ext>
              </a:extLst>
            </p:cNvPr>
            <p:cNvSpPr/>
            <p:nvPr/>
          </p:nvSpPr>
          <p:spPr>
            <a:xfrm>
              <a:off x="7179591" y="1871168"/>
              <a:ext cx="1434484" cy="1321262"/>
            </a:xfrm>
            <a:prstGeom prst="flowChartDecision">
              <a:avLst/>
            </a:prstGeom>
            <a:solidFill>
              <a:srgbClr val="4472C4">
                <a:lumMod val="40000"/>
                <a:lumOff val="60000"/>
              </a:srgbClr>
            </a:solidFill>
            <a:ln w="12700" cap="flat" cmpd="sng" algn="ctr">
              <a:solidFill>
                <a:sysClr val="windowText" lastClr="000000"/>
              </a:solidFill>
              <a:prstDash val="solid"/>
              <a:miter lim="800000"/>
            </a:ln>
            <a:effectLst/>
          </p:spPr>
          <p:txBody>
            <a:bodyPr wrap="square"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Calibri" panose="020F0502020204030204"/>
                  <a:ea typeface="+mn-ea"/>
                  <a:cs typeface="+mn-cs"/>
                </a:rPr>
                <a:t>MMR due and missing the tag?</a:t>
              </a:r>
            </a:p>
          </p:txBody>
        </p:sp>
        <p:sp>
          <p:nvSpPr>
            <p:cNvPr id="25" name="Rectangle 24">
              <a:extLst>
                <a:ext uri="{FF2B5EF4-FFF2-40B4-BE49-F238E27FC236}">
                  <a16:creationId xmlns:a16="http://schemas.microsoft.com/office/drawing/2014/main" id="{9084B721-87AF-FF41-50BD-39C156C4080A}"/>
                </a:ext>
              </a:extLst>
            </p:cNvPr>
            <p:cNvSpPr/>
            <p:nvPr/>
          </p:nvSpPr>
          <p:spPr>
            <a:xfrm>
              <a:off x="8402715" y="2423786"/>
              <a:ext cx="242770" cy="210631"/>
            </a:xfrm>
            <a:prstGeom prst="rect">
              <a:avLst/>
            </a:prstGeom>
            <a:solidFill>
              <a:sysClr val="window" lastClr="FFFFFF">
                <a:lumMod val="7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lumMod val="50000"/>
                    </a:prstClr>
                  </a:solidFill>
                  <a:effectLst/>
                  <a:uLnTx/>
                  <a:uFillTx/>
                  <a:latin typeface="Calibri" panose="020F0502020204030204"/>
                  <a:ea typeface="+mn-ea"/>
                  <a:cs typeface="+mn-cs"/>
                </a:rPr>
                <a:t>Y</a:t>
              </a:r>
            </a:p>
          </p:txBody>
        </p:sp>
        <p:cxnSp>
          <p:nvCxnSpPr>
            <p:cNvPr id="26" name="Straight Arrow Connector 25">
              <a:extLst>
                <a:ext uri="{FF2B5EF4-FFF2-40B4-BE49-F238E27FC236}">
                  <a16:creationId xmlns:a16="http://schemas.microsoft.com/office/drawing/2014/main" id="{2D100601-3ED8-7BDD-D89D-5FD6506655DF}"/>
                </a:ext>
              </a:extLst>
            </p:cNvPr>
            <p:cNvCxnSpPr>
              <a:cxnSpLocks/>
              <a:stCxn id="28" idx="3"/>
              <a:endCxn id="22" idx="1"/>
            </p:cNvCxnSpPr>
            <p:nvPr/>
          </p:nvCxnSpPr>
          <p:spPr>
            <a:xfrm>
              <a:off x="10602201" y="2529102"/>
              <a:ext cx="572596" cy="2697"/>
            </a:xfrm>
            <a:prstGeom prst="straightConnector1">
              <a:avLst/>
            </a:prstGeom>
            <a:noFill/>
            <a:ln w="38100" cap="flat" cmpd="sng" algn="ctr">
              <a:solidFill>
                <a:sysClr val="window" lastClr="FFFFFF">
                  <a:lumMod val="65000"/>
                </a:sysClr>
              </a:solidFill>
              <a:prstDash val="solid"/>
              <a:miter lim="800000"/>
              <a:tailEnd type="triangle"/>
            </a:ln>
            <a:effectLst/>
          </p:spPr>
        </p:cxnSp>
        <p:sp>
          <p:nvSpPr>
            <p:cNvPr id="27" name="Flowchart: Decision 26">
              <a:extLst>
                <a:ext uri="{FF2B5EF4-FFF2-40B4-BE49-F238E27FC236}">
                  <a16:creationId xmlns:a16="http://schemas.microsoft.com/office/drawing/2014/main" id="{1DF724D9-ABDF-C6DD-045C-996C27191AF0}"/>
                </a:ext>
              </a:extLst>
            </p:cNvPr>
            <p:cNvSpPr/>
            <p:nvPr/>
          </p:nvSpPr>
          <p:spPr>
            <a:xfrm>
              <a:off x="9142015" y="1871168"/>
              <a:ext cx="1434484" cy="1321262"/>
            </a:xfrm>
            <a:prstGeom prst="flowChartDecision">
              <a:avLst/>
            </a:prstGeom>
            <a:solidFill>
              <a:sysClr val="window" lastClr="FFFFFF">
                <a:lumMod val="75000"/>
              </a:sys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lumMod val="50000"/>
                    </a:prstClr>
                  </a:solidFill>
                  <a:effectLst/>
                  <a:uLnTx/>
                  <a:uFillTx/>
                  <a:latin typeface="Calibri" panose="020F0502020204030204"/>
                  <a:ea typeface="+mn-ea"/>
                  <a:cs typeface="+mn-cs"/>
                </a:rPr>
                <a:t>“Do you want MMR vaccine?”</a:t>
              </a:r>
            </a:p>
          </p:txBody>
        </p:sp>
        <p:sp>
          <p:nvSpPr>
            <p:cNvPr id="28" name="Rectangle 27">
              <a:extLst>
                <a:ext uri="{FF2B5EF4-FFF2-40B4-BE49-F238E27FC236}">
                  <a16:creationId xmlns:a16="http://schemas.microsoft.com/office/drawing/2014/main" id="{DBBD946C-8BBA-EB70-0070-ADD28CAB2BC6}"/>
                </a:ext>
              </a:extLst>
            </p:cNvPr>
            <p:cNvSpPr/>
            <p:nvPr/>
          </p:nvSpPr>
          <p:spPr>
            <a:xfrm>
              <a:off x="10359431" y="2423786"/>
              <a:ext cx="242770" cy="210631"/>
            </a:xfrm>
            <a:prstGeom prst="rect">
              <a:avLst/>
            </a:prstGeom>
            <a:solidFill>
              <a:sysClr val="window" lastClr="FFFFFF">
                <a:lumMod val="7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lumMod val="50000"/>
                    </a:prstClr>
                  </a:solidFill>
                  <a:effectLst/>
                  <a:uLnTx/>
                  <a:uFillTx/>
                  <a:latin typeface="Calibri" panose="020F0502020204030204"/>
                  <a:ea typeface="+mn-ea"/>
                  <a:cs typeface="+mn-cs"/>
                </a:rPr>
                <a:t>Y</a:t>
              </a:r>
            </a:p>
          </p:txBody>
        </p:sp>
      </p:grpSp>
      <p:grpSp>
        <p:nvGrpSpPr>
          <p:cNvPr id="29" name="Group 28">
            <a:extLst>
              <a:ext uri="{FF2B5EF4-FFF2-40B4-BE49-F238E27FC236}">
                <a16:creationId xmlns:a16="http://schemas.microsoft.com/office/drawing/2014/main" id="{A4F2A568-3972-1720-5508-E3E4149F92BE}"/>
              </a:ext>
            </a:extLst>
          </p:cNvPr>
          <p:cNvGrpSpPr/>
          <p:nvPr/>
        </p:nvGrpSpPr>
        <p:grpSpPr>
          <a:xfrm>
            <a:off x="7179591" y="3701119"/>
            <a:ext cx="4602908" cy="1389160"/>
            <a:chOff x="7179591" y="60092"/>
            <a:chExt cx="4602908" cy="1389160"/>
          </a:xfrm>
        </p:grpSpPr>
        <p:sp>
          <p:nvSpPr>
            <p:cNvPr id="30" name="Flowchart: Document 29">
              <a:extLst>
                <a:ext uri="{FF2B5EF4-FFF2-40B4-BE49-F238E27FC236}">
                  <a16:creationId xmlns:a16="http://schemas.microsoft.com/office/drawing/2014/main" id="{AC23ED3A-2A02-4A79-CEEB-D408EF48E545}"/>
                </a:ext>
              </a:extLst>
            </p:cNvPr>
            <p:cNvSpPr/>
            <p:nvPr/>
          </p:nvSpPr>
          <p:spPr>
            <a:xfrm>
              <a:off x="11163382" y="511042"/>
              <a:ext cx="619117" cy="419362"/>
            </a:xfrm>
            <a:prstGeom prst="flowChartDocument">
              <a:avLst/>
            </a:prstGeom>
            <a:solidFill>
              <a:srgbClr val="7030A0"/>
            </a:solidFill>
            <a:ln w="12700"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libri" panose="020F0502020204030204"/>
                  <a:ea typeface="+mn-ea"/>
                  <a:cs typeface="+mn-cs"/>
                </a:rPr>
                <a:t>VAR tag</a:t>
              </a:r>
            </a:p>
          </p:txBody>
        </p:sp>
        <p:cxnSp>
          <p:nvCxnSpPr>
            <p:cNvPr id="31" name="Straight Arrow Connector 30">
              <a:extLst>
                <a:ext uri="{FF2B5EF4-FFF2-40B4-BE49-F238E27FC236}">
                  <a16:creationId xmlns:a16="http://schemas.microsoft.com/office/drawing/2014/main" id="{89870F61-F2C1-C85F-28F9-1734C7B70655}"/>
                </a:ext>
              </a:extLst>
            </p:cNvPr>
            <p:cNvCxnSpPr>
              <a:cxnSpLocks/>
              <a:stCxn id="38" idx="3"/>
              <a:endCxn id="35" idx="1"/>
            </p:cNvCxnSpPr>
            <p:nvPr/>
          </p:nvCxnSpPr>
          <p:spPr>
            <a:xfrm>
              <a:off x="8614075" y="720723"/>
              <a:ext cx="516525" cy="0"/>
            </a:xfrm>
            <a:prstGeom prst="straightConnector1">
              <a:avLst/>
            </a:prstGeom>
            <a:noFill/>
            <a:ln w="38100" cap="flat" cmpd="sng" algn="ctr">
              <a:solidFill>
                <a:sysClr val="windowText" lastClr="000000"/>
              </a:solidFill>
              <a:prstDash val="solid"/>
              <a:miter lim="800000"/>
              <a:tailEnd type="triangle"/>
            </a:ln>
            <a:effectLst/>
          </p:spPr>
        </p:cxnSp>
        <p:grpSp>
          <p:nvGrpSpPr>
            <p:cNvPr id="32" name="Group 31">
              <a:extLst>
                <a:ext uri="{FF2B5EF4-FFF2-40B4-BE49-F238E27FC236}">
                  <a16:creationId xmlns:a16="http://schemas.microsoft.com/office/drawing/2014/main" id="{5318BF10-D727-56F5-E364-86D46D8EB7A2}"/>
                </a:ext>
              </a:extLst>
            </p:cNvPr>
            <p:cNvGrpSpPr/>
            <p:nvPr/>
          </p:nvGrpSpPr>
          <p:grpSpPr>
            <a:xfrm>
              <a:off x="7179591" y="60092"/>
              <a:ext cx="1454479" cy="1389160"/>
              <a:chOff x="7179591" y="60092"/>
              <a:chExt cx="1454479" cy="1389160"/>
            </a:xfrm>
          </p:grpSpPr>
          <p:sp>
            <p:nvSpPr>
              <p:cNvPr id="38" name="Flowchart: Decision 37">
                <a:extLst>
                  <a:ext uri="{FF2B5EF4-FFF2-40B4-BE49-F238E27FC236}">
                    <a16:creationId xmlns:a16="http://schemas.microsoft.com/office/drawing/2014/main" id="{A6DB3671-537A-1B3D-762E-8DC0E700995E}"/>
                  </a:ext>
                </a:extLst>
              </p:cNvPr>
              <p:cNvSpPr/>
              <p:nvPr/>
            </p:nvSpPr>
            <p:spPr>
              <a:xfrm>
                <a:off x="7179591" y="60092"/>
                <a:ext cx="1434484" cy="1321262"/>
              </a:xfrm>
              <a:prstGeom prst="flowChartDecision">
                <a:avLst/>
              </a:prstGeom>
              <a:solidFill>
                <a:srgbClr val="4472C4">
                  <a:lumMod val="40000"/>
                  <a:lumOff val="60000"/>
                </a:srgbClr>
              </a:solidFill>
              <a:ln w="12700" cap="flat" cmpd="sng" algn="ctr">
                <a:solidFill>
                  <a:sysClr val="windowText" lastClr="000000"/>
                </a:solidFill>
                <a:prstDash val="solid"/>
                <a:miter lim="800000"/>
              </a:ln>
              <a:effectLst/>
            </p:spPr>
            <p:txBody>
              <a:bodyPr wrap="square"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Calibri" panose="020F0502020204030204"/>
                    <a:ea typeface="+mn-ea"/>
                    <a:cs typeface="+mn-cs"/>
                  </a:rPr>
                  <a:t>VAR due and missing the tag?</a:t>
                </a:r>
              </a:p>
            </p:txBody>
          </p:sp>
          <p:sp>
            <p:nvSpPr>
              <p:cNvPr id="39" name="Rectangle 38">
                <a:extLst>
                  <a:ext uri="{FF2B5EF4-FFF2-40B4-BE49-F238E27FC236}">
                    <a16:creationId xmlns:a16="http://schemas.microsoft.com/office/drawing/2014/main" id="{E5D6810B-6329-8B98-1C67-E5D22639CD67}"/>
                  </a:ext>
                </a:extLst>
              </p:cNvPr>
              <p:cNvSpPr/>
              <p:nvPr/>
            </p:nvSpPr>
            <p:spPr>
              <a:xfrm>
                <a:off x="8391300" y="612710"/>
                <a:ext cx="242770" cy="210631"/>
              </a:xfrm>
              <a:prstGeom prst="rect">
                <a:avLst/>
              </a:prstGeom>
              <a:solidFill>
                <a:srgbClr val="70AD47">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Y</a:t>
                </a:r>
              </a:p>
            </p:txBody>
          </p:sp>
          <p:sp>
            <p:nvSpPr>
              <p:cNvPr id="40" name="Rectangle 39">
                <a:extLst>
                  <a:ext uri="{FF2B5EF4-FFF2-40B4-BE49-F238E27FC236}">
                    <a16:creationId xmlns:a16="http://schemas.microsoft.com/office/drawing/2014/main" id="{D61545D1-99BF-A29D-5246-F7543D056644}"/>
                  </a:ext>
                </a:extLst>
              </p:cNvPr>
              <p:cNvSpPr/>
              <p:nvPr/>
            </p:nvSpPr>
            <p:spPr>
              <a:xfrm>
                <a:off x="7775448" y="1238621"/>
                <a:ext cx="242770" cy="210631"/>
              </a:xfrm>
              <a:prstGeom prst="rect">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N</a:t>
                </a:r>
              </a:p>
            </p:txBody>
          </p:sp>
        </p:grpSp>
        <p:cxnSp>
          <p:nvCxnSpPr>
            <p:cNvPr id="33" name="Straight Arrow Connector 32">
              <a:extLst>
                <a:ext uri="{FF2B5EF4-FFF2-40B4-BE49-F238E27FC236}">
                  <a16:creationId xmlns:a16="http://schemas.microsoft.com/office/drawing/2014/main" id="{F401C2D4-1FC7-8623-8344-2824F8F3C7EA}"/>
                </a:ext>
              </a:extLst>
            </p:cNvPr>
            <p:cNvCxnSpPr>
              <a:cxnSpLocks/>
              <a:stCxn id="37" idx="3"/>
              <a:endCxn id="30" idx="1"/>
            </p:cNvCxnSpPr>
            <p:nvPr/>
          </p:nvCxnSpPr>
          <p:spPr>
            <a:xfrm>
              <a:off x="10590786" y="718026"/>
              <a:ext cx="572596" cy="2697"/>
            </a:xfrm>
            <a:prstGeom prst="straightConnector1">
              <a:avLst/>
            </a:prstGeom>
            <a:noFill/>
            <a:ln w="38100" cap="flat" cmpd="sng" algn="ctr">
              <a:solidFill>
                <a:sysClr val="windowText" lastClr="000000"/>
              </a:solidFill>
              <a:prstDash val="solid"/>
              <a:miter lim="800000"/>
              <a:tailEnd type="triangle"/>
            </a:ln>
            <a:effectLst/>
          </p:spPr>
        </p:cxnSp>
        <p:grpSp>
          <p:nvGrpSpPr>
            <p:cNvPr id="34" name="Group 33">
              <a:extLst>
                <a:ext uri="{FF2B5EF4-FFF2-40B4-BE49-F238E27FC236}">
                  <a16:creationId xmlns:a16="http://schemas.microsoft.com/office/drawing/2014/main" id="{E97A64E5-6258-3A47-82F2-333ADE917988}"/>
                </a:ext>
              </a:extLst>
            </p:cNvPr>
            <p:cNvGrpSpPr/>
            <p:nvPr/>
          </p:nvGrpSpPr>
          <p:grpSpPr>
            <a:xfrm>
              <a:off x="9130600" y="60092"/>
              <a:ext cx="1460186" cy="1381228"/>
              <a:chOff x="7173884" y="60092"/>
              <a:chExt cx="1460186" cy="1381228"/>
            </a:xfrm>
          </p:grpSpPr>
          <p:sp>
            <p:nvSpPr>
              <p:cNvPr id="35" name="Flowchart: Decision 34">
                <a:extLst>
                  <a:ext uri="{FF2B5EF4-FFF2-40B4-BE49-F238E27FC236}">
                    <a16:creationId xmlns:a16="http://schemas.microsoft.com/office/drawing/2014/main" id="{A5A9DC01-6A58-F841-23BE-0873B4AA67B0}"/>
                  </a:ext>
                </a:extLst>
              </p:cNvPr>
              <p:cNvSpPr/>
              <p:nvPr/>
            </p:nvSpPr>
            <p:spPr>
              <a:xfrm>
                <a:off x="7173884" y="60092"/>
                <a:ext cx="1434484" cy="1321262"/>
              </a:xfrm>
              <a:prstGeom prst="flowChartDecision">
                <a:avLst/>
              </a:prstGeom>
              <a:solidFill>
                <a:srgbClr val="FFC000"/>
              </a:solidFill>
              <a:ln w="12700" cap="flat" cmpd="sng" algn="ctr">
                <a:solidFill>
                  <a:srgbClr val="4472C4">
                    <a:shade val="50000"/>
                  </a:srgb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“Do you want Varicella vaccine?”</a:t>
                </a:r>
              </a:p>
            </p:txBody>
          </p:sp>
          <p:sp>
            <p:nvSpPr>
              <p:cNvPr id="36" name="Rectangle 35">
                <a:extLst>
                  <a:ext uri="{FF2B5EF4-FFF2-40B4-BE49-F238E27FC236}">
                    <a16:creationId xmlns:a16="http://schemas.microsoft.com/office/drawing/2014/main" id="{02DDFBAA-92BD-06DF-342E-011765339900}"/>
                  </a:ext>
                </a:extLst>
              </p:cNvPr>
              <p:cNvSpPr/>
              <p:nvPr/>
            </p:nvSpPr>
            <p:spPr>
              <a:xfrm>
                <a:off x="7780230" y="1230689"/>
                <a:ext cx="242770" cy="210631"/>
              </a:xfrm>
              <a:prstGeom prst="rect">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N</a:t>
                </a:r>
              </a:p>
            </p:txBody>
          </p:sp>
          <p:sp>
            <p:nvSpPr>
              <p:cNvPr id="37" name="Rectangle 36">
                <a:extLst>
                  <a:ext uri="{FF2B5EF4-FFF2-40B4-BE49-F238E27FC236}">
                    <a16:creationId xmlns:a16="http://schemas.microsoft.com/office/drawing/2014/main" id="{B2A0515D-1129-BA62-FCFB-4424AA4DB41A}"/>
                  </a:ext>
                </a:extLst>
              </p:cNvPr>
              <p:cNvSpPr/>
              <p:nvPr/>
            </p:nvSpPr>
            <p:spPr>
              <a:xfrm>
                <a:off x="8391300" y="612710"/>
                <a:ext cx="242770" cy="210631"/>
              </a:xfrm>
              <a:prstGeom prst="rect">
                <a:avLst/>
              </a:prstGeom>
              <a:solidFill>
                <a:srgbClr val="70AD47">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Y</a:t>
                </a:r>
              </a:p>
            </p:txBody>
          </p:sp>
        </p:grpSp>
      </p:grpSp>
      <p:cxnSp>
        <p:nvCxnSpPr>
          <p:cNvPr id="41" name="Connector: Elbow 40">
            <a:extLst>
              <a:ext uri="{FF2B5EF4-FFF2-40B4-BE49-F238E27FC236}">
                <a16:creationId xmlns:a16="http://schemas.microsoft.com/office/drawing/2014/main" id="{738708BE-42F6-8DA9-A64B-25058A3540F8}"/>
              </a:ext>
            </a:extLst>
          </p:cNvPr>
          <p:cNvCxnSpPr>
            <a:cxnSpLocks/>
          </p:cNvCxnSpPr>
          <p:nvPr/>
        </p:nvCxnSpPr>
        <p:spPr>
          <a:xfrm rot="5400000">
            <a:off x="9198486" y="1416201"/>
            <a:ext cx="987363" cy="3593230"/>
          </a:xfrm>
          <a:prstGeom prst="bentConnector3">
            <a:avLst>
              <a:gd name="adj1" fmla="val 73153"/>
            </a:avLst>
          </a:prstGeom>
          <a:noFill/>
          <a:ln w="38100" cap="flat" cmpd="sng" algn="ctr">
            <a:solidFill>
              <a:sysClr val="window" lastClr="FFFFFF">
                <a:lumMod val="50000"/>
              </a:sysClr>
            </a:solidFill>
            <a:prstDash val="solid"/>
            <a:miter lim="800000"/>
            <a:headEnd type="none" w="med" len="med"/>
            <a:tailEnd type="triangle" w="med" len="med"/>
          </a:ln>
          <a:effectLst/>
        </p:spPr>
      </p:cxnSp>
      <p:cxnSp>
        <p:nvCxnSpPr>
          <p:cNvPr id="42" name="Straight Arrow Connector 41">
            <a:extLst>
              <a:ext uri="{FF2B5EF4-FFF2-40B4-BE49-F238E27FC236}">
                <a16:creationId xmlns:a16="http://schemas.microsoft.com/office/drawing/2014/main" id="{81894D3C-84B4-F802-4A65-D571D4960A71}"/>
              </a:ext>
            </a:extLst>
          </p:cNvPr>
          <p:cNvCxnSpPr>
            <a:cxnSpLocks/>
            <a:endCxn id="38" idx="0"/>
          </p:cNvCxnSpPr>
          <p:nvPr/>
        </p:nvCxnSpPr>
        <p:spPr>
          <a:xfrm>
            <a:off x="7896833" y="3251120"/>
            <a:ext cx="0" cy="449999"/>
          </a:xfrm>
          <a:prstGeom prst="straightConnector1">
            <a:avLst/>
          </a:prstGeom>
          <a:noFill/>
          <a:ln w="38100" cap="flat" cmpd="sng" algn="ctr">
            <a:solidFill>
              <a:sysClr val="windowText" lastClr="000000"/>
            </a:solidFill>
            <a:prstDash val="solid"/>
            <a:miter lim="800000"/>
            <a:tailEnd type="triangle"/>
          </a:ln>
          <a:effectLst/>
        </p:spPr>
      </p:cxnSp>
      <p:cxnSp>
        <p:nvCxnSpPr>
          <p:cNvPr id="43" name="Straight Arrow Connector 42">
            <a:extLst>
              <a:ext uri="{FF2B5EF4-FFF2-40B4-BE49-F238E27FC236}">
                <a16:creationId xmlns:a16="http://schemas.microsoft.com/office/drawing/2014/main" id="{0B49C029-6704-D2E6-7597-CC20A6FE0075}"/>
              </a:ext>
            </a:extLst>
          </p:cNvPr>
          <p:cNvCxnSpPr>
            <a:cxnSpLocks/>
            <a:stCxn id="89" idx="2"/>
          </p:cNvCxnSpPr>
          <p:nvPr/>
        </p:nvCxnSpPr>
        <p:spPr>
          <a:xfrm>
            <a:off x="9844824" y="3260328"/>
            <a:ext cx="0" cy="168672"/>
          </a:xfrm>
          <a:prstGeom prst="straightConnector1">
            <a:avLst/>
          </a:prstGeom>
          <a:noFill/>
          <a:ln w="38100" cap="flat" cmpd="sng" algn="ctr">
            <a:solidFill>
              <a:sysClr val="window" lastClr="FFFFFF">
                <a:lumMod val="65000"/>
              </a:sysClr>
            </a:solidFill>
            <a:prstDash val="solid"/>
            <a:miter lim="800000"/>
            <a:headEnd type="none" w="med" len="med"/>
            <a:tailEnd type="triangle" w="med" len="med"/>
          </a:ln>
          <a:effectLst/>
        </p:spPr>
      </p:cxnSp>
      <p:cxnSp>
        <p:nvCxnSpPr>
          <p:cNvPr id="44" name="Straight Arrow Connector 43">
            <a:extLst>
              <a:ext uri="{FF2B5EF4-FFF2-40B4-BE49-F238E27FC236}">
                <a16:creationId xmlns:a16="http://schemas.microsoft.com/office/drawing/2014/main" id="{189BEDC8-71A8-F08D-58DB-92983A964B08}"/>
              </a:ext>
            </a:extLst>
          </p:cNvPr>
          <p:cNvCxnSpPr>
            <a:cxnSpLocks/>
          </p:cNvCxnSpPr>
          <p:nvPr/>
        </p:nvCxnSpPr>
        <p:spPr>
          <a:xfrm>
            <a:off x="9861940" y="5090279"/>
            <a:ext cx="0" cy="529100"/>
          </a:xfrm>
          <a:prstGeom prst="straightConnector1">
            <a:avLst/>
          </a:prstGeom>
          <a:noFill/>
          <a:ln w="38100" cap="flat" cmpd="sng" algn="ctr">
            <a:solidFill>
              <a:sysClr val="windowText" lastClr="000000"/>
            </a:solidFill>
            <a:prstDash val="solid"/>
            <a:miter lim="800000"/>
            <a:headEnd type="none" w="med" len="med"/>
            <a:tailEnd type="triangle" w="med" len="med"/>
          </a:ln>
          <a:effectLst/>
        </p:spPr>
      </p:cxnSp>
      <p:cxnSp>
        <p:nvCxnSpPr>
          <p:cNvPr id="45" name="Straight Arrow Connector 44">
            <a:extLst>
              <a:ext uri="{FF2B5EF4-FFF2-40B4-BE49-F238E27FC236}">
                <a16:creationId xmlns:a16="http://schemas.microsoft.com/office/drawing/2014/main" id="{686D8280-3B4F-9732-FE4A-15DD57D69C15}"/>
              </a:ext>
            </a:extLst>
          </p:cNvPr>
          <p:cNvCxnSpPr>
            <a:cxnSpLocks/>
            <a:stCxn id="30" idx="2"/>
          </p:cNvCxnSpPr>
          <p:nvPr/>
        </p:nvCxnSpPr>
        <p:spPr>
          <a:xfrm>
            <a:off x="11472941" y="4543707"/>
            <a:ext cx="11416" cy="1075672"/>
          </a:xfrm>
          <a:prstGeom prst="straightConnector1">
            <a:avLst/>
          </a:prstGeom>
          <a:noFill/>
          <a:ln w="38100" cap="flat" cmpd="sng" algn="ctr">
            <a:solidFill>
              <a:sysClr val="windowText" lastClr="000000"/>
            </a:solidFill>
            <a:prstDash val="solid"/>
            <a:miter lim="800000"/>
            <a:headEnd type="none" w="med" len="med"/>
            <a:tailEnd type="triangle" w="med" len="med"/>
          </a:ln>
          <a:effectLst/>
        </p:spPr>
      </p:cxnSp>
      <p:cxnSp>
        <p:nvCxnSpPr>
          <p:cNvPr id="46" name="Straight Arrow Connector 45">
            <a:extLst>
              <a:ext uri="{FF2B5EF4-FFF2-40B4-BE49-F238E27FC236}">
                <a16:creationId xmlns:a16="http://schemas.microsoft.com/office/drawing/2014/main" id="{39C4DCDC-3D0F-EDD7-3F85-D52D3F00C3A6}"/>
              </a:ext>
            </a:extLst>
          </p:cNvPr>
          <p:cNvCxnSpPr>
            <a:cxnSpLocks/>
          </p:cNvCxnSpPr>
          <p:nvPr/>
        </p:nvCxnSpPr>
        <p:spPr>
          <a:xfrm>
            <a:off x="7896833" y="5082347"/>
            <a:ext cx="0" cy="529100"/>
          </a:xfrm>
          <a:prstGeom prst="straightConnector1">
            <a:avLst/>
          </a:prstGeom>
          <a:noFill/>
          <a:ln w="38100" cap="flat" cmpd="sng" algn="ctr">
            <a:solidFill>
              <a:sysClr val="windowText" lastClr="000000"/>
            </a:solidFill>
            <a:prstDash val="solid"/>
            <a:miter lim="800000"/>
            <a:headEnd type="none" w="med" len="med"/>
            <a:tailEnd type="triangle" w="med" len="med"/>
          </a:ln>
          <a:effectLst/>
        </p:spPr>
      </p:cxnSp>
      <p:grpSp>
        <p:nvGrpSpPr>
          <p:cNvPr id="47" name="Group 46">
            <a:extLst>
              <a:ext uri="{FF2B5EF4-FFF2-40B4-BE49-F238E27FC236}">
                <a16:creationId xmlns:a16="http://schemas.microsoft.com/office/drawing/2014/main" id="{4EE384C8-86A0-D5F4-6AE4-ECEF720443F2}"/>
              </a:ext>
            </a:extLst>
          </p:cNvPr>
          <p:cNvGrpSpPr/>
          <p:nvPr/>
        </p:nvGrpSpPr>
        <p:grpSpPr>
          <a:xfrm>
            <a:off x="226142" y="4540843"/>
            <a:ext cx="3220967" cy="2252788"/>
            <a:chOff x="226142" y="4540843"/>
            <a:chExt cx="3220967" cy="2252788"/>
          </a:xfrm>
        </p:grpSpPr>
        <p:sp>
          <p:nvSpPr>
            <p:cNvPr id="48" name="TextBox 47">
              <a:extLst>
                <a:ext uri="{FF2B5EF4-FFF2-40B4-BE49-F238E27FC236}">
                  <a16:creationId xmlns:a16="http://schemas.microsoft.com/office/drawing/2014/main" id="{DC314A24-54EB-8459-86D2-B806F3B7CEBF}"/>
                </a:ext>
              </a:extLst>
            </p:cNvPr>
            <p:cNvSpPr txBox="1">
              <a:spLocks noChangeAspect="1"/>
            </p:cNvSpPr>
            <p:nvPr/>
          </p:nvSpPr>
          <p:spPr>
            <a:xfrm>
              <a:off x="226142" y="4540843"/>
              <a:ext cx="2796767" cy="2252788"/>
            </a:xfrm>
            <a:prstGeom prst="rect">
              <a:avLst/>
            </a:prstGeom>
            <a:solidFill>
              <a:sysClr val="window" lastClr="FFFFFF">
                <a:lumMod val="95000"/>
              </a:sysClr>
            </a:solidFill>
            <a:ln w="38100">
              <a:solidFill>
                <a:sysClr val="windowText" lastClr="000000"/>
              </a:solidFill>
            </a:ln>
            <a:effectLst>
              <a:outerShdw blurRad="63500" sx="102000" sy="102000" algn="ctr" rotWithShape="0">
                <a:prstClr val="black">
                  <a:alpha val="40000"/>
                </a:prstClr>
              </a:outerShdw>
            </a:effectLst>
          </p:spPr>
          <p:txBody>
            <a:bodyPr wrap="square" rtlCol="0">
              <a:noAutofit/>
            </a:bodyPr>
            <a:lstStyle/>
            <a:p>
              <a:pPr marL="0" marR="0" lvl="0" indent="115888"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black"/>
                  </a:solidFill>
                  <a:effectLst/>
                  <a:uLnTx/>
                  <a:uFillTx/>
                  <a:latin typeface="Calibri" panose="020F0502020204030204"/>
                </a:rPr>
                <a:t>Legend:</a:t>
              </a:r>
              <a:endParaRPr kumimoji="0" lang="en-US" sz="1400" b="1" i="0" u="sng" strike="noStrike" kern="0" cap="none" spc="0" normalizeH="0" baseline="0" noProof="0" dirty="0">
                <a:ln>
                  <a:noFill/>
                </a:ln>
                <a:solidFill>
                  <a:prstClr val="black"/>
                </a:solidFill>
                <a:effectLst/>
                <a:uLnTx/>
                <a:uFillTx/>
                <a:latin typeface="Calibri" panose="020F0502020204030204"/>
              </a:endParaRPr>
            </a:p>
          </p:txBody>
        </p:sp>
        <p:sp>
          <p:nvSpPr>
            <p:cNvPr id="49" name="Flowchart: Document 48">
              <a:extLst>
                <a:ext uri="{FF2B5EF4-FFF2-40B4-BE49-F238E27FC236}">
                  <a16:creationId xmlns:a16="http://schemas.microsoft.com/office/drawing/2014/main" id="{23C53F8B-2918-1131-CAF5-2D0454A6BB83}"/>
                </a:ext>
              </a:extLst>
            </p:cNvPr>
            <p:cNvSpPr/>
            <p:nvPr/>
          </p:nvSpPr>
          <p:spPr>
            <a:xfrm>
              <a:off x="428501" y="5394185"/>
              <a:ext cx="390044" cy="308217"/>
            </a:xfrm>
            <a:prstGeom prst="flowChartDocument">
              <a:avLst/>
            </a:prstGeom>
            <a:solidFill>
              <a:srgbClr val="7030A0"/>
            </a:solidFill>
            <a:ln w="127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0" name="Flowchart: Decision 49">
              <a:extLst>
                <a:ext uri="{FF2B5EF4-FFF2-40B4-BE49-F238E27FC236}">
                  <a16:creationId xmlns:a16="http://schemas.microsoft.com/office/drawing/2014/main" id="{221704B8-7DEA-5149-3D4D-923D35AECBF3}"/>
                </a:ext>
              </a:extLst>
            </p:cNvPr>
            <p:cNvSpPr/>
            <p:nvPr/>
          </p:nvSpPr>
          <p:spPr>
            <a:xfrm>
              <a:off x="399972" y="5794564"/>
              <a:ext cx="447102" cy="419362"/>
            </a:xfrm>
            <a:prstGeom prst="flowChartDecision">
              <a:avLst/>
            </a:prstGeom>
            <a:solidFill>
              <a:srgbClr val="4472C4">
                <a:lumMod val="40000"/>
                <a:lumOff val="60000"/>
              </a:srgbClr>
            </a:solidFill>
            <a:ln w="127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wrap="square"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1" name="Flowchart: Decision 50">
              <a:extLst>
                <a:ext uri="{FF2B5EF4-FFF2-40B4-BE49-F238E27FC236}">
                  <a16:creationId xmlns:a16="http://schemas.microsoft.com/office/drawing/2014/main" id="{5E97C541-796D-666E-8888-27546F55CA63}"/>
                </a:ext>
              </a:extLst>
            </p:cNvPr>
            <p:cNvSpPr/>
            <p:nvPr/>
          </p:nvSpPr>
          <p:spPr>
            <a:xfrm>
              <a:off x="399972" y="6263835"/>
              <a:ext cx="447102" cy="419362"/>
            </a:xfrm>
            <a:prstGeom prst="flowChartDecision">
              <a:avLst/>
            </a:prstGeom>
            <a:solidFill>
              <a:srgbClr val="FFC000">
                <a:lumMod val="60000"/>
                <a:lumOff val="40000"/>
              </a:srgbClr>
            </a:solidFill>
            <a:ln w="127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wrap="square"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CD684293-C2AC-F491-ECF6-6AF023C7A311}"/>
                </a:ext>
              </a:extLst>
            </p:cNvPr>
            <p:cNvSpPr txBox="1"/>
            <p:nvPr/>
          </p:nvSpPr>
          <p:spPr>
            <a:xfrm>
              <a:off x="904573" y="5394405"/>
              <a:ext cx="2191925" cy="338554"/>
            </a:xfrm>
            <a:prstGeom prst="rect">
              <a:avLst/>
            </a:prstGeom>
          </p:spPr>
          <p:txBody>
            <a:bodyPr wrap="square" rtlCol="0">
              <a:spAutoFit/>
            </a:bodyPr>
            <a:lstStyle/>
            <a:p>
              <a:pPr marL="166688" marR="0" lvl="0" indent="-16668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a:ln>
                    <a:noFill/>
                  </a:ln>
                  <a:solidFill>
                    <a:prstClr val="black"/>
                  </a:solidFill>
                  <a:effectLst/>
                  <a:uLnTx/>
                  <a:uFillTx/>
                  <a:latin typeface="Calibri" panose="020F0502020204030204"/>
                </a:rPr>
                <a:t>Scheduling tag</a:t>
              </a:r>
            </a:p>
          </p:txBody>
        </p:sp>
        <p:sp>
          <p:nvSpPr>
            <p:cNvPr id="53" name="TextBox 52">
              <a:extLst>
                <a:ext uri="{FF2B5EF4-FFF2-40B4-BE49-F238E27FC236}">
                  <a16:creationId xmlns:a16="http://schemas.microsoft.com/office/drawing/2014/main" id="{872000EA-E0F0-F418-3E4B-01B1001FEF77}"/>
                </a:ext>
              </a:extLst>
            </p:cNvPr>
            <p:cNvSpPr txBox="1"/>
            <p:nvPr/>
          </p:nvSpPr>
          <p:spPr>
            <a:xfrm>
              <a:off x="904573" y="5834968"/>
              <a:ext cx="2191925" cy="369332"/>
            </a:xfrm>
            <a:prstGeom prst="rect">
              <a:avLst/>
            </a:prstGeom>
            <a:noFill/>
          </p:spPr>
          <p:txBody>
            <a:bodyPr wrap="square" rtlCol="0">
              <a:spAutoFit/>
            </a:bodyPr>
            <a:lstStyle/>
            <a:p>
              <a:pPr marL="166688" marR="0" lvl="0" indent="-16668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a:ln>
                    <a:noFill/>
                  </a:ln>
                  <a:solidFill>
                    <a:prstClr val="black"/>
                  </a:solidFill>
                  <a:effectLst/>
                  <a:uLnTx/>
                  <a:uFillTx/>
                  <a:latin typeface="Calibri" panose="020F0502020204030204"/>
                </a:rPr>
                <a:t>Decision</a:t>
              </a:r>
              <a:r>
                <a:rPr kumimoji="0" lang="en-US" sz="1800" b="0" i="0" u="none" strike="noStrike" kern="0" cap="none" spc="0" normalizeH="0" baseline="0" noProof="0" dirty="0">
                  <a:ln>
                    <a:noFill/>
                  </a:ln>
                  <a:solidFill>
                    <a:prstClr val="black"/>
                  </a:solidFill>
                  <a:effectLst/>
                  <a:uLnTx/>
                  <a:uFillTx/>
                  <a:latin typeface="Calibri" panose="020F0502020204030204"/>
                </a:rPr>
                <a:t> </a:t>
              </a:r>
              <a:r>
                <a:rPr kumimoji="0" lang="en-US" sz="1600" b="1" i="0" u="none" strike="noStrike" kern="0" cap="none" spc="0" normalizeH="0" baseline="0" noProof="0" dirty="0">
                  <a:ln>
                    <a:noFill/>
                  </a:ln>
                  <a:solidFill>
                    <a:prstClr val="black"/>
                  </a:solidFill>
                  <a:effectLst/>
                  <a:uLnTx/>
                  <a:uFillTx/>
                  <a:latin typeface="Calibri" panose="020F0502020204030204"/>
                </a:rPr>
                <a:t>node</a:t>
              </a:r>
            </a:p>
          </p:txBody>
        </p:sp>
        <p:sp>
          <p:nvSpPr>
            <p:cNvPr id="54" name="TextBox 53">
              <a:extLst>
                <a:ext uri="{FF2B5EF4-FFF2-40B4-BE49-F238E27FC236}">
                  <a16:creationId xmlns:a16="http://schemas.microsoft.com/office/drawing/2014/main" id="{B9B01A73-75AC-517E-9E50-5008B5E889AC}"/>
                </a:ext>
              </a:extLst>
            </p:cNvPr>
            <p:cNvSpPr txBox="1"/>
            <p:nvPr/>
          </p:nvSpPr>
          <p:spPr>
            <a:xfrm>
              <a:off x="904573" y="6304239"/>
              <a:ext cx="2542536" cy="338554"/>
            </a:xfrm>
            <a:prstGeom prst="rect">
              <a:avLst/>
            </a:prstGeom>
            <a:noFill/>
          </p:spPr>
          <p:txBody>
            <a:bodyPr wrap="square" rtlCol="0">
              <a:spAutoFit/>
            </a:bodyPr>
            <a:lstStyle/>
            <a:p>
              <a:pPr marL="166688" marR="0" lvl="0" indent="-16668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a:ln>
                    <a:noFill/>
                  </a:ln>
                  <a:solidFill>
                    <a:prstClr val="black"/>
                  </a:solidFill>
                  <a:effectLst/>
                  <a:uLnTx/>
                  <a:uFillTx/>
                  <a:latin typeface="Calibri" panose="020F0502020204030204"/>
                </a:rPr>
                <a:t>Question for patient</a:t>
              </a:r>
            </a:p>
          </p:txBody>
        </p:sp>
        <p:sp>
          <p:nvSpPr>
            <p:cNvPr id="55" name="Rectangle 54">
              <a:extLst>
                <a:ext uri="{FF2B5EF4-FFF2-40B4-BE49-F238E27FC236}">
                  <a16:creationId xmlns:a16="http://schemas.microsoft.com/office/drawing/2014/main" id="{8F3B8A75-B233-277D-9900-A82379919110}"/>
                </a:ext>
              </a:extLst>
            </p:cNvPr>
            <p:cNvSpPr/>
            <p:nvPr/>
          </p:nvSpPr>
          <p:spPr>
            <a:xfrm>
              <a:off x="414236" y="4958000"/>
              <a:ext cx="418573" cy="320817"/>
            </a:xfrm>
            <a:prstGeom prst="rect">
              <a:avLst/>
            </a:prstGeom>
            <a:solidFill>
              <a:sysClr val="window" lastClr="FFFFFF"/>
            </a:solidFill>
            <a:ln w="127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1FEB903A-0EC8-0020-9C1C-986BF0B17A72}"/>
                </a:ext>
              </a:extLst>
            </p:cNvPr>
            <p:cNvSpPr txBox="1"/>
            <p:nvPr/>
          </p:nvSpPr>
          <p:spPr>
            <a:xfrm>
              <a:off x="910012" y="4964520"/>
              <a:ext cx="2191925" cy="338554"/>
            </a:xfrm>
            <a:prstGeom prst="rect">
              <a:avLst/>
            </a:prstGeom>
          </p:spPr>
          <p:txBody>
            <a:bodyPr wrap="square" rtlCol="0">
              <a:spAutoFit/>
            </a:bodyPr>
            <a:lstStyle/>
            <a:p>
              <a:pPr marL="166688" marR="0" lvl="0" indent="-16668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a:ln>
                    <a:noFill/>
                  </a:ln>
                  <a:solidFill>
                    <a:prstClr val="black"/>
                  </a:solidFill>
                  <a:effectLst/>
                  <a:uLnTx/>
                  <a:uFillTx/>
                  <a:latin typeface="Calibri" panose="020F0502020204030204"/>
                </a:rPr>
                <a:t>HM topic</a:t>
              </a:r>
            </a:p>
          </p:txBody>
        </p:sp>
      </p:grpSp>
      <p:grpSp>
        <p:nvGrpSpPr>
          <p:cNvPr id="57" name="Group 56">
            <a:extLst>
              <a:ext uri="{FF2B5EF4-FFF2-40B4-BE49-F238E27FC236}">
                <a16:creationId xmlns:a16="http://schemas.microsoft.com/office/drawing/2014/main" id="{5695BFD2-9F8E-4F3A-782C-59BADBD5ACD1}"/>
              </a:ext>
            </a:extLst>
          </p:cNvPr>
          <p:cNvGrpSpPr/>
          <p:nvPr/>
        </p:nvGrpSpPr>
        <p:grpSpPr>
          <a:xfrm>
            <a:off x="211378" y="1044518"/>
            <a:ext cx="2372215" cy="3393923"/>
            <a:chOff x="226142" y="1070445"/>
            <a:chExt cx="2491050" cy="3393923"/>
          </a:xfrm>
        </p:grpSpPr>
        <p:sp>
          <p:nvSpPr>
            <p:cNvPr id="58" name="TextBox 57">
              <a:extLst>
                <a:ext uri="{FF2B5EF4-FFF2-40B4-BE49-F238E27FC236}">
                  <a16:creationId xmlns:a16="http://schemas.microsoft.com/office/drawing/2014/main" id="{021FF687-C7C4-F496-D653-ECFAD1C723C8}"/>
                </a:ext>
              </a:extLst>
            </p:cNvPr>
            <p:cNvSpPr txBox="1"/>
            <p:nvPr/>
          </p:nvSpPr>
          <p:spPr>
            <a:xfrm>
              <a:off x="226142" y="1070445"/>
              <a:ext cx="2491050" cy="3393923"/>
            </a:xfrm>
            <a:prstGeom prst="rect">
              <a:avLst/>
            </a:prstGeom>
            <a:solidFill>
              <a:srgbClr val="FFFF99"/>
            </a:solidFill>
            <a:ln w="38100">
              <a:solidFill>
                <a:srgbClr val="FF0000"/>
              </a:solidFill>
            </a:ln>
            <a:effectLst>
              <a:outerShdw blurRad="63500" sx="102000" sy="102000" algn="ctr" rotWithShape="0">
                <a:prstClr val="black">
                  <a:alpha val="40000"/>
                </a:prstClr>
              </a:outerShdw>
            </a:effectLst>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rPr>
                <a:t>MyChart</a:t>
              </a:r>
            </a:p>
          </p:txBody>
        </p:sp>
        <p:sp>
          <p:nvSpPr>
            <p:cNvPr id="59" name="Rectangle 58">
              <a:extLst>
                <a:ext uri="{FF2B5EF4-FFF2-40B4-BE49-F238E27FC236}">
                  <a16:creationId xmlns:a16="http://schemas.microsoft.com/office/drawing/2014/main" id="{4AF7A16D-3017-7FEC-27CA-8330AFA30B28}"/>
                </a:ext>
              </a:extLst>
            </p:cNvPr>
            <p:cNvSpPr/>
            <p:nvPr/>
          </p:nvSpPr>
          <p:spPr>
            <a:xfrm>
              <a:off x="344114" y="1557026"/>
              <a:ext cx="2323037" cy="831273"/>
            </a:xfrm>
            <a:prstGeom prst="rect">
              <a:avLst/>
            </a:prstGeom>
            <a:solidFill>
              <a:sysClr val="window" lastClr="FFFFFF"/>
            </a:solidFill>
            <a:ln w="127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Influenza</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rPr>
                <a:t>Due October 1, 2023</a:t>
              </a:r>
            </a:p>
          </p:txBody>
        </p:sp>
        <p:sp>
          <p:nvSpPr>
            <p:cNvPr id="60" name="Rectangle 59">
              <a:extLst>
                <a:ext uri="{FF2B5EF4-FFF2-40B4-BE49-F238E27FC236}">
                  <a16:creationId xmlns:a16="http://schemas.microsoft.com/office/drawing/2014/main" id="{DAA728FB-68CF-F349-4ABC-5F38CA7901D9}"/>
                </a:ext>
              </a:extLst>
            </p:cNvPr>
            <p:cNvSpPr/>
            <p:nvPr/>
          </p:nvSpPr>
          <p:spPr>
            <a:xfrm>
              <a:off x="334730" y="2536269"/>
              <a:ext cx="2323036" cy="831273"/>
            </a:xfrm>
            <a:prstGeom prst="rect">
              <a:avLst/>
            </a:prstGeom>
            <a:solidFill>
              <a:sysClr val="window" lastClr="FFFFFF"/>
            </a:solidFill>
            <a:ln w="127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MMR</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rPr>
                <a:t>Due March 1, 2024</a:t>
              </a:r>
            </a:p>
          </p:txBody>
        </p:sp>
        <p:sp>
          <p:nvSpPr>
            <p:cNvPr id="61" name="Rectangle 60">
              <a:extLst>
                <a:ext uri="{FF2B5EF4-FFF2-40B4-BE49-F238E27FC236}">
                  <a16:creationId xmlns:a16="http://schemas.microsoft.com/office/drawing/2014/main" id="{71556C32-158A-8263-871E-44BDF1297B02}"/>
                </a:ext>
              </a:extLst>
            </p:cNvPr>
            <p:cNvSpPr/>
            <p:nvPr/>
          </p:nvSpPr>
          <p:spPr>
            <a:xfrm>
              <a:off x="344114" y="3515512"/>
              <a:ext cx="2323037" cy="831273"/>
            </a:xfrm>
            <a:prstGeom prst="rect">
              <a:avLst/>
            </a:prstGeom>
            <a:solidFill>
              <a:sysClr val="window" lastClr="FFFFFF"/>
            </a:solidFill>
            <a:ln w="127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Varicella</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rPr>
                <a:t>Due March 1, 2024</a:t>
              </a:r>
            </a:p>
          </p:txBody>
        </p:sp>
        <p:sp>
          <p:nvSpPr>
            <p:cNvPr id="62" name="Rectangle 61">
              <a:extLst>
                <a:ext uri="{FF2B5EF4-FFF2-40B4-BE49-F238E27FC236}">
                  <a16:creationId xmlns:a16="http://schemas.microsoft.com/office/drawing/2014/main" id="{C2D172A3-2133-43C0-218D-60D7F818F70F}"/>
                </a:ext>
              </a:extLst>
            </p:cNvPr>
            <p:cNvSpPr/>
            <p:nvPr/>
          </p:nvSpPr>
          <p:spPr>
            <a:xfrm>
              <a:off x="1471667" y="1599770"/>
              <a:ext cx="1130006" cy="390698"/>
            </a:xfrm>
            <a:prstGeom prst="rect">
              <a:avLst/>
            </a:prstGeom>
            <a:solidFill>
              <a:sysClr val="window" lastClr="FFFFFF">
                <a:lumMod val="75000"/>
              </a:sysClr>
            </a:solidFill>
            <a:ln w="127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SCHEDULE</a:t>
              </a:r>
            </a:p>
          </p:txBody>
        </p:sp>
      </p:grpSp>
      <p:grpSp>
        <p:nvGrpSpPr>
          <p:cNvPr id="63" name="Group 62">
            <a:extLst>
              <a:ext uri="{FF2B5EF4-FFF2-40B4-BE49-F238E27FC236}">
                <a16:creationId xmlns:a16="http://schemas.microsoft.com/office/drawing/2014/main" id="{AD5D1071-A363-0C7D-2503-8196368E1AE6}"/>
              </a:ext>
            </a:extLst>
          </p:cNvPr>
          <p:cNvGrpSpPr/>
          <p:nvPr/>
        </p:nvGrpSpPr>
        <p:grpSpPr>
          <a:xfrm>
            <a:off x="4625853" y="2013540"/>
            <a:ext cx="2384868" cy="3597907"/>
            <a:chOff x="4625853" y="2013540"/>
            <a:chExt cx="2384868" cy="3597907"/>
          </a:xfrm>
        </p:grpSpPr>
        <p:grpSp>
          <p:nvGrpSpPr>
            <p:cNvPr id="64" name="Group 63">
              <a:extLst>
                <a:ext uri="{FF2B5EF4-FFF2-40B4-BE49-F238E27FC236}">
                  <a16:creationId xmlns:a16="http://schemas.microsoft.com/office/drawing/2014/main" id="{70D4D8D6-DE7B-D1F9-E01C-5DD9779CB368}"/>
                </a:ext>
              </a:extLst>
            </p:cNvPr>
            <p:cNvGrpSpPr/>
            <p:nvPr/>
          </p:nvGrpSpPr>
          <p:grpSpPr>
            <a:xfrm>
              <a:off x="5051403" y="2013540"/>
              <a:ext cx="1959318" cy="3597907"/>
              <a:chOff x="5051403" y="2013540"/>
              <a:chExt cx="1959318" cy="3597907"/>
            </a:xfrm>
          </p:grpSpPr>
          <p:cxnSp>
            <p:nvCxnSpPr>
              <p:cNvPr id="68" name="Straight Arrow Connector 67">
                <a:extLst>
                  <a:ext uri="{FF2B5EF4-FFF2-40B4-BE49-F238E27FC236}">
                    <a16:creationId xmlns:a16="http://schemas.microsoft.com/office/drawing/2014/main" id="{7273DE34-65A1-00B7-5E9C-6C2CAC547246}"/>
                  </a:ext>
                </a:extLst>
              </p:cNvPr>
              <p:cNvCxnSpPr>
                <a:cxnSpLocks/>
                <a:stCxn id="70" idx="0"/>
              </p:cNvCxnSpPr>
              <p:nvPr/>
            </p:nvCxnSpPr>
            <p:spPr>
              <a:xfrm flipH="1">
                <a:off x="6016439" y="3834419"/>
                <a:ext cx="18570" cy="1777028"/>
              </a:xfrm>
              <a:prstGeom prst="straightConnector1">
                <a:avLst/>
              </a:prstGeom>
              <a:noFill/>
              <a:ln w="38100" cap="flat" cmpd="sng" algn="ctr">
                <a:solidFill>
                  <a:sysClr val="windowText" lastClr="000000"/>
                </a:solidFill>
                <a:prstDash val="solid"/>
                <a:miter lim="800000"/>
                <a:headEnd type="none" w="med" len="med"/>
                <a:tailEnd type="triangle" w="med" len="med"/>
              </a:ln>
              <a:effectLst/>
            </p:spPr>
          </p:cxnSp>
          <p:sp>
            <p:nvSpPr>
              <p:cNvPr id="69" name="Flowchart: Decision 68">
                <a:extLst>
                  <a:ext uri="{FF2B5EF4-FFF2-40B4-BE49-F238E27FC236}">
                    <a16:creationId xmlns:a16="http://schemas.microsoft.com/office/drawing/2014/main" id="{4E724C9A-0686-471B-AB99-2135758C6931}"/>
                  </a:ext>
                </a:extLst>
              </p:cNvPr>
              <p:cNvSpPr/>
              <p:nvPr/>
            </p:nvSpPr>
            <p:spPr>
              <a:xfrm>
                <a:off x="5051403" y="2013540"/>
                <a:ext cx="1959318" cy="1871388"/>
              </a:xfrm>
              <a:prstGeom prst="flowChartDecision">
                <a:avLst/>
              </a:prstGeom>
              <a:solidFill>
                <a:srgbClr val="FFC000"/>
              </a:solidFill>
              <a:ln w="12700" cap="flat" cmpd="sng" algn="ctr">
                <a:solidFill>
                  <a:srgbClr val="4472C4">
                    <a:shade val="50000"/>
                  </a:srgbClr>
                </a:solidFill>
                <a:prstDash val="solid"/>
                <a:miter lim="800000"/>
              </a:ln>
              <a:effectLst/>
            </p:spPr>
            <p:txBody>
              <a:bodyPr wrap="none" lIns="0" t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“Do you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want to schedule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for more than one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vaccine?”</a:t>
                </a:r>
              </a:p>
            </p:txBody>
          </p:sp>
          <p:sp>
            <p:nvSpPr>
              <p:cNvPr id="70" name="Rectangle 69">
                <a:extLst>
                  <a:ext uri="{FF2B5EF4-FFF2-40B4-BE49-F238E27FC236}">
                    <a16:creationId xmlns:a16="http://schemas.microsoft.com/office/drawing/2014/main" id="{4C0E8A6D-0E7F-FCF8-8C9F-6C3D8B7B0587}"/>
                  </a:ext>
                </a:extLst>
              </p:cNvPr>
              <p:cNvSpPr/>
              <p:nvPr/>
            </p:nvSpPr>
            <p:spPr>
              <a:xfrm>
                <a:off x="5913624" y="3834419"/>
                <a:ext cx="242770" cy="210631"/>
              </a:xfrm>
              <a:prstGeom prst="rect">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N</a:t>
                </a:r>
              </a:p>
            </p:txBody>
          </p:sp>
        </p:grpSp>
        <p:grpSp>
          <p:nvGrpSpPr>
            <p:cNvPr id="65" name="Group 64">
              <a:extLst>
                <a:ext uri="{FF2B5EF4-FFF2-40B4-BE49-F238E27FC236}">
                  <a16:creationId xmlns:a16="http://schemas.microsoft.com/office/drawing/2014/main" id="{6722DB06-84B5-4D01-BAA3-1840D193924B}"/>
                </a:ext>
              </a:extLst>
            </p:cNvPr>
            <p:cNvGrpSpPr/>
            <p:nvPr/>
          </p:nvGrpSpPr>
          <p:grpSpPr>
            <a:xfrm>
              <a:off x="4625853" y="2847947"/>
              <a:ext cx="425550" cy="201750"/>
              <a:chOff x="4625853" y="2847947"/>
              <a:chExt cx="425550" cy="201750"/>
            </a:xfrm>
          </p:grpSpPr>
          <p:sp>
            <p:nvSpPr>
              <p:cNvPr id="66" name="Rectangle 65">
                <a:extLst>
                  <a:ext uri="{FF2B5EF4-FFF2-40B4-BE49-F238E27FC236}">
                    <a16:creationId xmlns:a16="http://schemas.microsoft.com/office/drawing/2014/main" id="{7699031C-7E5D-D4E7-C959-B99E763E52C1}"/>
                  </a:ext>
                </a:extLst>
              </p:cNvPr>
              <p:cNvSpPr/>
              <p:nvPr/>
            </p:nvSpPr>
            <p:spPr>
              <a:xfrm>
                <a:off x="4625853" y="2847947"/>
                <a:ext cx="213989" cy="201750"/>
              </a:xfrm>
              <a:prstGeom prst="rect">
                <a:avLst/>
              </a:prstGeom>
              <a:solidFill>
                <a:srgbClr val="70AD47">
                  <a:lumMod val="75000"/>
                </a:srgbClr>
              </a:solidFill>
              <a:ln w="12700" cap="flat" cmpd="sng" algn="ctr">
                <a:solidFill>
                  <a:srgbClr val="4472C4">
                    <a:shade val="50000"/>
                  </a:srgb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Y</a:t>
                </a:r>
                <a:endPar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67" name="Straight Arrow Connector 66">
                <a:extLst>
                  <a:ext uri="{FF2B5EF4-FFF2-40B4-BE49-F238E27FC236}">
                    <a16:creationId xmlns:a16="http://schemas.microsoft.com/office/drawing/2014/main" id="{2C3DC461-341F-0739-40A6-C9C08BD6A567}"/>
                  </a:ext>
                </a:extLst>
              </p:cNvPr>
              <p:cNvCxnSpPr>
                <a:cxnSpLocks/>
                <a:stCxn id="66" idx="3"/>
                <a:endCxn id="69" idx="1"/>
              </p:cNvCxnSpPr>
              <p:nvPr/>
            </p:nvCxnSpPr>
            <p:spPr>
              <a:xfrm>
                <a:off x="4839842" y="2948822"/>
                <a:ext cx="211561" cy="412"/>
              </a:xfrm>
              <a:prstGeom prst="straightConnector1">
                <a:avLst/>
              </a:prstGeom>
              <a:noFill/>
              <a:ln w="38100" cap="flat" cmpd="sng" algn="ctr">
                <a:solidFill>
                  <a:sysClr val="windowText" lastClr="000000"/>
                </a:solidFill>
                <a:prstDash val="solid"/>
                <a:miter lim="800000"/>
                <a:headEnd type="none" w="med" len="med"/>
                <a:tailEnd type="triangle" w="med" len="med"/>
              </a:ln>
              <a:effectLst/>
            </p:spPr>
          </p:cxnSp>
        </p:grpSp>
      </p:grpSp>
      <p:grpSp>
        <p:nvGrpSpPr>
          <p:cNvPr id="71" name="Group 70">
            <a:extLst>
              <a:ext uri="{FF2B5EF4-FFF2-40B4-BE49-F238E27FC236}">
                <a16:creationId xmlns:a16="http://schemas.microsoft.com/office/drawing/2014/main" id="{38EF2701-9E0F-A420-A096-E0FEDA9EE61F}"/>
              </a:ext>
            </a:extLst>
          </p:cNvPr>
          <p:cNvGrpSpPr/>
          <p:nvPr/>
        </p:nvGrpSpPr>
        <p:grpSpPr>
          <a:xfrm>
            <a:off x="6852386" y="60092"/>
            <a:ext cx="4941527" cy="2996304"/>
            <a:chOff x="6852386" y="60092"/>
            <a:chExt cx="4941527" cy="2996304"/>
          </a:xfrm>
        </p:grpSpPr>
        <p:sp>
          <p:nvSpPr>
            <p:cNvPr id="72" name="Flowchart: Document 71">
              <a:extLst>
                <a:ext uri="{FF2B5EF4-FFF2-40B4-BE49-F238E27FC236}">
                  <a16:creationId xmlns:a16="http://schemas.microsoft.com/office/drawing/2014/main" id="{17CB14FE-15AD-F307-A569-683715DDF8C3}"/>
                </a:ext>
              </a:extLst>
            </p:cNvPr>
            <p:cNvSpPr/>
            <p:nvPr/>
          </p:nvSpPr>
          <p:spPr>
            <a:xfrm>
              <a:off x="11163382" y="511042"/>
              <a:ext cx="630531" cy="419362"/>
            </a:xfrm>
            <a:prstGeom prst="flowChartDocument">
              <a:avLst/>
            </a:prstGeom>
            <a:solidFill>
              <a:srgbClr val="7030A0"/>
            </a:solidFill>
            <a:ln w="12700"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libri" panose="020F0502020204030204"/>
                  <a:ea typeface="+mn-ea"/>
                  <a:cs typeface="+mn-cs"/>
                </a:rPr>
                <a:t>FLU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libri" panose="020F0502020204030204"/>
                  <a:ea typeface="+mn-ea"/>
                  <a:cs typeface="+mn-cs"/>
                </a:rPr>
                <a:t>tag</a:t>
              </a:r>
            </a:p>
          </p:txBody>
        </p:sp>
        <p:cxnSp>
          <p:nvCxnSpPr>
            <p:cNvPr id="73" name="Straight Arrow Connector 72">
              <a:extLst>
                <a:ext uri="{FF2B5EF4-FFF2-40B4-BE49-F238E27FC236}">
                  <a16:creationId xmlns:a16="http://schemas.microsoft.com/office/drawing/2014/main" id="{F6B089EE-8983-EF23-1966-D5235CCE9E9B}"/>
                </a:ext>
              </a:extLst>
            </p:cNvPr>
            <p:cNvCxnSpPr>
              <a:cxnSpLocks/>
              <a:stCxn id="74" idx="3"/>
              <a:endCxn id="77" idx="1"/>
            </p:cNvCxnSpPr>
            <p:nvPr/>
          </p:nvCxnSpPr>
          <p:spPr>
            <a:xfrm>
              <a:off x="8614075" y="720723"/>
              <a:ext cx="516525" cy="0"/>
            </a:xfrm>
            <a:prstGeom prst="straightConnector1">
              <a:avLst/>
            </a:prstGeom>
            <a:noFill/>
            <a:ln w="38100" cap="flat" cmpd="sng" algn="ctr">
              <a:solidFill>
                <a:sysClr val="windowText" lastClr="000000"/>
              </a:solidFill>
              <a:prstDash val="solid"/>
              <a:miter lim="800000"/>
              <a:tailEnd type="triangle"/>
            </a:ln>
            <a:effectLst/>
          </p:spPr>
        </p:cxnSp>
        <p:sp>
          <p:nvSpPr>
            <p:cNvPr id="74" name="Flowchart: Decision 73">
              <a:extLst>
                <a:ext uri="{FF2B5EF4-FFF2-40B4-BE49-F238E27FC236}">
                  <a16:creationId xmlns:a16="http://schemas.microsoft.com/office/drawing/2014/main" id="{3AD6D18D-A1B7-2485-5FB7-AF11D0DC0FD7}"/>
                </a:ext>
              </a:extLst>
            </p:cNvPr>
            <p:cNvSpPr/>
            <p:nvPr/>
          </p:nvSpPr>
          <p:spPr>
            <a:xfrm>
              <a:off x="7179591" y="60092"/>
              <a:ext cx="1434484" cy="1321262"/>
            </a:xfrm>
            <a:prstGeom prst="flowChartDecision">
              <a:avLst/>
            </a:prstGeom>
            <a:solidFill>
              <a:srgbClr val="4472C4">
                <a:lumMod val="40000"/>
                <a:lumOff val="60000"/>
              </a:srgbClr>
            </a:solidFill>
            <a:ln w="12700" cap="flat" cmpd="sng" algn="ctr">
              <a:solidFill>
                <a:sysClr val="windowText" lastClr="000000"/>
              </a:solidFill>
              <a:prstDash val="solid"/>
              <a:miter lim="800000"/>
            </a:ln>
            <a:effectLst/>
          </p:spPr>
          <p:txBody>
            <a:bodyPr wrap="square"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Calibri" panose="020F0502020204030204"/>
                  <a:ea typeface="+mn-ea"/>
                  <a:cs typeface="+mn-cs"/>
                </a:rPr>
                <a:t>FLU due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Calibri" panose="020F0502020204030204"/>
                  <a:ea typeface="+mn-ea"/>
                  <a:cs typeface="+mn-cs"/>
                </a:rPr>
                <a:t>and missing the tag?</a:t>
              </a:r>
            </a:p>
          </p:txBody>
        </p:sp>
        <p:sp>
          <p:nvSpPr>
            <p:cNvPr id="75" name="Rectangle 74">
              <a:extLst>
                <a:ext uri="{FF2B5EF4-FFF2-40B4-BE49-F238E27FC236}">
                  <a16:creationId xmlns:a16="http://schemas.microsoft.com/office/drawing/2014/main" id="{048D3805-572D-76B2-29AE-C34C6355436D}"/>
                </a:ext>
              </a:extLst>
            </p:cNvPr>
            <p:cNvSpPr/>
            <p:nvPr/>
          </p:nvSpPr>
          <p:spPr>
            <a:xfrm>
              <a:off x="8391300" y="612710"/>
              <a:ext cx="242770" cy="210631"/>
            </a:xfrm>
            <a:prstGeom prst="rect">
              <a:avLst/>
            </a:prstGeom>
            <a:solidFill>
              <a:srgbClr val="70AD47">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Y</a:t>
              </a:r>
            </a:p>
          </p:txBody>
        </p:sp>
        <p:cxnSp>
          <p:nvCxnSpPr>
            <p:cNvPr id="76" name="Straight Arrow Connector 75">
              <a:extLst>
                <a:ext uri="{FF2B5EF4-FFF2-40B4-BE49-F238E27FC236}">
                  <a16:creationId xmlns:a16="http://schemas.microsoft.com/office/drawing/2014/main" id="{54890F98-455E-40B1-C9FF-E5642B2D6BF6}"/>
                </a:ext>
              </a:extLst>
            </p:cNvPr>
            <p:cNvCxnSpPr>
              <a:cxnSpLocks/>
              <a:stCxn id="78" idx="3"/>
              <a:endCxn id="72" idx="1"/>
            </p:cNvCxnSpPr>
            <p:nvPr/>
          </p:nvCxnSpPr>
          <p:spPr>
            <a:xfrm>
              <a:off x="10590786" y="718026"/>
              <a:ext cx="572596" cy="2697"/>
            </a:xfrm>
            <a:prstGeom prst="straightConnector1">
              <a:avLst/>
            </a:prstGeom>
            <a:noFill/>
            <a:ln w="38100" cap="flat" cmpd="sng" algn="ctr">
              <a:solidFill>
                <a:sysClr val="windowText" lastClr="000000"/>
              </a:solidFill>
              <a:prstDash val="solid"/>
              <a:miter lim="800000"/>
              <a:tailEnd type="triangle"/>
            </a:ln>
            <a:effectLst/>
          </p:spPr>
        </p:cxnSp>
        <p:sp>
          <p:nvSpPr>
            <p:cNvPr id="77" name="Flowchart: Decision 76">
              <a:extLst>
                <a:ext uri="{FF2B5EF4-FFF2-40B4-BE49-F238E27FC236}">
                  <a16:creationId xmlns:a16="http://schemas.microsoft.com/office/drawing/2014/main" id="{6C73BEE9-E76D-9C48-6E7A-DC5832C836CE}"/>
                </a:ext>
              </a:extLst>
            </p:cNvPr>
            <p:cNvSpPr/>
            <p:nvPr/>
          </p:nvSpPr>
          <p:spPr>
            <a:xfrm>
              <a:off x="9130600" y="60092"/>
              <a:ext cx="1434484" cy="1321262"/>
            </a:xfrm>
            <a:prstGeom prst="flowChartDecision">
              <a:avLst/>
            </a:prstGeom>
            <a:solidFill>
              <a:srgbClr val="FFC000"/>
            </a:solidFill>
            <a:ln w="12700" cap="flat" cmpd="sng" algn="ctr">
              <a:solidFill>
                <a:srgbClr val="4472C4">
                  <a:shade val="50000"/>
                </a:srgb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“Do you want FLU vaccine?”</a:t>
              </a:r>
            </a:p>
          </p:txBody>
        </p:sp>
        <p:sp>
          <p:nvSpPr>
            <p:cNvPr id="78" name="Rectangle 77">
              <a:extLst>
                <a:ext uri="{FF2B5EF4-FFF2-40B4-BE49-F238E27FC236}">
                  <a16:creationId xmlns:a16="http://schemas.microsoft.com/office/drawing/2014/main" id="{F81DAFA5-3390-5969-5D20-7033E81AB257}"/>
                </a:ext>
              </a:extLst>
            </p:cNvPr>
            <p:cNvSpPr/>
            <p:nvPr/>
          </p:nvSpPr>
          <p:spPr>
            <a:xfrm>
              <a:off x="10348016" y="612710"/>
              <a:ext cx="242770" cy="210631"/>
            </a:xfrm>
            <a:prstGeom prst="rect">
              <a:avLst/>
            </a:prstGeom>
            <a:solidFill>
              <a:srgbClr val="70AD47">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Y</a:t>
              </a:r>
            </a:p>
          </p:txBody>
        </p:sp>
        <p:grpSp>
          <p:nvGrpSpPr>
            <p:cNvPr id="79" name="Group 78">
              <a:extLst>
                <a:ext uri="{FF2B5EF4-FFF2-40B4-BE49-F238E27FC236}">
                  <a16:creationId xmlns:a16="http://schemas.microsoft.com/office/drawing/2014/main" id="{1ECFC45D-6397-BA8B-67AE-19110C18B73E}"/>
                </a:ext>
              </a:extLst>
            </p:cNvPr>
            <p:cNvGrpSpPr/>
            <p:nvPr/>
          </p:nvGrpSpPr>
          <p:grpSpPr>
            <a:xfrm>
              <a:off x="6852386" y="720723"/>
              <a:ext cx="327205" cy="2335673"/>
              <a:chOff x="6852386" y="720723"/>
              <a:chExt cx="327205" cy="2335673"/>
            </a:xfrm>
          </p:grpSpPr>
          <p:sp>
            <p:nvSpPr>
              <p:cNvPr id="80" name="Rectangle 79">
                <a:extLst>
                  <a:ext uri="{FF2B5EF4-FFF2-40B4-BE49-F238E27FC236}">
                    <a16:creationId xmlns:a16="http://schemas.microsoft.com/office/drawing/2014/main" id="{695A476D-0352-70EF-E453-A9DB613CDFC3}"/>
                  </a:ext>
                </a:extLst>
              </p:cNvPr>
              <p:cNvSpPr/>
              <p:nvPr/>
            </p:nvSpPr>
            <p:spPr>
              <a:xfrm>
                <a:off x="6852386" y="2845765"/>
                <a:ext cx="242770" cy="210631"/>
              </a:xfrm>
              <a:prstGeom prst="rect">
                <a:avLst/>
              </a:prstGeom>
              <a:solidFill>
                <a:srgbClr val="70AD47">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Y</a:t>
                </a:r>
              </a:p>
            </p:txBody>
          </p:sp>
          <p:cxnSp>
            <p:nvCxnSpPr>
              <p:cNvPr id="81" name="Connector: Elbow 80">
                <a:extLst>
                  <a:ext uri="{FF2B5EF4-FFF2-40B4-BE49-F238E27FC236}">
                    <a16:creationId xmlns:a16="http://schemas.microsoft.com/office/drawing/2014/main" id="{47292695-6351-0441-1031-20EE66986F09}"/>
                  </a:ext>
                </a:extLst>
              </p:cNvPr>
              <p:cNvCxnSpPr>
                <a:cxnSpLocks/>
                <a:stCxn id="80" idx="0"/>
                <a:endCxn id="74" idx="1"/>
              </p:cNvCxnSpPr>
              <p:nvPr/>
            </p:nvCxnSpPr>
            <p:spPr>
              <a:xfrm rot="5400000" flipH="1" flipV="1">
                <a:off x="6014160" y="1680334"/>
                <a:ext cx="2125042" cy="205820"/>
              </a:xfrm>
              <a:prstGeom prst="bentConnector2">
                <a:avLst/>
              </a:prstGeom>
              <a:noFill/>
              <a:ln w="38100" cap="flat" cmpd="sng" algn="ctr">
                <a:solidFill>
                  <a:sysClr val="windowText" lastClr="000000"/>
                </a:solidFill>
                <a:prstDash val="solid"/>
                <a:miter lim="800000"/>
                <a:tailEnd type="triangle"/>
              </a:ln>
              <a:effectLst/>
            </p:spPr>
          </p:cxnSp>
        </p:grpSp>
      </p:grpSp>
      <p:sp>
        <p:nvSpPr>
          <p:cNvPr id="82" name="Rectangle 81">
            <a:extLst>
              <a:ext uri="{FF2B5EF4-FFF2-40B4-BE49-F238E27FC236}">
                <a16:creationId xmlns:a16="http://schemas.microsoft.com/office/drawing/2014/main" id="{57494010-7866-F025-378A-0EB67E4EEFF5}"/>
              </a:ext>
            </a:extLst>
          </p:cNvPr>
          <p:cNvSpPr/>
          <p:nvPr/>
        </p:nvSpPr>
        <p:spPr>
          <a:xfrm>
            <a:off x="7775448" y="3040489"/>
            <a:ext cx="242770" cy="210631"/>
          </a:xfrm>
          <a:prstGeom prst="rect">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N</a:t>
            </a:r>
          </a:p>
        </p:txBody>
      </p:sp>
      <p:grpSp>
        <p:nvGrpSpPr>
          <p:cNvPr id="83" name="Group 82">
            <a:extLst>
              <a:ext uri="{FF2B5EF4-FFF2-40B4-BE49-F238E27FC236}">
                <a16:creationId xmlns:a16="http://schemas.microsoft.com/office/drawing/2014/main" id="{11EE18B8-916B-59AF-99E4-495E0DD65AC4}"/>
              </a:ext>
            </a:extLst>
          </p:cNvPr>
          <p:cNvGrpSpPr/>
          <p:nvPr/>
        </p:nvGrpSpPr>
        <p:grpSpPr>
          <a:xfrm>
            <a:off x="7775448" y="902681"/>
            <a:ext cx="3703201" cy="968488"/>
            <a:chOff x="7775448" y="902681"/>
            <a:chExt cx="3703201" cy="968488"/>
          </a:xfrm>
        </p:grpSpPr>
        <p:sp>
          <p:nvSpPr>
            <p:cNvPr id="84" name="Rectangle 83">
              <a:extLst>
                <a:ext uri="{FF2B5EF4-FFF2-40B4-BE49-F238E27FC236}">
                  <a16:creationId xmlns:a16="http://schemas.microsoft.com/office/drawing/2014/main" id="{436FE504-C7E5-5991-FED0-7D815215797F}"/>
                </a:ext>
              </a:extLst>
            </p:cNvPr>
            <p:cNvSpPr/>
            <p:nvPr/>
          </p:nvSpPr>
          <p:spPr>
            <a:xfrm>
              <a:off x="7775448" y="1225744"/>
              <a:ext cx="242770" cy="210631"/>
            </a:xfrm>
            <a:prstGeom prst="rect">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N</a:t>
              </a:r>
            </a:p>
          </p:txBody>
        </p:sp>
        <p:sp>
          <p:nvSpPr>
            <p:cNvPr id="85" name="Rectangle 84">
              <a:extLst>
                <a:ext uri="{FF2B5EF4-FFF2-40B4-BE49-F238E27FC236}">
                  <a16:creationId xmlns:a16="http://schemas.microsoft.com/office/drawing/2014/main" id="{18BB65E6-1DD8-2DB1-FDC2-757CE4297116}"/>
                </a:ext>
              </a:extLst>
            </p:cNvPr>
            <p:cNvSpPr/>
            <p:nvPr/>
          </p:nvSpPr>
          <p:spPr>
            <a:xfrm>
              <a:off x="9730031" y="1238621"/>
              <a:ext cx="242770" cy="210631"/>
            </a:xfrm>
            <a:prstGeom prst="rect">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N</a:t>
              </a:r>
            </a:p>
          </p:txBody>
        </p:sp>
        <p:cxnSp>
          <p:nvCxnSpPr>
            <p:cNvPr id="86" name="Connector: Elbow 85">
              <a:extLst>
                <a:ext uri="{FF2B5EF4-FFF2-40B4-BE49-F238E27FC236}">
                  <a16:creationId xmlns:a16="http://schemas.microsoft.com/office/drawing/2014/main" id="{6DC49A8F-4A3F-21CD-62DA-EA326688B533}"/>
                </a:ext>
              </a:extLst>
            </p:cNvPr>
            <p:cNvCxnSpPr>
              <a:cxnSpLocks/>
            </p:cNvCxnSpPr>
            <p:nvPr/>
          </p:nvCxnSpPr>
          <p:spPr>
            <a:xfrm rot="5400000">
              <a:off x="9203498" y="-403983"/>
              <a:ext cx="968488" cy="3581815"/>
            </a:xfrm>
            <a:prstGeom prst="bentConnector3">
              <a:avLst>
                <a:gd name="adj1" fmla="val 76882"/>
              </a:avLst>
            </a:prstGeom>
            <a:noFill/>
            <a:ln w="38100" cap="flat" cmpd="sng" algn="ctr">
              <a:solidFill>
                <a:sysClr val="windowText" lastClr="000000"/>
              </a:solidFill>
              <a:prstDash val="solid"/>
              <a:miter lim="800000"/>
              <a:tailEnd type="triangle"/>
            </a:ln>
            <a:effectLst/>
          </p:spPr>
        </p:cxnSp>
        <p:cxnSp>
          <p:nvCxnSpPr>
            <p:cNvPr id="87" name="Straight Arrow Connector 86">
              <a:extLst>
                <a:ext uri="{FF2B5EF4-FFF2-40B4-BE49-F238E27FC236}">
                  <a16:creationId xmlns:a16="http://schemas.microsoft.com/office/drawing/2014/main" id="{30C6A225-DBC3-58CE-8F53-0DAB9F4A172A}"/>
                </a:ext>
              </a:extLst>
            </p:cNvPr>
            <p:cNvCxnSpPr>
              <a:cxnSpLocks/>
              <a:stCxn id="85" idx="2"/>
            </p:cNvCxnSpPr>
            <p:nvPr/>
          </p:nvCxnSpPr>
          <p:spPr>
            <a:xfrm>
              <a:off x="9851416" y="1449252"/>
              <a:ext cx="0" cy="188891"/>
            </a:xfrm>
            <a:prstGeom prst="straightConnector1">
              <a:avLst/>
            </a:prstGeom>
            <a:noFill/>
            <a:ln w="38100" cap="flat" cmpd="sng" algn="ctr">
              <a:solidFill>
                <a:sysClr val="windowText" lastClr="000000"/>
              </a:solidFill>
              <a:prstDash val="solid"/>
              <a:miter lim="800000"/>
              <a:headEnd type="none" w="med" len="med"/>
              <a:tailEnd type="triangle" w="med" len="med"/>
            </a:ln>
            <a:effectLst/>
          </p:spPr>
        </p:cxnSp>
        <p:cxnSp>
          <p:nvCxnSpPr>
            <p:cNvPr id="88" name="Straight Arrow Connector 87">
              <a:extLst>
                <a:ext uri="{FF2B5EF4-FFF2-40B4-BE49-F238E27FC236}">
                  <a16:creationId xmlns:a16="http://schemas.microsoft.com/office/drawing/2014/main" id="{5097F5E4-3951-0C41-47D4-F6EC39C58877}"/>
                </a:ext>
              </a:extLst>
            </p:cNvPr>
            <p:cNvCxnSpPr>
              <a:cxnSpLocks/>
            </p:cNvCxnSpPr>
            <p:nvPr/>
          </p:nvCxnSpPr>
          <p:spPr>
            <a:xfrm>
              <a:off x="7896833" y="1436375"/>
              <a:ext cx="0" cy="201768"/>
            </a:xfrm>
            <a:prstGeom prst="straightConnector1">
              <a:avLst/>
            </a:prstGeom>
            <a:noFill/>
            <a:ln w="38100" cap="flat" cmpd="sng" algn="ctr">
              <a:solidFill>
                <a:sysClr val="windowText" lastClr="000000"/>
              </a:solidFill>
              <a:prstDash val="solid"/>
              <a:miter lim="800000"/>
              <a:headEnd type="none" w="med" len="med"/>
              <a:tailEnd type="triangle" w="med" len="med"/>
            </a:ln>
            <a:effectLst/>
          </p:spPr>
        </p:cxnSp>
      </p:grpSp>
      <p:sp>
        <p:nvSpPr>
          <p:cNvPr id="89" name="Rectangle 88">
            <a:extLst>
              <a:ext uri="{FF2B5EF4-FFF2-40B4-BE49-F238E27FC236}">
                <a16:creationId xmlns:a16="http://schemas.microsoft.com/office/drawing/2014/main" id="{E7B66F4B-AB0D-6253-F9A4-E8DD1045F47E}"/>
              </a:ext>
            </a:extLst>
          </p:cNvPr>
          <p:cNvSpPr/>
          <p:nvPr/>
        </p:nvSpPr>
        <p:spPr>
          <a:xfrm>
            <a:off x="9723439" y="3049697"/>
            <a:ext cx="242770" cy="210631"/>
          </a:xfrm>
          <a:prstGeom prst="rect">
            <a:avLst/>
          </a:prstGeom>
          <a:solidFill>
            <a:sysClr val="window" lastClr="FFFFFF">
              <a:lumMod val="7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lumMod val="50000"/>
                  </a:prstClr>
                </a:solidFill>
                <a:effectLst/>
                <a:uLnTx/>
                <a:uFillTx/>
                <a:latin typeface="Calibri" panose="020F0502020204030204"/>
                <a:ea typeface="+mn-ea"/>
                <a:cs typeface="+mn-cs"/>
              </a:rPr>
              <a:t>N</a:t>
            </a:r>
          </a:p>
        </p:txBody>
      </p:sp>
      <p:sp>
        <p:nvSpPr>
          <p:cNvPr id="90" name="Rectangle 89">
            <a:extLst>
              <a:ext uri="{FF2B5EF4-FFF2-40B4-BE49-F238E27FC236}">
                <a16:creationId xmlns:a16="http://schemas.microsoft.com/office/drawing/2014/main" id="{650646EC-105D-8B6A-31D4-AE17DB42F58A}"/>
              </a:ext>
            </a:extLst>
          </p:cNvPr>
          <p:cNvSpPr/>
          <p:nvPr/>
        </p:nvSpPr>
        <p:spPr>
          <a:xfrm>
            <a:off x="1386691" y="3536388"/>
            <a:ext cx="1076099" cy="390698"/>
          </a:xfrm>
          <a:prstGeom prst="rect">
            <a:avLst/>
          </a:prstGeom>
          <a:solidFill>
            <a:sysClr val="window" lastClr="FFFFFF">
              <a:lumMod val="75000"/>
            </a:sysClr>
          </a:solidFill>
          <a:ln w="127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SCHEDULE</a:t>
            </a:r>
          </a:p>
        </p:txBody>
      </p:sp>
      <p:sp>
        <p:nvSpPr>
          <p:cNvPr id="91" name="Rectangle 90">
            <a:extLst>
              <a:ext uri="{FF2B5EF4-FFF2-40B4-BE49-F238E27FC236}">
                <a16:creationId xmlns:a16="http://schemas.microsoft.com/office/drawing/2014/main" id="{07255586-3CEE-7AFE-0FBF-8DD22B6B3ED6}"/>
              </a:ext>
            </a:extLst>
          </p:cNvPr>
          <p:cNvSpPr/>
          <p:nvPr/>
        </p:nvSpPr>
        <p:spPr>
          <a:xfrm>
            <a:off x="1397486" y="2569938"/>
            <a:ext cx="1076099" cy="390698"/>
          </a:xfrm>
          <a:prstGeom prst="rect">
            <a:avLst/>
          </a:prstGeom>
          <a:solidFill>
            <a:sysClr val="window" lastClr="FFFFFF">
              <a:lumMod val="75000"/>
            </a:sysClr>
          </a:solidFill>
          <a:ln w="127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SCHEDULE</a:t>
            </a:r>
          </a:p>
        </p:txBody>
      </p:sp>
      <p:sp>
        <p:nvSpPr>
          <p:cNvPr id="92" name="Rectangle 91">
            <a:extLst>
              <a:ext uri="{FF2B5EF4-FFF2-40B4-BE49-F238E27FC236}">
                <a16:creationId xmlns:a16="http://schemas.microsoft.com/office/drawing/2014/main" id="{6DD0504C-C7DA-A872-75A5-16CD591E1ADD}"/>
              </a:ext>
            </a:extLst>
          </p:cNvPr>
          <p:cNvSpPr/>
          <p:nvPr/>
        </p:nvSpPr>
        <p:spPr>
          <a:xfrm>
            <a:off x="1396703" y="2571587"/>
            <a:ext cx="1077661" cy="390698"/>
          </a:xfrm>
          <a:prstGeom prst="rect">
            <a:avLst/>
          </a:prstGeom>
          <a:solidFill>
            <a:srgbClr val="FFC000"/>
          </a:solidFill>
          <a:ln w="127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SCHEDULE</a:t>
            </a:r>
          </a:p>
        </p:txBody>
      </p:sp>
      <p:sp>
        <p:nvSpPr>
          <p:cNvPr id="93" name="Rectangle 92">
            <a:extLst>
              <a:ext uri="{FF2B5EF4-FFF2-40B4-BE49-F238E27FC236}">
                <a16:creationId xmlns:a16="http://schemas.microsoft.com/office/drawing/2014/main" id="{17B5BA4D-C5A8-C5CA-6A1E-239577CB5625}"/>
              </a:ext>
            </a:extLst>
          </p:cNvPr>
          <p:cNvSpPr/>
          <p:nvPr/>
        </p:nvSpPr>
        <p:spPr>
          <a:xfrm>
            <a:off x="1386691" y="2569938"/>
            <a:ext cx="1086894" cy="390698"/>
          </a:xfrm>
          <a:prstGeom prst="rect">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19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2" grpId="0" animBg="1"/>
      <p:bldP spid="89" grpId="0" animBg="1"/>
      <p:bldP spid="90" grpId="0" animBg="1"/>
      <p:bldP spid="91" grpId="0" animBg="1"/>
      <p:bldP spid="92" grpId="0" animBg="1"/>
      <p:bldP spid="9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FFBB84-7EDF-7A2E-9B4D-7E6A2208D62A}"/>
              </a:ext>
            </a:extLst>
          </p:cNvPr>
          <p:cNvSpPr/>
          <p:nvPr/>
        </p:nvSpPr>
        <p:spPr>
          <a:xfrm>
            <a:off x="367478" y="473214"/>
            <a:ext cx="3808861" cy="83127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Scheduling Tree Schematic</a:t>
            </a:r>
            <a:r>
              <a:rPr lang="en-US" sz="2000" b="1" dirty="0">
                <a:solidFill>
                  <a:prstClr val="black"/>
                </a:solidFill>
                <a:latin typeface="Calibri" panose="020F0502020204030204"/>
              </a:rPr>
              <a:t> </a:t>
            </a:r>
            <a:r>
              <a:rPr lang="en-US" sz="1600" b="1" dirty="0">
                <a:solidFill>
                  <a:prstClr val="black"/>
                </a:solidFill>
                <a:latin typeface="Calibri" panose="020F0502020204030204"/>
              </a:rPr>
              <a:t>(2 of 3)</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Timely Well Child Care</a:t>
            </a:r>
          </a:p>
        </p:txBody>
      </p:sp>
      <p:graphicFrame>
        <p:nvGraphicFramePr>
          <p:cNvPr id="2" name="Table 2">
            <a:extLst>
              <a:ext uri="{FF2B5EF4-FFF2-40B4-BE49-F238E27FC236}">
                <a16:creationId xmlns:a16="http://schemas.microsoft.com/office/drawing/2014/main" id="{AA7BD2ED-F8F6-F111-A454-9A28420BD0D2}"/>
              </a:ext>
            </a:extLst>
          </p:cNvPr>
          <p:cNvGraphicFramePr>
            <a:graphicFrameLocks noGrp="1"/>
          </p:cNvGraphicFramePr>
          <p:nvPr>
            <p:extLst>
              <p:ext uri="{D42A27DB-BD31-4B8C-83A1-F6EECF244321}">
                <p14:modId xmlns:p14="http://schemas.microsoft.com/office/powerpoint/2010/main" val="3441177962"/>
              </p:ext>
            </p:extLst>
          </p:nvPr>
        </p:nvGraphicFramePr>
        <p:xfrm>
          <a:off x="596265" y="1941698"/>
          <a:ext cx="6355081" cy="22860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971801">
                  <a:extLst>
                    <a:ext uri="{9D8B030D-6E8A-4147-A177-3AD203B41FA5}">
                      <a16:colId xmlns:a16="http://schemas.microsoft.com/office/drawing/2014/main" val="2156485912"/>
                    </a:ext>
                  </a:extLst>
                </a:gridCol>
                <a:gridCol w="3383280">
                  <a:extLst>
                    <a:ext uri="{9D8B030D-6E8A-4147-A177-3AD203B41FA5}">
                      <a16:colId xmlns:a16="http://schemas.microsoft.com/office/drawing/2014/main" val="277991089"/>
                    </a:ext>
                  </a:extLst>
                </a:gridCol>
              </a:tblGrid>
              <a:tr h="363876">
                <a:tc>
                  <a:txBody>
                    <a:bodyPr/>
                    <a:lstStyle/>
                    <a:p>
                      <a:r>
                        <a:rPr lang="en-US" sz="2400" dirty="0"/>
                        <a:t>Age Range</a:t>
                      </a:r>
                    </a:p>
                  </a:txBody>
                  <a:tcPr/>
                </a:tc>
                <a:tc>
                  <a:txBody>
                    <a:bodyPr/>
                    <a:lstStyle/>
                    <a:p>
                      <a:r>
                        <a:rPr lang="en-US" sz="2400" dirty="0"/>
                        <a:t>Well Child Care Lookback</a:t>
                      </a:r>
                    </a:p>
                  </a:txBody>
                  <a:tcPr/>
                </a:tc>
                <a:extLst>
                  <a:ext uri="{0D108BD9-81ED-4DB2-BD59-A6C34878D82A}">
                    <a16:rowId xmlns:a16="http://schemas.microsoft.com/office/drawing/2014/main" val="842734149"/>
                  </a:ext>
                </a:extLst>
              </a:tr>
              <a:tr h="368930">
                <a:tc>
                  <a:txBody>
                    <a:bodyPr/>
                    <a:lstStyle/>
                    <a:p>
                      <a:pPr marL="228600" indent="0"/>
                      <a:r>
                        <a:rPr lang="en-US" sz="2400" b="1" dirty="0"/>
                        <a:t>&lt; 6 months</a:t>
                      </a:r>
                    </a:p>
                  </a:txBody>
                  <a:tcPr/>
                </a:tc>
                <a:tc>
                  <a:txBody>
                    <a:bodyPr/>
                    <a:lstStyle/>
                    <a:p>
                      <a:pPr marL="228600" indent="0"/>
                      <a:r>
                        <a:rPr lang="en-US" sz="2400" b="1" dirty="0"/>
                        <a:t>None</a:t>
                      </a:r>
                    </a:p>
                  </a:txBody>
                  <a:tcPr/>
                </a:tc>
                <a:extLst>
                  <a:ext uri="{0D108BD9-81ED-4DB2-BD59-A6C34878D82A}">
                    <a16:rowId xmlns:a16="http://schemas.microsoft.com/office/drawing/2014/main" val="1982093346"/>
                  </a:ext>
                </a:extLst>
              </a:tr>
              <a:tr h="368930">
                <a:tc>
                  <a:txBody>
                    <a:bodyPr/>
                    <a:lstStyle/>
                    <a:p>
                      <a:pPr marL="228600" indent="0"/>
                      <a:r>
                        <a:rPr lang="en-US" sz="2400" b="1" dirty="0"/>
                        <a:t>6 - 17 months</a:t>
                      </a:r>
                    </a:p>
                  </a:txBody>
                  <a:tcPr/>
                </a:tc>
                <a:tc>
                  <a:txBody>
                    <a:bodyPr/>
                    <a:lstStyle/>
                    <a:p>
                      <a:pPr marL="228600" indent="0"/>
                      <a:r>
                        <a:rPr lang="en-US" sz="2400" b="1" dirty="0"/>
                        <a:t>4 months</a:t>
                      </a:r>
                    </a:p>
                  </a:txBody>
                  <a:tcPr/>
                </a:tc>
                <a:extLst>
                  <a:ext uri="{0D108BD9-81ED-4DB2-BD59-A6C34878D82A}">
                    <a16:rowId xmlns:a16="http://schemas.microsoft.com/office/drawing/2014/main" val="1531554257"/>
                  </a:ext>
                </a:extLst>
              </a:tr>
              <a:tr h="368930">
                <a:tc>
                  <a:txBody>
                    <a:bodyPr/>
                    <a:lstStyle/>
                    <a:p>
                      <a:pPr marL="228600" indent="0"/>
                      <a:r>
                        <a:rPr lang="en-US" sz="2400" b="1" dirty="0"/>
                        <a:t>18 – 35 months</a:t>
                      </a:r>
                    </a:p>
                  </a:txBody>
                  <a:tcPr/>
                </a:tc>
                <a:tc>
                  <a:txBody>
                    <a:bodyPr/>
                    <a:lstStyle/>
                    <a:p>
                      <a:pPr marL="228600" indent="0"/>
                      <a:r>
                        <a:rPr lang="en-US" sz="2400" b="1" dirty="0"/>
                        <a:t>7 months</a:t>
                      </a:r>
                    </a:p>
                  </a:txBody>
                  <a:tcPr/>
                </a:tc>
                <a:extLst>
                  <a:ext uri="{0D108BD9-81ED-4DB2-BD59-A6C34878D82A}">
                    <a16:rowId xmlns:a16="http://schemas.microsoft.com/office/drawing/2014/main" val="1260242221"/>
                  </a:ext>
                </a:extLst>
              </a:tr>
              <a:tr h="368930">
                <a:tc>
                  <a:txBody>
                    <a:bodyPr/>
                    <a:lstStyle/>
                    <a:p>
                      <a:pPr marL="228600" indent="0"/>
                      <a:r>
                        <a:rPr lang="en-US" sz="2400" b="1" dirty="0"/>
                        <a:t>3 years – 18 years</a:t>
                      </a:r>
                    </a:p>
                  </a:txBody>
                  <a:tcPr/>
                </a:tc>
                <a:tc>
                  <a:txBody>
                    <a:bodyPr/>
                    <a:lstStyle/>
                    <a:p>
                      <a:pPr marL="228600" indent="0"/>
                      <a:r>
                        <a:rPr lang="en-US" sz="2400" b="1" dirty="0"/>
                        <a:t>13 months</a:t>
                      </a:r>
                    </a:p>
                  </a:txBody>
                  <a:tcPr/>
                </a:tc>
                <a:extLst>
                  <a:ext uri="{0D108BD9-81ED-4DB2-BD59-A6C34878D82A}">
                    <a16:rowId xmlns:a16="http://schemas.microsoft.com/office/drawing/2014/main" val="611984643"/>
                  </a:ext>
                </a:extLst>
              </a:tr>
            </a:tbl>
          </a:graphicData>
        </a:graphic>
      </p:graphicFrame>
      <p:sp>
        <p:nvSpPr>
          <p:cNvPr id="53" name="TextBox 52">
            <a:extLst>
              <a:ext uri="{FF2B5EF4-FFF2-40B4-BE49-F238E27FC236}">
                <a16:creationId xmlns:a16="http://schemas.microsoft.com/office/drawing/2014/main" id="{33ED493D-9BE6-66F9-4F10-D664AAD8B60E}"/>
              </a:ext>
            </a:extLst>
          </p:cNvPr>
          <p:cNvSpPr txBox="1"/>
          <p:nvPr/>
        </p:nvSpPr>
        <p:spPr>
          <a:xfrm>
            <a:off x="4611309" y="314862"/>
            <a:ext cx="3860226" cy="1015663"/>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sz="2000" b="1" dirty="0"/>
              <a:t>Well Child Care </a:t>
            </a:r>
            <a:r>
              <a:rPr lang="en-US" sz="2000" dirty="0"/>
              <a:t>visits are identified via Level of Service billing codes</a:t>
            </a:r>
          </a:p>
          <a:p>
            <a:pPr algn="ctr"/>
            <a:r>
              <a:rPr lang="en-US" sz="2000" b="1" dirty="0"/>
              <a:t>99381:99385</a:t>
            </a:r>
            <a:r>
              <a:rPr lang="en-US" sz="2000" dirty="0"/>
              <a:t> and </a:t>
            </a:r>
            <a:r>
              <a:rPr lang="en-US" sz="2000" b="1" dirty="0"/>
              <a:t>99391:99395</a:t>
            </a:r>
          </a:p>
        </p:txBody>
      </p:sp>
      <p:grpSp>
        <p:nvGrpSpPr>
          <p:cNvPr id="4" name="Group 3">
            <a:extLst>
              <a:ext uri="{FF2B5EF4-FFF2-40B4-BE49-F238E27FC236}">
                <a16:creationId xmlns:a16="http://schemas.microsoft.com/office/drawing/2014/main" id="{B653D575-35B5-8FF5-942E-639302AD723A}"/>
              </a:ext>
            </a:extLst>
          </p:cNvPr>
          <p:cNvGrpSpPr/>
          <p:nvPr/>
        </p:nvGrpSpPr>
        <p:grpSpPr>
          <a:xfrm>
            <a:off x="7470109" y="2862072"/>
            <a:ext cx="4219575" cy="1445643"/>
            <a:chOff x="7470109" y="2985897"/>
            <a:chExt cx="4219575" cy="1445643"/>
          </a:xfrm>
        </p:grpSpPr>
        <p:sp>
          <p:nvSpPr>
            <p:cNvPr id="56" name="TextBox 55">
              <a:extLst>
                <a:ext uri="{FF2B5EF4-FFF2-40B4-BE49-F238E27FC236}">
                  <a16:creationId xmlns:a16="http://schemas.microsoft.com/office/drawing/2014/main" id="{76954B1C-101E-922F-3D70-F9812382DC81}"/>
                </a:ext>
              </a:extLst>
            </p:cNvPr>
            <p:cNvSpPr txBox="1"/>
            <p:nvPr/>
          </p:nvSpPr>
          <p:spPr>
            <a:xfrm>
              <a:off x="7470109" y="3415877"/>
              <a:ext cx="4219575" cy="1015663"/>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stStyle>
            <a:p>
              <a:r>
                <a:rPr lang="en-US" sz="2000" dirty="0"/>
                <a:t>It governs whether children </a:t>
              </a:r>
            </a:p>
            <a:p>
              <a:r>
                <a:rPr lang="en-US" sz="2000" b="1" dirty="0"/>
                <a:t>6 months – 18 years </a:t>
              </a:r>
              <a:r>
                <a:rPr lang="en-US" sz="2000" dirty="0"/>
                <a:t>will be offered a </a:t>
              </a:r>
              <a:r>
                <a:rPr lang="en-US" sz="2000" b="1" dirty="0"/>
                <a:t>nurse visit </a:t>
              </a:r>
              <a:r>
                <a:rPr lang="en-US" sz="2000" dirty="0"/>
                <a:t>(vs. only a provider visit)</a:t>
              </a:r>
              <a:endParaRPr lang="en-US" sz="2000" b="1" dirty="0"/>
            </a:p>
          </p:txBody>
        </p:sp>
        <p:cxnSp>
          <p:nvCxnSpPr>
            <p:cNvPr id="57" name="Straight Arrow Connector 56">
              <a:extLst>
                <a:ext uri="{FF2B5EF4-FFF2-40B4-BE49-F238E27FC236}">
                  <a16:creationId xmlns:a16="http://schemas.microsoft.com/office/drawing/2014/main" id="{33438ADA-2DBA-6BA2-5E3B-0244E0BAF990}"/>
                </a:ext>
              </a:extLst>
            </p:cNvPr>
            <p:cNvCxnSpPr>
              <a:cxnSpLocks/>
              <a:stCxn id="54" idx="2"/>
              <a:endCxn id="56" idx="0"/>
            </p:cNvCxnSpPr>
            <p:nvPr/>
          </p:nvCxnSpPr>
          <p:spPr>
            <a:xfrm>
              <a:off x="9579897" y="2985897"/>
              <a:ext cx="0" cy="429980"/>
            </a:xfrm>
            <a:prstGeom prst="straightConnector1">
              <a:avLst/>
            </a:prstGeom>
            <a:ln w="76200">
              <a:solidFill>
                <a:schemeClr val="tx1"/>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DD45BD7D-93D7-36F5-3858-E3AF29D97278}"/>
              </a:ext>
            </a:extLst>
          </p:cNvPr>
          <p:cNvGrpSpPr/>
          <p:nvPr/>
        </p:nvGrpSpPr>
        <p:grpSpPr>
          <a:xfrm>
            <a:off x="7470109" y="822694"/>
            <a:ext cx="4219575" cy="2039378"/>
            <a:chOff x="7470109" y="946519"/>
            <a:chExt cx="4219575" cy="2039378"/>
          </a:xfrm>
        </p:grpSpPr>
        <p:sp>
          <p:nvSpPr>
            <p:cNvPr id="54" name="TextBox 53">
              <a:extLst>
                <a:ext uri="{FF2B5EF4-FFF2-40B4-BE49-F238E27FC236}">
                  <a16:creationId xmlns:a16="http://schemas.microsoft.com/office/drawing/2014/main" id="{0A09B377-B656-160A-01B9-BA8ABAD4FF36}"/>
                </a:ext>
              </a:extLst>
            </p:cNvPr>
            <p:cNvSpPr txBox="1"/>
            <p:nvPr/>
          </p:nvSpPr>
          <p:spPr>
            <a:xfrm>
              <a:off x="7470109" y="1662458"/>
              <a:ext cx="4219575" cy="1323439"/>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stStyle>
            <a:p>
              <a:r>
                <a:rPr lang="en-US" sz="2000" dirty="0"/>
                <a:t>This business rule was developed locally at MetroHealth with input of leadership using an algorithm of: </a:t>
              </a:r>
            </a:p>
            <a:p>
              <a:pPr algn="ctr"/>
              <a:r>
                <a:rPr lang="en-US" sz="2000" b="1" dirty="0"/>
                <a:t>Expected frequency + 1 month</a:t>
              </a:r>
            </a:p>
          </p:txBody>
        </p:sp>
        <p:cxnSp>
          <p:nvCxnSpPr>
            <p:cNvPr id="74" name="Connector: Elbow 73">
              <a:extLst>
                <a:ext uri="{FF2B5EF4-FFF2-40B4-BE49-F238E27FC236}">
                  <a16:creationId xmlns:a16="http://schemas.microsoft.com/office/drawing/2014/main" id="{E5AB19E5-6522-8E10-D03D-4CB2B4CA7964}"/>
                </a:ext>
              </a:extLst>
            </p:cNvPr>
            <p:cNvCxnSpPr>
              <a:cxnSpLocks/>
              <a:stCxn id="53" idx="3"/>
              <a:endCxn id="54" idx="0"/>
            </p:cNvCxnSpPr>
            <p:nvPr/>
          </p:nvCxnSpPr>
          <p:spPr>
            <a:xfrm>
              <a:off x="8471535" y="946519"/>
              <a:ext cx="1108362" cy="715939"/>
            </a:xfrm>
            <a:prstGeom prst="bentConnector2">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AA98386E-1BB7-8BE6-0110-CFC40EF4BF30}"/>
              </a:ext>
            </a:extLst>
          </p:cNvPr>
          <p:cNvGrpSpPr/>
          <p:nvPr/>
        </p:nvGrpSpPr>
        <p:grpSpPr>
          <a:xfrm>
            <a:off x="7470109" y="4307715"/>
            <a:ext cx="4219575" cy="1798543"/>
            <a:chOff x="7470109" y="4431540"/>
            <a:chExt cx="4219575" cy="1798543"/>
          </a:xfrm>
        </p:grpSpPr>
        <p:sp>
          <p:nvSpPr>
            <p:cNvPr id="81" name="TextBox 80">
              <a:extLst>
                <a:ext uri="{FF2B5EF4-FFF2-40B4-BE49-F238E27FC236}">
                  <a16:creationId xmlns:a16="http://schemas.microsoft.com/office/drawing/2014/main" id="{A0DC8E23-A6E5-8769-B9EF-F20E424807FA}"/>
                </a:ext>
              </a:extLst>
            </p:cNvPr>
            <p:cNvSpPr txBox="1"/>
            <p:nvPr/>
          </p:nvSpPr>
          <p:spPr>
            <a:xfrm>
              <a:off x="7470109" y="4906644"/>
              <a:ext cx="4219575" cy="1323439"/>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stStyle>
            <a:p>
              <a:r>
                <a:rPr lang="en-US" sz="2000" dirty="0"/>
                <a:t>It is built into rules in two contexts</a:t>
              </a:r>
            </a:p>
            <a:p>
              <a:r>
                <a:rPr lang="en-US" sz="2000" b="1" dirty="0"/>
                <a:t>(Appointment Entry Begin </a:t>
              </a:r>
              <a:r>
                <a:rPr lang="en-US" sz="2000" dirty="0"/>
                <a:t>and</a:t>
              </a:r>
            </a:p>
            <a:p>
              <a:r>
                <a:rPr lang="en-US" sz="2000" b="1" dirty="0"/>
                <a:t>Appointment Entry Date Check)</a:t>
              </a:r>
            </a:p>
            <a:p>
              <a:r>
                <a:rPr lang="en-US" sz="2000" dirty="0"/>
                <a:t>and plugged into the Decision Tree</a:t>
              </a:r>
              <a:endParaRPr lang="en-US" sz="2000" b="1" dirty="0"/>
            </a:p>
          </p:txBody>
        </p:sp>
        <p:cxnSp>
          <p:nvCxnSpPr>
            <p:cNvPr id="82" name="Straight Arrow Connector 81">
              <a:extLst>
                <a:ext uri="{FF2B5EF4-FFF2-40B4-BE49-F238E27FC236}">
                  <a16:creationId xmlns:a16="http://schemas.microsoft.com/office/drawing/2014/main" id="{C047760C-2059-3350-CF8C-6A1CC4DC3195}"/>
                </a:ext>
              </a:extLst>
            </p:cNvPr>
            <p:cNvCxnSpPr>
              <a:cxnSpLocks/>
              <a:stCxn id="56" idx="2"/>
              <a:endCxn id="81" idx="0"/>
            </p:cNvCxnSpPr>
            <p:nvPr/>
          </p:nvCxnSpPr>
          <p:spPr>
            <a:xfrm>
              <a:off x="9579897" y="4431540"/>
              <a:ext cx="0" cy="475104"/>
            </a:xfrm>
            <a:prstGeom prst="straightConnector1">
              <a:avLst/>
            </a:prstGeom>
            <a:ln w="76200">
              <a:solidFill>
                <a:schemeClr val="tx1"/>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CA0B4763-5F11-872D-FD5A-FABB97D54973}"/>
              </a:ext>
            </a:extLst>
          </p:cNvPr>
          <p:cNvGrpSpPr/>
          <p:nvPr/>
        </p:nvGrpSpPr>
        <p:grpSpPr>
          <a:xfrm>
            <a:off x="1247775" y="4936706"/>
            <a:ext cx="6222334" cy="1015663"/>
            <a:chOff x="1247775" y="4894876"/>
            <a:chExt cx="6222334" cy="1015663"/>
          </a:xfrm>
        </p:grpSpPr>
        <p:sp>
          <p:nvSpPr>
            <p:cNvPr id="71" name="TextBox 70">
              <a:extLst>
                <a:ext uri="{FF2B5EF4-FFF2-40B4-BE49-F238E27FC236}">
                  <a16:creationId xmlns:a16="http://schemas.microsoft.com/office/drawing/2014/main" id="{5D79CAB5-4EB0-9B1F-6817-AE422D512256}"/>
                </a:ext>
              </a:extLst>
            </p:cNvPr>
            <p:cNvSpPr txBox="1"/>
            <p:nvPr/>
          </p:nvSpPr>
          <p:spPr>
            <a:xfrm>
              <a:off x="1247775" y="4894876"/>
              <a:ext cx="5452110" cy="1015663"/>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stStyle>
            <a:p>
              <a:r>
                <a:rPr lang="en-US" sz="2000" b="1" dirty="0"/>
                <a:t>Children &lt;6 months are excluded </a:t>
              </a:r>
              <a:r>
                <a:rPr lang="en-US" sz="2000" dirty="0"/>
                <a:t>by department leadership from nurse visits to ensure that their immunizations are given only in provider visits.</a:t>
              </a:r>
            </a:p>
          </p:txBody>
        </p:sp>
        <p:cxnSp>
          <p:nvCxnSpPr>
            <p:cNvPr id="88" name="Straight Arrow Connector 87">
              <a:extLst>
                <a:ext uri="{FF2B5EF4-FFF2-40B4-BE49-F238E27FC236}">
                  <a16:creationId xmlns:a16="http://schemas.microsoft.com/office/drawing/2014/main" id="{50D51A50-3750-9C3C-9EA0-963BE6C55FB3}"/>
                </a:ext>
              </a:extLst>
            </p:cNvPr>
            <p:cNvCxnSpPr>
              <a:cxnSpLocks/>
              <a:stCxn id="81" idx="1"/>
              <a:endCxn id="71" idx="3"/>
            </p:cNvCxnSpPr>
            <p:nvPr/>
          </p:nvCxnSpPr>
          <p:spPr>
            <a:xfrm flipH="1" flipV="1">
              <a:off x="6699885" y="5402708"/>
              <a:ext cx="770224" cy="1"/>
            </a:xfrm>
            <a:prstGeom prst="straightConnector1">
              <a:avLst/>
            </a:prstGeom>
            <a:ln w="76200">
              <a:solidFill>
                <a:schemeClr val="tx1"/>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362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FFBB84-7EDF-7A2E-9B4D-7E6A2208D62A}"/>
              </a:ext>
            </a:extLst>
          </p:cNvPr>
          <p:cNvSpPr/>
          <p:nvPr/>
        </p:nvSpPr>
        <p:spPr>
          <a:xfrm>
            <a:off x="210689" y="143412"/>
            <a:ext cx="7920867" cy="83127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Scheduling Tree Schematic</a:t>
            </a:r>
            <a:r>
              <a:rPr lang="en-US" sz="2000" b="1">
                <a:solidFill>
                  <a:prstClr val="black"/>
                </a:solidFill>
                <a:latin typeface="Calibri" panose="020F0502020204030204"/>
              </a:rPr>
              <a:t> </a:t>
            </a:r>
            <a:r>
              <a:rPr lang="en-US" sz="1600" b="1">
                <a:solidFill>
                  <a:prstClr val="black"/>
                </a:solidFill>
                <a:latin typeface="Calibri" panose="020F0502020204030204"/>
              </a:rPr>
              <a:t>(3 </a:t>
            </a:r>
            <a:r>
              <a:rPr lang="en-US" sz="1600" b="1" dirty="0">
                <a:solidFill>
                  <a:prstClr val="black"/>
                </a:solidFill>
                <a:latin typeface="Calibri" panose="020F0502020204030204"/>
              </a:rPr>
              <a:t>of 3)</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Patient Characteristics Govern Appointment Type(s) Offered</a:t>
            </a:r>
          </a:p>
        </p:txBody>
      </p:sp>
      <p:grpSp>
        <p:nvGrpSpPr>
          <p:cNvPr id="9" name="Group 8">
            <a:extLst>
              <a:ext uri="{FF2B5EF4-FFF2-40B4-BE49-F238E27FC236}">
                <a16:creationId xmlns:a16="http://schemas.microsoft.com/office/drawing/2014/main" id="{B86F2CF2-B729-9869-3608-F0A8E8DFBD18}"/>
              </a:ext>
            </a:extLst>
          </p:cNvPr>
          <p:cNvGrpSpPr/>
          <p:nvPr/>
        </p:nvGrpSpPr>
        <p:grpSpPr>
          <a:xfrm>
            <a:off x="548512" y="1242280"/>
            <a:ext cx="7892821" cy="1468917"/>
            <a:chOff x="548512" y="1242280"/>
            <a:chExt cx="7892821" cy="1468917"/>
          </a:xfrm>
        </p:grpSpPr>
        <p:sp>
          <p:nvSpPr>
            <p:cNvPr id="16" name="Flowchart: Decision 15">
              <a:extLst>
                <a:ext uri="{FF2B5EF4-FFF2-40B4-BE49-F238E27FC236}">
                  <a16:creationId xmlns:a16="http://schemas.microsoft.com/office/drawing/2014/main" id="{AE06A225-ABA0-1F42-14E4-2A344EE6E817}"/>
                </a:ext>
              </a:extLst>
            </p:cNvPr>
            <p:cNvSpPr/>
            <p:nvPr/>
          </p:nvSpPr>
          <p:spPr>
            <a:xfrm>
              <a:off x="548512" y="1242280"/>
              <a:ext cx="1507699" cy="1468917"/>
            </a:xfrm>
            <a:prstGeom prst="flowChartDecision">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&lt;6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mos</a:t>
              </a:r>
              <a:endParaRPr kumimoji="0" lang="en-US"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B3A3E00-5C8D-01B6-1567-B865193DBACD}"/>
                </a:ext>
              </a:extLst>
            </p:cNvPr>
            <p:cNvSpPr/>
            <p:nvPr/>
          </p:nvSpPr>
          <p:spPr>
            <a:xfrm>
              <a:off x="2006333" y="1859653"/>
              <a:ext cx="255161" cy="2341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panose="020F0502020204030204"/>
                </a:rPr>
                <a:t>N</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0" name="Straight Arrow Connector 19">
              <a:extLst>
                <a:ext uri="{FF2B5EF4-FFF2-40B4-BE49-F238E27FC236}">
                  <a16:creationId xmlns:a16="http://schemas.microsoft.com/office/drawing/2014/main" id="{31689403-62DC-9600-8638-6723BD344387}"/>
                </a:ext>
              </a:extLst>
            </p:cNvPr>
            <p:cNvCxnSpPr>
              <a:cxnSpLocks/>
              <a:stCxn id="19" idx="3"/>
              <a:endCxn id="22" idx="1"/>
            </p:cNvCxnSpPr>
            <p:nvPr/>
          </p:nvCxnSpPr>
          <p:spPr>
            <a:xfrm>
              <a:off x="2261494" y="1976738"/>
              <a:ext cx="427732" cy="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Flowchart: Decision 21">
              <a:extLst>
                <a:ext uri="{FF2B5EF4-FFF2-40B4-BE49-F238E27FC236}">
                  <a16:creationId xmlns:a16="http://schemas.microsoft.com/office/drawing/2014/main" id="{7500A93E-7FC9-4DC7-B09A-F06391786C21}"/>
                </a:ext>
              </a:extLst>
            </p:cNvPr>
            <p:cNvSpPr/>
            <p:nvPr/>
          </p:nvSpPr>
          <p:spPr>
            <a:xfrm>
              <a:off x="2689226" y="1242280"/>
              <a:ext cx="1507699" cy="1468917"/>
            </a:xfrm>
            <a:prstGeom prst="flowChartDecision">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Age </a:t>
              </a: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&lt;13</a:t>
              </a:r>
              <a:endParaRPr kumimoji="0" lang="en-US"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yrs</a:t>
              </a:r>
              <a:endParaRPr kumimoji="0" lang="en-US"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E6429B5-D841-7BC9-D6F6-6502155778E1}"/>
                </a:ext>
              </a:extLst>
            </p:cNvPr>
            <p:cNvSpPr/>
            <p:nvPr/>
          </p:nvSpPr>
          <p:spPr>
            <a:xfrm>
              <a:off x="4168090" y="1859653"/>
              <a:ext cx="255161" cy="2341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panose="020F0502020204030204"/>
                </a:rPr>
                <a:t>N</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6" name="Straight Arrow Connector 25">
              <a:extLst>
                <a:ext uri="{FF2B5EF4-FFF2-40B4-BE49-F238E27FC236}">
                  <a16:creationId xmlns:a16="http://schemas.microsoft.com/office/drawing/2014/main" id="{6D706F42-F101-6835-FBA0-79A70D06114A}"/>
                </a:ext>
              </a:extLst>
            </p:cNvPr>
            <p:cNvCxnSpPr>
              <a:cxnSpLocks/>
              <a:stCxn id="25" idx="3"/>
              <a:endCxn id="32" idx="1"/>
            </p:cNvCxnSpPr>
            <p:nvPr/>
          </p:nvCxnSpPr>
          <p:spPr>
            <a:xfrm>
              <a:off x="4423251" y="1976738"/>
              <a:ext cx="366766" cy="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Flowchart: Decision 31">
              <a:extLst>
                <a:ext uri="{FF2B5EF4-FFF2-40B4-BE49-F238E27FC236}">
                  <a16:creationId xmlns:a16="http://schemas.microsoft.com/office/drawing/2014/main" id="{67C007BB-5AF2-F249-6633-C59713A9EC9B}"/>
                </a:ext>
              </a:extLst>
            </p:cNvPr>
            <p:cNvSpPr/>
            <p:nvPr/>
          </p:nvSpPr>
          <p:spPr>
            <a:xfrm>
              <a:off x="4790017" y="1242280"/>
              <a:ext cx="1507699" cy="1468917"/>
            </a:xfrm>
            <a:prstGeom prst="flowChartDecision">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13 - 18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yrs</a:t>
              </a:r>
              <a:endParaRPr kumimoji="0" lang="en-US"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51B74891-2708-491E-1A4B-0A801B5A3B98}"/>
                </a:ext>
              </a:extLst>
            </p:cNvPr>
            <p:cNvSpPr/>
            <p:nvPr/>
          </p:nvSpPr>
          <p:spPr>
            <a:xfrm>
              <a:off x="6267101" y="1859653"/>
              <a:ext cx="255161" cy="2341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panose="020F0502020204030204"/>
                </a:rPr>
                <a:t>N</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lowchart: Decision 41">
              <a:extLst>
                <a:ext uri="{FF2B5EF4-FFF2-40B4-BE49-F238E27FC236}">
                  <a16:creationId xmlns:a16="http://schemas.microsoft.com/office/drawing/2014/main" id="{FAF5DDB7-2CA5-C8F5-9A86-E0CD73CED94E}"/>
                </a:ext>
              </a:extLst>
            </p:cNvPr>
            <p:cNvSpPr/>
            <p:nvPr/>
          </p:nvSpPr>
          <p:spPr>
            <a:xfrm>
              <a:off x="6933634" y="1242280"/>
              <a:ext cx="1507699" cy="1468917"/>
            </a:xfrm>
            <a:prstGeom prst="flowChartDecision">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Age </a:t>
              </a: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19+</a:t>
              </a:r>
              <a:endParaRPr kumimoji="0" lang="en-US"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yrs</a:t>
              </a:r>
              <a:endParaRPr kumimoji="0" lang="en-US"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cxnSp>
          <p:nvCxnSpPr>
            <p:cNvPr id="45" name="Straight Arrow Connector 44">
              <a:extLst>
                <a:ext uri="{FF2B5EF4-FFF2-40B4-BE49-F238E27FC236}">
                  <a16:creationId xmlns:a16="http://schemas.microsoft.com/office/drawing/2014/main" id="{C0449BB6-BF53-D984-DD55-19967AAF4109}"/>
                </a:ext>
              </a:extLst>
            </p:cNvPr>
            <p:cNvCxnSpPr>
              <a:cxnSpLocks/>
              <a:stCxn id="34" idx="3"/>
              <a:endCxn id="42" idx="1"/>
            </p:cNvCxnSpPr>
            <p:nvPr/>
          </p:nvCxnSpPr>
          <p:spPr>
            <a:xfrm>
              <a:off x="6522262" y="1976738"/>
              <a:ext cx="411372" cy="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3F040772-5C9B-3ADC-904B-8B4382F16845}"/>
              </a:ext>
            </a:extLst>
          </p:cNvPr>
          <p:cNvGrpSpPr/>
          <p:nvPr/>
        </p:nvGrpSpPr>
        <p:grpSpPr>
          <a:xfrm>
            <a:off x="497138" y="2668283"/>
            <a:ext cx="1570158" cy="3508072"/>
            <a:chOff x="497138" y="2668283"/>
            <a:chExt cx="1570158" cy="3226525"/>
          </a:xfrm>
        </p:grpSpPr>
        <p:sp>
          <p:nvSpPr>
            <p:cNvPr id="15" name="Flowchart: Terminator 14">
              <a:extLst>
                <a:ext uri="{FF2B5EF4-FFF2-40B4-BE49-F238E27FC236}">
                  <a16:creationId xmlns:a16="http://schemas.microsoft.com/office/drawing/2014/main" id="{52C39E02-FEC3-9F4B-1253-0BA332059931}"/>
                </a:ext>
              </a:extLst>
            </p:cNvPr>
            <p:cNvSpPr/>
            <p:nvPr/>
          </p:nvSpPr>
          <p:spPr>
            <a:xfrm>
              <a:off x="497138" y="5183543"/>
              <a:ext cx="1570158" cy="711265"/>
            </a:xfrm>
            <a:prstGeom prst="flowChartTerminator">
              <a:avLst/>
            </a:prstGeom>
            <a:solidFill>
              <a:schemeClr val="accent1">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latin typeface="Calibri" panose="020F0502020204030204"/>
                </a:rPr>
                <a:t>Provider Visit</a:t>
              </a:r>
            </a:p>
          </p:txBody>
        </p:sp>
        <p:sp>
          <p:nvSpPr>
            <p:cNvPr id="17" name="Rectangle 16">
              <a:extLst>
                <a:ext uri="{FF2B5EF4-FFF2-40B4-BE49-F238E27FC236}">
                  <a16:creationId xmlns:a16="http://schemas.microsoft.com/office/drawing/2014/main" id="{2B46011A-D437-DEB0-4BF4-43BD313064BE}"/>
                </a:ext>
              </a:extLst>
            </p:cNvPr>
            <p:cNvSpPr/>
            <p:nvPr/>
          </p:nvSpPr>
          <p:spPr>
            <a:xfrm>
              <a:off x="1177980" y="2668283"/>
              <a:ext cx="255161" cy="23417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Y</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Arrow Connector 17">
              <a:extLst>
                <a:ext uri="{FF2B5EF4-FFF2-40B4-BE49-F238E27FC236}">
                  <a16:creationId xmlns:a16="http://schemas.microsoft.com/office/drawing/2014/main" id="{D2918C6D-86F8-47DC-2642-E396DD145DD4}"/>
                </a:ext>
              </a:extLst>
            </p:cNvPr>
            <p:cNvCxnSpPr>
              <a:cxnSpLocks/>
              <a:stCxn id="17" idx="2"/>
              <a:endCxn id="15" idx="0"/>
            </p:cNvCxnSpPr>
            <p:nvPr/>
          </p:nvCxnSpPr>
          <p:spPr>
            <a:xfrm flipH="1">
              <a:off x="1282217" y="2902453"/>
              <a:ext cx="23344" cy="22810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DB435848-E34A-14E7-0C5F-C2FC18BC5F61}"/>
              </a:ext>
            </a:extLst>
          </p:cNvPr>
          <p:cNvGrpSpPr/>
          <p:nvPr/>
        </p:nvGrpSpPr>
        <p:grpSpPr>
          <a:xfrm>
            <a:off x="1282217" y="2668283"/>
            <a:ext cx="2957019" cy="3807241"/>
            <a:chOff x="1282217" y="2668283"/>
            <a:chExt cx="2957019" cy="3807241"/>
          </a:xfrm>
        </p:grpSpPr>
        <p:sp>
          <p:nvSpPr>
            <p:cNvPr id="21" name="Flowchart: Terminator 20">
              <a:extLst>
                <a:ext uri="{FF2B5EF4-FFF2-40B4-BE49-F238E27FC236}">
                  <a16:creationId xmlns:a16="http://schemas.microsoft.com/office/drawing/2014/main" id="{38572A80-B290-C9E7-6B5C-DEC9F7375271}"/>
                </a:ext>
              </a:extLst>
            </p:cNvPr>
            <p:cNvSpPr/>
            <p:nvPr/>
          </p:nvSpPr>
          <p:spPr>
            <a:xfrm>
              <a:off x="2646909" y="5204707"/>
              <a:ext cx="1592327" cy="1270817"/>
            </a:xfrm>
            <a:prstGeom prst="flowChartTerminator">
              <a:avLst/>
            </a:prstGeom>
            <a:solidFill>
              <a:schemeClr val="accent1">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latin typeface="Calibri" panose="020F0502020204030204"/>
                </a:rPr>
                <a:t>Nurse </a:t>
              </a:r>
            </a:p>
            <a:p>
              <a:pPr algn="ctr"/>
              <a:r>
                <a:rPr lang="en-US" b="1" dirty="0">
                  <a:solidFill>
                    <a:prstClr val="black"/>
                  </a:solidFill>
                  <a:latin typeface="Calibri" panose="020F0502020204030204"/>
                </a:rPr>
                <a:t>OR</a:t>
              </a:r>
            </a:p>
            <a:p>
              <a:pPr algn="ctr"/>
              <a:r>
                <a:rPr lang="en-US" b="1" dirty="0">
                  <a:solidFill>
                    <a:prstClr val="black"/>
                  </a:solidFill>
                  <a:latin typeface="Calibri" panose="020F0502020204030204"/>
                </a:rPr>
                <a:t>Provider</a:t>
              </a:r>
            </a:p>
            <a:p>
              <a:pPr algn="ctr"/>
              <a:r>
                <a:rPr lang="en-US" b="1" dirty="0">
                  <a:solidFill>
                    <a:prstClr val="black"/>
                  </a:solidFill>
                  <a:latin typeface="Calibri" panose="020F0502020204030204"/>
                </a:rPr>
                <a:t>Visit</a:t>
              </a:r>
            </a:p>
          </p:txBody>
        </p:sp>
        <p:sp>
          <p:nvSpPr>
            <p:cNvPr id="23" name="Rectangle 22">
              <a:extLst>
                <a:ext uri="{FF2B5EF4-FFF2-40B4-BE49-F238E27FC236}">
                  <a16:creationId xmlns:a16="http://schemas.microsoft.com/office/drawing/2014/main" id="{841A87BF-0171-E260-80F7-D968FA78D649}"/>
                </a:ext>
              </a:extLst>
            </p:cNvPr>
            <p:cNvSpPr/>
            <p:nvPr/>
          </p:nvSpPr>
          <p:spPr>
            <a:xfrm>
              <a:off x="3315496" y="2668283"/>
              <a:ext cx="255161" cy="23417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Y</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B58DAEB9-A10D-9782-5E3E-4B1EEC863E34}"/>
                </a:ext>
              </a:extLst>
            </p:cNvPr>
            <p:cNvCxnSpPr>
              <a:cxnSpLocks/>
              <a:stCxn id="23" idx="2"/>
              <a:endCxn id="27" idx="0"/>
            </p:cNvCxnSpPr>
            <p:nvPr/>
          </p:nvCxnSpPr>
          <p:spPr>
            <a:xfrm flipH="1">
              <a:off x="3443076" y="2902453"/>
              <a:ext cx="1" cy="22894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lowchart: Decision 26">
              <a:extLst>
                <a:ext uri="{FF2B5EF4-FFF2-40B4-BE49-F238E27FC236}">
                  <a16:creationId xmlns:a16="http://schemas.microsoft.com/office/drawing/2014/main" id="{B68CB57E-83A5-2601-65C4-90063CE73CDE}"/>
                </a:ext>
              </a:extLst>
            </p:cNvPr>
            <p:cNvSpPr/>
            <p:nvPr/>
          </p:nvSpPr>
          <p:spPr>
            <a:xfrm>
              <a:off x="2689226" y="3131394"/>
              <a:ext cx="1507699" cy="1468917"/>
            </a:xfrm>
            <a:prstGeom prst="flowChartDecision">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Timely Well Child Care</a:t>
              </a:r>
            </a:p>
          </p:txBody>
        </p:sp>
        <p:sp>
          <p:nvSpPr>
            <p:cNvPr id="28" name="Rectangle 27">
              <a:extLst>
                <a:ext uri="{FF2B5EF4-FFF2-40B4-BE49-F238E27FC236}">
                  <a16:creationId xmlns:a16="http://schemas.microsoft.com/office/drawing/2014/main" id="{83D87B44-C7C4-27BD-CF9A-FD1085FFB3EB}"/>
                </a:ext>
              </a:extLst>
            </p:cNvPr>
            <p:cNvSpPr/>
            <p:nvPr/>
          </p:nvSpPr>
          <p:spPr>
            <a:xfrm>
              <a:off x="3315496" y="4568440"/>
              <a:ext cx="255161" cy="23417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Y</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9" name="Straight Arrow Connector 28">
              <a:extLst>
                <a:ext uri="{FF2B5EF4-FFF2-40B4-BE49-F238E27FC236}">
                  <a16:creationId xmlns:a16="http://schemas.microsoft.com/office/drawing/2014/main" id="{BB4D555E-ED08-CCCD-5DF1-A1AA6CB53772}"/>
                </a:ext>
              </a:extLst>
            </p:cNvPr>
            <p:cNvCxnSpPr>
              <a:cxnSpLocks/>
              <a:stCxn id="28" idx="2"/>
              <a:endCxn id="21" idx="0"/>
            </p:cNvCxnSpPr>
            <p:nvPr/>
          </p:nvCxnSpPr>
          <p:spPr>
            <a:xfrm flipH="1">
              <a:off x="3443073" y="4802610"/>
              <a:ext cx="4" cy="40209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9FCA422-9BAB-3F38-0A3B-BC531DD02884}"/>
                </a:ext>
              </a:extLst>
            </p:cNvPr>
            <p:cNvCxnSpPr>
              <a:cxnSpLocks/>
              <a:stCxn id="30" idx="1"/>
            </p:cNvCxnSpPr>
            <p:nvPr/>
          </p:nvCxnSpPr>
          <p:spPr>
            <a:xfrm flipH="1">
              <a:off x="1282217" y="3871429"/>
              <a:ext cx="1179466"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EF9D5595-F0BA-4CDE-42AC-2CDDD621CFD1}"/>
                </a:ext>
              </a:extLst>
            </p:cNvPr>
            <p:cNvSpPr/>
            <p:nvPr/>
          </p:nvSpPr>
          <p:spPr>
            <a:xfrm>
              <a:off x="2461683" y="3754344"/>
              <a:ext cx="255161" cy="2341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panose="020F0502020204030204"/>
                </a:rPr>
                <a:t>N</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AD992EDF-D637-2912-AAE6-278AFB3FC67C}"/>
              </a:ext>
            </a:extLst>
          </p:cNvPr>
          <p:cNvGrpSpPr/>
          <p:nvPr/>
        </p:nvGrpSpPr>
        <p:grpSpPr>
          <a:xfrm>
            <a:off x="7547222" y="2668282"/>
            <a:ext cx="255161" cy="2761144"/>
            <a:chOff x="7547222" y="2668283"/>
            <a:chExt cx="255161" cy="2532278"/>
          </a:xfrm>
        </p:grpSpPr>
        <p:sp>
          <p:nvSpPr>
            <p:cNvPr id="43" name="Rectangle 42">
              <a:extLst>
                <a:ext uri="{FF2B5EF4-FFF2-40B4-BE49-F238E27FC236}">
                  <a16:creationId xmlns:a16="http://schemas.microsoft.com/office/drawing/2014/main" id="{F6BD4920-500A-0730-2C79-93E16FBE6B5B}"/>
                </a:ext>
              </a:extLst>
            </p:cNvPr>
            <p:cNvSpPr/>
            <p:nvPr/>
          </p:nvSpPr>
          <p:spPr>
            <a:xfrm>
              <a:off x="7547222" y="2668283"/>
              <a:ext cx="255161" cy="23417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Y</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4" name="Straight Arrow Connector 43">
              <a:extLst>
                <a:ext uri="{FF2B5EF4-FFF2-40B4-BE49-F238E27FC236}">
                  <a16:creationId xmlns:a16="http://schemas.microsoft.com/office/drawing/2014/main" id="{32BC24EA-81A1-999F-818B-D1A785225AF1}"/>
                </a:ext>
              </a:extLst>
            </p:cNvPr>
            <p:cNvCxnSpPr>
              <a:cxnSpLocks/>
              <a:stCxn id="43" idx="2"/>
            </p:cNvCxnSpPr>
            <p:nvPr/>
          </p:nvCxnSpPr>
          <p:spPr>
            <a:xfrm>
              <a:off x="7674803" y="2902453"/>
              <a:ext cx="5002" cy="22981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46E5C8E7-7691-6D70-C240-42E5A7D595BD}"/>
              </a:ext>
            </a:extLst>
          </p:cNvPr>
          <p:cNvGrpSpPr/>
          <p:nvPr/>
        </p:nvGrpSpPr>
        <p:grpSpPr>
          <a:xfrm>
            <a:off x="8798670" y="2957282"/>
            <a:ext cx="3118766" cy="1462801"/>
            <a:chOff x="8248607" y="1111605"/>
            <a:chExt cx="2456548" cy="1462801"/>
          </a:xfrm>
        </p:grpSpPr>
        <p:grpSp>
          <p:nvGrpSpPr>
            <p:cNvPr id="47" name="Group 46">
              <a:extLst>
                <a:ext uri="{FF2B5EF4-FFF2-40B4-BE49-F238E27FC236}">
                  <a16:creationId xmlns:a16="http://schemas.microsoft.com/office/drawing/2014/main" id="{23BD3EFF-00BF-B90F-79B9-8CA7D142F9E9}"/>
                </a:ext>
              </a:extLst>
            </p:cNvPr>
            <p:cNvGrpSpPr/>
            <p:nvPr/>
          </p:nvGrpSpPr>
          <p:grpSpPr>
            <a:xfrm>
              <a:off x="8248607" y="1111605"/>
              <a:ext cx="2456548" cy="1462801"/>
              <a:chOff x="8288537" y="2539685"/>
              <a:chExt cx="2456548" cy="1462801"/>
            </a:xfrm>
          </p:grpSpPr>
          <p:sp>
            <p:nvSpPr>
              <p:cNvPr id="49" name="TextBox 48">
                <a:extLst>
                  <a:ext uri="{FF2B5EF4-FFF2-40B4-BE49-F238E27FC236}">
                    <a16:creationId xmlns:a16="http://schemas.microsoft.com/office/drawing/2014/main" id="{F958717D-74DD-DC63-CEE8-34527BD7CCFE}"/>
                  </a:ext>
                </a:extLst>
              </p:cNvPr>
              <p:cNvSpPr txBox="1">
                <a:spLocks noChangeAspect="1"/>
              </p:cNvSpPr>
              <p:nvPr/>
            </p:nvSpPr>
            <p:spPr>
              <a:xfrm>
                <a:off x="8288537" y="2539685"/>
                <a:ext cx="2456548" cy="1462801"/>
              </a:xfrm>
              <a:prstGeom prst="rect">
                <a:avLst/>
              </a:prstGeom>
              <a:solidFill>
                <a:schemeClr val="bg1">
                  <a:lumMod val="95000"/>
                </a:schemeClr>
              </a:solidFill>
              <a:ln w="38100">
                <a:solidFill>
                  <a:schemeClr val="tx1"/>
                </a:solidFill>
              </a:ln>
              <a:effectLst>
                <a:outerShdw blurRad="63500" sx="102000" sy="102000" algn="ctr" rotWithShape="0">
                  <a:prstClr val="black">
                    <a:alpha val="40000"/>
                  </a:prstClr>
                </a:outerShdw>
              </a:effectLst>
            </p:spPr>
            <p:txBody>
              <a:bodyPr wrap="square" rtlCol="0">
                <a:noAutofit/>
              </a:bodyPr>
              <a:lstStyle/>
              <a:p>
                <a:pPr marL="0" marR="0" lvl="0" indent="115888"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Legend:</a:t>
                </a:r>
                <a:endPar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lowchart: Decision 49">
                <a:extLst>
                  <a:ext uri="{FF2B5EF4-FFF2-40B4-BE49-F238E27FC236}">
                    <a16:creationId xmlns:a16="http://schemas.microsoft.com/office/drawing/2014/main" id="{0E798747-FC4E-876E-077B-C3569C9CF95E}"/>
                  </a:ext>
                </a:extLst>
              </p:cNvPr>
              <p:cNvSpPr/>
              <p:nvPr/>
            </p:nvSpPr>
            <p:spPr>
              <a:xfrm>
                <a:off x="8524876" y="2894977"/>
                <a:ext cx="447102" cy="419362"/>
              </a:xfrm>
              <a:prstGeom prst="flowChartDecision">
                <a:avLst/>
              </a:prstGeom>
              <a:solidFill>
                <a:srgbClr val="B4C7E7"/>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D969009C-93EC-C19C-2BA9-A56817323AD6}"/>
                  </a:ext>
                </a:extLst>
              </p:cNvPr>
              <p:cNvSpPr txBox="1"/>
              <p:nvPr/>
            </p:nvSpPr>
            <p:spPr>
              <a:xfrm>
                <a:off x="9029477" y="2935381"/>
                <a:ext cx="1549025" cy="369332"/>
              </a:xfrm>
              <a:prstGeom prst="rect">
                <a:avLst/>
              </a:prstGeom>
              <a:noFill/>
            </p:spPr>
            <p:txBody>
              <a:bodyPr wrap="square" rtlCol="0">
                <a:spAutoFit/>
              </a:bodyPr>
              <a:lstStyle/>
              <a:p>
                <a:pPr marL="166688"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Decision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node</a:t>
                </a:r>
              </a:p>
            </p:txBody>
          </p:sp>
          <p:sp>
            <p:nvSpPr>
              <p:cNvPr id="52" name="Flowchart: Terminator 51">
                <a:extLst>
                  <a:ext uri="{FF2B5EF4-FFF2-40B4-BE49-F238E27FC236}">
                    <a16:creationId xmlns:a16="http://schemas.microsoft.com/office/drawing/2014/main" id="{F63DBE78-4147-4C83-B779-3BC4F7D64135}"/>
                  </a:ext>
                </a:extLst>
              </p:cNvPr>
              <p:cNvSpPr/>
              <p:nvPr/>
            </p:nvSpPr>
            <p:spPr>
              <a:xfrm>
                <a:off x="8519477" y="3444385"/>
                <a:ext cx="447102" cy="338554"/>
              </a:xfrm>
              <a:prstGeom prst="flowChartTerminator">
                <a:avLst/>
              </a:prstGeom>
              <a:solidFill>
                <a:schemeClr val="accent1">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prstClr val="black"/>
                  </a:solidFill>
                  <a:latin typeface="Calibri" panose="020F0502020204030204"/>
                </a:endParaRPr>
              </a:p>
            </p:txBody>
          </p:sp>
        </p:grpSp>
        <p:sp>
          <p:nvSpPr>
            <p:cNvPr id="48" name="TextBox 47">
              <a:extLst>
                <a:ext uri="{FF2B5EF4-FFF2-40B4-BE49-F238E27FC236}">
                  <a16:creationId xmlns:a16="http://schemas.microsoft.com/office/drawing/2014/main" id="{3851A5F6-E7E8-B601-588C-E851E72AD8D6}"/>
                </a:ext>
              </a:extLst>
            </p:cNvPr>
            <p:cNvSpPr txBox="1"/>
            <p:nvPr/>
          </p:nvSpPr>
          <p:spPr>
            <a:xfrm>
              <a:off x="9005482" y="2011515"/>
              <a:ext cx="1637532" cy="338554"/>
            </a:xfrm>
            <a:prstGeom prst="rect">
              <a:avLst/>
            </a:prstGeom>
            <a:noFill/>
          </p:spPr>
          <p:txBody>
            <a:bodyPr wrap="square" rtlCol="0">
              <a:spAutoFit/>
            </a:bodyPr>
            <a:lstStyle/>
            <a:p>
              <a:pPr marL="166688"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Visit type(s)  offered</a:t>
              </a:r>
            </a:p>
          </p:txBody>
        </p:sp>
      </p:grpSp>
      <p:grpSp>
        <p:nvGrpSpPr>
          <p:cNvPr id="91" name="Group 90">
            <a:extLst>
              <a:ext uri="{FF2B5EF4-FFF2-40B4-BE49-F238E27FC236}">
                <a16:creationId xmlns:a16="http://schemas.microsoft.com/office/drawing/2014/main" id="{8F0223AC-71C3-0AD4-F742-1EE5EB06B60B}"/>
              </a:ext>
            </a:extLst>
          </p:cNvPr>
          <p:cNvGrpSpPr/>
          <p:nvPr/>
        </p:nvGrpSpPr>
        <p:grpSpPr>
          <a:xfrm>
            <a:off x="4197018" y="2677369"/>
            <a:ext cx="1707928" cy="1188484"/>
            <a:chOff x="4196925" y="2668283"/>
            <a:chExt cx="1707928" cy="1188484"/>
          </a:xfrm>
        </p:grpSpPr>
        <p:grpSp>
          <p:nvGrpSpPr>
            <p:cNvPr id="88" name="Group 87">
              <a:extLst>
                <a:ext uri="{FF2B5EF4-FFF2-40B4-BE49-F238E27FC236}">
                  <a16:creationId xmlns:a16="http://schemas.microsoft.com/office/drawing/2014/main" id="{73B400F2-FC9A-AB01-399F-48905A4A647D}"/>
                </a:ext>
              </a:extLst>
            </p:cNvPr>
            <p:cNvGrpSpPr/>
            <p:nvPr/>
          </p:nvGrpSpPr>
          <p:grpSpPr>
            <a:xfrm>
              <a:off x="4962789" y="2668283"/>
              <a:ext cx="942064" cy="1139072"/>
              <a:chOff x="4962789" y="2668283"/>
              <a:chExt cx="942064" cy="1139072"/>
            </a:xfrm>
          </p:grpSpPr>
          <p:sp>
            <p:nvSpPr>
              <p:cNvPr id="33" name="Rectangle 32">
                <a:extLst>
                  <a:ext uri="{FF2B5EF4-FFF2-40B4-BE49-F238E27FC236}">
                    <a16:creationId xmlns:a16="http://schemas.microsoft.com/office/drawing/2014/main" id="{076CEFC6-7B11-F300-7405-20B5F34238FF}"/>
                  </a:ext>
                </a:extLst>
              </p:cNvPr>
              <p:cNvSpPr/>
              <p:nvPr/>
            </p:nvSpPr>
            <p:spPr>
              <a:xfrm>
                <a:off x="5409945" y="2668283"/>
                <a:ext cx="255161" cy="24767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Y</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1" name="Straight Arrow Connector 40">
                <a:extLst>
                  <a:ext uri="{FF2B5EF4-FFF2-40B4-BE49-F238E27FC236}">
                    <a16:creationId xmlns:a16="http://schemas.microsoft.com/office/drawing/2014/main" id="{4A1CC3CA-6AD0-37D7-065B-D4390AE463CC}"/>
                  </a:ext>
                </a:extLst>
              </p:cNvPr>
              <p:cNvCxnSpPr>
                <a:cxnSpLocks/>
                <a:stCxn id="33" idx="2"/>
                <a:endCxn id="53" idx="0"/>
              </p:cNvCxnSpPr>
              <p:nvPr/>
            </p:nvCxnSpPr>
            <p:spPr>
              <a:xfrm>
                <a:off x="5537526" y="2915962"/>
                <a:ext cx="1567" cy="15987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Flowchart: Decision 52">
                <a:extLst>
                  <a:ext uri="{FF2B5EF4-FFF2-40B4-BE49-F238E27FC236}">
                    <a16:creationId xmlns:a16="http://schemas.microsoft.com/office/drawing/2014/main" id="{D0BBBB86-BB8B-59E1-7EA4-1442406DF6D4}"/>
                  </a:ext>
                </a:extLst>
              </p:cNvPr>
              <p:cNvSpPr/>
              <p:nvPr/>
            </p:nvSpPr>
            <p:spPr>
              <a:xfrm>
                <a:off x="5173333" y="3075835"/>
                <a:ext cx="731520" cy="731520"/>
              </a:xfrm>
              <a:prstGeom prst="flowChartDecision">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VFC</a:t>
                </a:r>
                <a:endParaRPr kumimoji="0" lang="en-US"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483DFE90-A563-EC3D-C90B-C4B8AE410453}"/>
                  </a:ext>
                </a:extLst>
              </p:cNvPr>
              <p:cNvSpPr/>
              <p:nvPr/>
            </p:nvSpPr>
            <p:spPr>
              <a:xfrm>
                <a:off x="4962789" y="3320729"/>
                <a:ext cx="268885" cy="23417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Y</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61" name="Straight Arrow Connector 60">
              <a:extLst>
                <a:ext uri="{FF2B5EF4-FFF2-40B4-BE49-F238E27FC236}">
                  <a16:creationId xmlns:a16="http://schemas.microsoft.com/office/drawing/2014/main" id="{BCB4B7AE-13A7-A085-CE44-858B56D85BE8}"/>
                </a:ext>
              </a:extLst>
            </p:cNvPr>
            <p:cNvCxnSpPr>
              <a:cxnSpLocks/>
              <a:stCxn id="60" idx="1"/>
              <a:endCxn id="27" idx="3"/>
            </p:cNvCxnSpPr>
            <p:nvPr/>
          </p:nvCxnSpPr>
          <p:spPr>
            <a:xfrm flipH="1">
              <a:off x="4196925" y="3437814"/>
              <a:ext cx="765957" cy="41895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13186D1A-72B7-5C4D-3D7E-B7D8A57E9CDC}"/>
              </a:ext>
            </a:extLst>
          </p:cNvPr>
          <p:cNvGrpSpPr/>
          <p:nvPr/>
        </p:nvGrpSpPr>
        <p:grpSpPr>
          <a:xfrm>
            <a:off x="4196925" y="3721934"/>
            <a:ext cx="4244408" cy="2439437"/>
            <a:chOff x="4200095" y="3695723"/>
            <a:chExt cx="4244408" cy="2439437"/>
          </a:xfrm>
        </p:grpSpPr>
        <p:sp>
          <p:nvSpPr>
            <p:cNvPr id="38" name="Flowchart: Terminator 37">
              <a:extLst>
                <a:ext uri="{FF2B5EF4-FFF2-40B4-BE49-F238E27FC236}">
                  <a16:creationId xmlns:a16="http://schemas.microsoft.com/office/drawing/2014/main" id="{70F32C8A-6DD4-112D-89D8-9C817FE6378F}"/>
                </a:ext>
              </a:extLst>
            </p:cNvPr>
            <p:cNvSpPr/>
            <p:nvPr/>
          </p:nvSpPr>
          <p:spPr>
            <a:xfrm>
              <a:off x="4793186" y="5403215"/>
              <a:ext cx="3651317" cy="731945"/>
            </a:xfrm>
            <a:prstGeom prst="flowChartTerminator">
              <a:avLst/>
            </a:prstGeom>
            <a:solidFill>
              <a:schemeClr val="accent1">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latin typeface="Calibri" panose="020F0502020204030204"/>
                </a:rPr>
                <a:t>Pharmacy Visit</a:t>
              </a:r>
            </a:p>
          </p:txBody>
        </p:sp>
        <p:grpSp>
          <p:nvGrpSpPr>
            <p:cNvPr id="92" name="Group 91">
              <a:extLst>
                <a:ext uri="{FF2B5EF4-FFF2-40B4-BE49-F238E27FC236}">
                  <a16:creationId xmlns:a16="http://schemas.microsoft.com/office/drawing/2014/main" id="{5EEA7E8D-561B-D346-61C4-CD2B251C45BE}"/>
                </a:ext>
              </a:extLst>
            </p:cNvPr>
            <p:cNvGrpSpPr/>
            <p:nvPr/>
          </p:nvGrpSpPr>
          <p:grpSpPr>
            <a:xfrm>
              <a:off x="4200095" y="3695723"/>
              <a:ext cx="1793316" cy="1698812"/>
              <a:chOff x="4200095" y="3695723"/>
              <a:chExt cx="1793316" cy="1698812"/>
            </a:xfrm>
          </p:grpSpPr>
          <p:grpSp>
            <p:nvGrpSpPr>
              <p:cNvPr id="89" name="Group 88">
                <a:extLst>
                  <a:ext uri="{FF2B5EF4-FFF2-40B4-BE49-F238E27FC236}">
                    <a16:creationId xmlns:a16="http://schemas.microsoft.com/office/drawing/2014/main" id="{CEDC93C4-E1E1-6829-CB0A-3BCA0659D9F0}"/>
                  </a:ext>
                </a:extLst>
              </p:cNvPr>
              <p:cNvGrpSpPr/>
              <p:nvPr/>
            </p:nvGrpSpPr>
            <p:grpSpPr>
              <a:xfrm>
                <a:off x="4200095" y="3695723"/>
                <a:ext cx="1793316" cy="1325556"/>
                <a:chOff x="4200095" y="3695723"/>
                <a:chExt cx="1793316" cy="1325556"/>
              </a:xfrm>
            </p:grpSpPr>
            <p:sp>
              <p:nvSpPr>
                <p:cNvPr id="35" name="Flowchart: Decision 34">
                  <a:extLst>
                    <a:ext uri="{FF2B5EF4-FFF2-40B4-BE49-F238E27FC236}">
                      <a16:creationId xmlns:a16="http://schemas.microsoft.com/office/drawing/2014/main" id="{31C29995-6CCA-EDDB-6B95-D5539C525CD0}"/>
                    </a:ext>
                  </a:extLst>
                </p:cNvPr>
                <p:cNvSpPr/>
                <p:nvPr/>
              </p:nvSpPr>
              <p:spPr>
                <a:xfrm>
                  <a:off x="5079011" y="4106878"/>
                  <a:ext cx="914400" cy="914401"/>
                </a:xfrm>
                <a:prstGeom prst="flowChartDecision">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Pharmacy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Desire</a:t>
                  </a:r>
                  <a:r>
                    <a:rPr lang="en-US" sz="1200" b="1" dirty="0">
                      <a:solidFill>
                        <a:sysClr val="windowText" lastClr="000000"/>
                      </a:solidFill>
                      <a:latin typeface="Calibri" panose="020F0502020204030204"/>
                    </a:rPr>
                    <a:t>d</a:t>
                  </a:r>
                  <a:endParaRPr kumimoji="0" lang="en-US" sz="1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0A24999-A325-9CD3-3E5B-A0E3E09888D9}"/>
                    </a:ext>
                  </a:extLst>
                </p:cNvPr>
                <p:cNvSpPr/>
                <p:nvPr/>
              </p:nvSpPr>
              <p:spPr>
                <a:xfrm>
                  <a:off x="4895288" y="4440237"/>
                  <a:ext cx="255161" cy="2476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panose="020F0502020204030204"/>
                    </a:rPr>
                    <a:t>N</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0" name="Straight Arrow Connector 39">
                  <a:extLst>
                    <a:ext uri="{FF2B5EF4-FFF2-40B4-BE49-F238E27FC236}">
                      <a16:creationId xmlns:a16="http://schemas.microsoft.com/office/drawing/2014/main" id="{EF32F435-C7A4-979B-C95C-DBB8E8E95DD2}"/>
                    </a:ext>
                  </a:extLst>
                </p:cNvPr>
                <p:cNvCxnSpPr>
                  <a:cxnSpLocks/>
                  <a:stCxn id="37" idx="1"/>
                  <a:endCxn id="27" idx="3"/>
                </p:cNvCxnSpPr>
                <p:nvPr/>
              </p:nvCxnSpPr>
              <p:spPr>
                <a:xfrm flipH="1" flipV="1">
                  <a:off x="4200095" y="3839642"/>
                  <a:ext cx="695193" cy="72443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DC1008E-2F74-B838-2C76-D16B3762F8A4}"/>
                    </a:ext>
                  </a:extLst>
                </p:cNvPr>
                <p:cNvCxnSpPr>
                  <a:cxnSpLocks/>
                </p:cNvCxnSpPr>
                <p:nvPr/>
              </p:nvCxnSpPr>
              <p:spPr>
                <a:xfrm>
                  <a:off x="5535331" y="3929893"/>
                  <a:ext cx="1761" cy="17698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05AFF60B-8F1A-1757-7CC0-CB0823D3563C}"/>
                    </a:ext>
                  </a:extLst>
                </p:cNvPr>
                <p:cNvSpPr/>
                <p:nvPr/>
              </p:nvSpPr>
              <p:spPr>
                <a:xfrm>
                  <a:off x="5418622" y="3695723"/>
                  <a:ext cx="235179" cy="2341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N</a:t>
                  </a:r>
                </a:p>
              </p:txBody>
            </p:sp>
          </p:grpSp>
          <p:grpSp>
            <p:nvGrpSpPr>
              <p:cNvPr id="90" name="Group 89">
                <a:extLst>
                  <a:ext uri="{FF2B5EF4-FFF2-40B4-BE49-F238E27FC236}">
                    <a16:creationId xmlns:a16="http://schemas.microsoft.com/office/drawing/2014/main" id="{07DA5071-1078-8F7B-FA2B-650C5D19A61C}"/>
                  </a:ext>
                </a:extLst>
              </p:cNvPr>
              <p:cNvGrpSpPr/>
              <p:nvPr/>
            </p:nvGrpSpPr>
            <p:grpSpPr>
              <a:xfrm>
                <a:off x="5408631" y="4946016"/>
                <a:ext cx="255161" cy="448519"/>
                <a:chOff x="5408631" y="4946016"/>
                <a:chExt cx="255161" cy="448519"/>
              </a:xfrm>
            </p:grpSpPr>
            <p:cxnSp>
              <p:nvCxnSpPr>
                <p:cNvPr id="39" name="Straight Arrow Connector 38">
                  <a:extLst>
                    <a:ext uri="{FF2B5EF4-FFF2-40B4-BE49-F238E27FC236}">
                      <a16:creationId xmlns:a16="http://schemas.microsoft.com/office/drawing/2014/main" id="{6E160E1E-ECBC-BDD6-059F-745317A3E6BE}"/>
                    </a:ext>
                  </a:extLst>
                </p:cNvPr>
                <p:cNvCxnSpPr>
                  <a:cxnSpLocks/>
                </p:cNvCxnSpPr>
                <p:nvPr/>
              </p:nvCxnSpPr>
              <p:spPr>
                <a:xfrm flipH="1">
                  <a:off x="5536211" y="5193695"/>
                  <a:ext cx="4161" cy="20084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647CB32F-77B8-E9FA-6B7A-74C7E7DA8E28}"/>
                    </a:ext>
                  </a:extLst>
                </p:cNvPr>
                <p:cNvSpPr/>
                <p:nvPr/>
              </p:nvSpPr>
              <p:spPr>
                <a:xfrm>
                  <a:off x="5408631" y="4946016"/>
                  <a:ext cx="255161" cy="24767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Y</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spTree>
    <p:extLst>
      <p:ext uri="{BB962C8B-B14F-4D97-AF65-F5344CB8AC3E}">
        <p14:creationId xmlns:p14="http://schemas.microsoft.com/office/powerpoint/2010/main" val="240579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27533-7622-A785-2074-4A6BFBE8E2E9}"/>
              </a:ext>
            </a:extLst>
          </p:cNvPr>
          <p:cNvPicPr>
            <a:picLocks noChangeAspect="1"/>
          </p:cNvPicPr>
          <p:nvPr/>
        </p:nvPicPr>
        <p:blipFill>
          <a:blip r:embed="rId3"/>
          <a:stretch>
            <a:fillRect/>
          </a:stretch>
        </p:blipFill>
        <p:spPr>
          <a:xfrm>
            <a:off x="10172700" y="150742"/>
            <a:ext cx="1533440" cy="1533440"/>
          </a:xfrm>
          <a:prstGeom prst="rect">
            <a:avLst/>
          </a:prstGeom>
          <a:effectLst>
            <a:outerShdw blurRad="63500" sx="102000" sy="102000" algn="ctr" rotWithShape="0">
              <a:prstClr val="black">
                <a:alpha val="40000"/>
              </a:prstClr>
            </a:outerShdw>
          </a:effectLst>
        </p:spPr>
      </p:pic>
      <p:sp>
        <p:nvSpPr>
          <p:cNvPr id="12" name="TextBox 11">
            <a:extLst>
              <a:ext uri="{FF2B5EF4-FFF2-40B4-BE49-F238E27FC236}">
                <a16:creationId xmlns:a16="http://schemas.microsoft.com/office/drawing/2014/main" id="{0C3EBEED-D9DC-5121-B221-37B4D20F8E09}"/>
              </a:ext>
            </a:extLst>
          </p:cNvPr>
          <p:cNvSpPr txBox="1"/>
          <p:nvPr/>
        </p:nvSpPr>
        <p:spPr>
          <a:xfrm>
            <a:off x="9945919" y="1658261"/>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endParaRPr lang="en-US" sz="1100" dirty="0">
              <a:solidFill>
                <a:schemeClr val="bg2">
                  <a:lumMod val="75000"/>
                </a:schemeClr>
              </a:solidFill>
            </a:endParaRPr>
          </a:p>
        </p:txBody>
      </p:sp>
      <p:sp>
        <p:nvSpPr>
          <p:cNvPr id="11" name="Title 10">
            <a:extLst>
              <a:ext uri="{FF2B5EF4-FFF2-40B4-BE49-F238E27FC236}">
                <a16:creationId xmlns:a16="http://schemas.microsoft.com/office/drawing/2014/main" id="{77A777A7-A460-86FA-B749-49F0BE8B8372}"/>
              </a:ext>
            </a:extLst>
          </p:cNvPr>
          <p:cNvSpPr>
            <a:spLocks noGrp="1"/>
          </p:cNvSpPr>
          <p:nvPr>
            <p:ph type="title"/>
          </p:nvPr>
        </p:nvSpPr>
        <p:spPr>
          <a:xfrm>
            <a:off x="180147" y="0"/>
            <a:ext cx="11069705" cy="860695"/>
          </a:xfrm>
        </p:spPr>
        <p:txBody>
          <a:bodyPr/>
          <a:lstStyle/>
          <a:p>
            <a:r>
              <a:rPr lang="en-US" dirty="0"/>
              <a:t>Agenda</a:t>
            </a:r>
          </a:p>
        </p:txBody>
      </p:sp>
      <p:sp>
        <p:nvSpPr>
          <p:cNvPr id="14" name="TextBox 13">
            <a:extLst>
              <a:ext uri="{FF2B5EF4-FFF2-40B4-BE49-F238E27FC236}">
                <a16:creationId xmlns:a16="http://schemas.microsoft.com/office/drawing/2014/main" id="{9390E188-638C-7761-6E7C-1077C56E0102}"/>
              </a:ext>
            </a:extLst>
          </p:cNvPr>
          <p:cNvSpPr txBox="1"/>
          <p:nvPr/>
        </p:nvSpPr>
        <p:spPr>
          <a:xfrm>
            <a:off x="3246120" y="1441735"/>
            <a:ext cx="8128549" cy="3477875"/>
          </a:xfrm>
          <a:prstGeom prst="rect">
            <a:avLst/>
          </a:prstGeom>
          <a:noFill/>
        </p:spPr>
        <p:txBody>
          <a:bodyPr wrap="square" rtlCol="0">
            <a:spAutoFit/>
          </a:bodyPr>
          <a:lstStyle/>
          <a:p>
            <a:pPr marL="285750" indent="-285750">
              <a:buFont typeface="Arial" panose="020B0604020202020204" pitchFamily="34" charset="0"/>
              <a:buChar char="•"/>
            </a:pPr>
            <a:r>
              <a:rPr lang="en-US" sz="4400" b="1" dirty="0"/>
              <a:t>Introduction</a:t>
            </a:r>
          </a:p>
          <a:p>
            <a:pPr marL="285750" indent="-285750">
              <a:buFont typeface="Arial" panose="020B0604020202020204" pitchFamily="34" charset="0"/>
              <a:buChar char="•"/>
            </a:pPr>
            <a:r>
              <a:rPr lang="en-US" sz="4400" b="1" dirty="0"/>
              <a:t>What we built</a:t>
            </a:r>
          </a:p>
          <a:p>
            <a:pPr marL="285750" indent="-285750">
              <a:buFont typeface="Arial" panose="020B0604020202020204" pitchFamily="34" charset="0"/>
              <a:buChar char="•"/>
            </a:pPr>
            <a:r>
              <a:rPr lang="en-US" sz="4400" b="1" dirty="0"/>
              <a:t>Outcomes</a:t>
            </a:r>
          </a:p>
          <a:p>
            <a:pPr marL="288925" indent="-288925">
              <a:buFont typeface="Arial" panose="020B0604020202020204" pitchFamily="34" charset="0"/>
              <a:buChar char="•"/>
            </a:pPr>
            <a:r>
              <a:rPr lang="en-US" sz="4400" b="1" dirty="0"/>
              <a:t>Conclusions </a:t>
            </a:r>
          </a:p>
          <a:p>
            <a:pPr marL="288925" indent="-288925">
              <a:buFont typeface="Arial" panose="020B0604020202020204" pitchFamily="34" charset="0"/>
              <a:buChar char="•"/>
            </a:pPr>
            <a:r>
              <a:rPr lang="en-US" sz="4400" b="1" dirty="0"/>
              <a:t>Discussion</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0FD7EC36-FF80-1329-59FB-7D7F14E60B6B}"/>
                  </a:ext>
                </a:extLst>
              </p14:cNvPr>
              <p14:cNvContentPartPr/>
              <p14:nvPr/>
            </p14:nvContentPartPr>
            <p14:xfrm>
              <a:off x="4628685" y="-581400"/>
              <a:ext cx="360" cy="360"/>
            </p14:xfrm>
          </p:contentPart>
        </mc:Choice>
        <mc:Fallback xmlns="">
          <p:pic>
            <p:nvPicPr>
              <p:cNvPr id="8" name="Ink 7">
                <a:extLst>
                  <a:ext uri="{FF2B5EF4-FFF2-40B4-BE49-F238E27FC236}">
                    <a16:creationId xmlns:a16="http://schemas.microsoft.com/office/drawing/2014/main" id="{0FD7EC36-FF80-1329-59FB-7D7F14E60B6B}"/>
                  </a:ext>
                </a:extLst>
              </p:cNvPr>
              <p:cNvPicPr/>
              <p:nvPr/>
            </p:nvPicPr>
            <p:blipFill>
              <a:blip r:embed="rId5"/>
              <a:stretch>
                <a:fillRect/>
              </a:stretch>
            </p:blipFill>
            <p:spPr>
              <a:xfrm>
                <a:off x="4619685" y="-590400"/>
                <a:ext cx="18000" cy="18000"/>
              </a:xfrm>
              <a:prstGeom prst="rect">
                <a:avLst/>
              </a:prstGeom>
            </p:spPr>
          </p:pic>
        </mc:Fallback>
      </mc:AlternateContent>
    </p:spTree>
    <p:extLst>
      <p:ext uri="{BB962C8B-B14F-4D97-AF65-F5344CB8AC3E}">
        <p14:creationId xmlns:p14="http://schemas.microsoft.com/office/powerpoint/2010/main" val="4110335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C3EBEED-D9DC-5121-B221-37B4D20F8E09}"/>
              </a:ext>
            </a:extLst>
          </p:cNvPr>
          <p:cNvSpPr txBox="1"/>
          <p:nvPr/>
        </p:nvSpPr>
        <p:spPr>
          <a:xfrm>
            <a:off x="9945919" y="1658261"/>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endParaRPr lang="en-US" sz="1100" dirty="0">
              <a:solidFill>
                <a:schemeClr val="bg2">
                  <a:lumMod val="75000"/>
                </a:schemeClr>
              </a:solidFill>
            </a:endParaRPr>
          </a:p>
        </p:txBody>
      </p:sp>
      <p:sp>
        <p:nvSpPr>
          <p:cNvPr id="11" name="Title 10">
            <a:extLst>
              <a:ext uri="{FF2B5EF4-FFF2-40B4-BE49-F238E27FC236}">
                <a16:creationId xmlns:a16="http://schemas.microsoft.com/office/drawing/2014/main" id="{77A777A7-A460-86FA-B749-49F0BE8B8372}"/>
              </a:ext>
            </a:extLst>
          </p:cNvPr>
          <p:cNvSpPr>
            <a:spLocks noGrp="1"/>
          </p:cNvSpPr>
          <p:nvPr>
            <p:ph type="title"/>
          </p:nvPr>
        </p:nvSpPr>
        <p:spPr>
          <a:xfrm>
            <a:off x="180147" y="0"/>
            <a:ext cx="11069705" cy="860695"/>
          </a:xfrm>
        </p:spPr>
        <p:txBody>
          <a:bodyPr/>
          <a:lstStyle/>
          <a:p>
            <a:r>
              <a:rPr lang="en-US" dirty="0"/>
              <a:t>Agenda</a:t>
            </a:r>
          </a:p>
        </p:txBody>
      </p:sp>
      <p:sp>
        <p:nvSpPr>
          <p:cNvPr id="14" name="TextBox 13">
            <a:extLst>
              <a:ext uri="{FF2B5EF4-FFF2-40B4-BE49-F238E27FC236}">
                <a16:creationId xmlns:a16="http://schemas.microsoft.com/office/drawing/2014/main" id="{9390E188-638C-7761-6E7C-1077C56E0102}"/>
              </a:ext>
            </a:extLst>
          </p:cNvPr>
          <p:cNvSpPr txBox="1"/>
          <p:nvPr/>
        </p:nvSpPr>
        <p:spPr>
          <a:xfrm>
            <a:off x="2044151" y="1261441"/>
            <a:ext cx="8128549" cy="4585871"/>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prstClr val="white">
                    <a:lumMod val="65000"/>
                  </a:prstClr>
                </a:solidFill>
                <a:latin typeface="Brown Light"/>
              </a:rPr>
              <a:t>Introduction</a:t>
            </a:r>
          </a:p>
          <a:p>
            <a:pPr marL="457200" indent="-457200">
              <a:buFont typeface="Arial" panose="020B0604020202020204" pitchFamily="34" charset="0"/>
              <a:buChar char="•"/>
              <a:defRPr/>
            </a:pPr>
            <a:r>
              <a:rPr lang="en-US" sz="4400" b="1" dirty="0"/>
              <a:t>What we built</a:t>
            </a:r>
          </a:p>
          <a:p>
            <a:pPr marL="914400" lvl="1" indent="-457200">
              <a:buFont typeface="Wingdings" panose="05000000000000000000" pitchFamily="2" charset="2"/>
              <a:buChar char="Ø"/>
            </a:pPr>
            <a:r>
              <a:rPr lang="en-US" sz="3200" dirty="0">
                <a:solidFill>
                  <a:prstClr val="white">
                    <a:lumMod val="65000"/>
                  </a:prstClr>
                </a:solidFill>
                <a:latin typeface="Brown Light"/>
              </a:rPr>
              <a:t>Health Maintenance</a:t>
            </a:r>
          </a:p>
          <a:p>
            <a:pPr marL="914400" lvl="1" indent="-457200">
              <a:buFont typeface="Wingdings" panose="05000000000000000000" pitchFamily="2" charset="2"/>
              <a:buChar char="Ø"/>
              <a:defRPr/>
            </a:pPr>
            <a:r>
              <a:rPr lang="en-US" sz="3200" dirty="0">
                <a:solidFill>
                  <a:prstClr val="white">
                    <a:lumMod val="65000"/>
                  </a:prstClr>
                </a:solidFill>
                <a:latin typeface="Brown Light"/>
              </a:rPr>
              <a:t>Decision Tree</a:t>
            </a:r>
          </a:p>
          <a:p>
            <a:pPr marL="914400" lvl="1" indent="-457200">
              <a:buFont typeface="Wingdings" panose="05000000000000000000" pitchFamily="2" charset="2"/>
              <a:buChar char="Ø"/>
              <a:defRPr/>
            </a:pPr>
            <a:r>
              <a:rPr lang="en-US" sz="3600" b="1" dirty="0"/>
              <a:t>MyChart</a:t>
            </a:r>
          </a:p>
          <a:p>
            <a:pPr marL="914400" lvl="1" indent="-457200">
              <a:buFont typeface="Wingdings" panose="05000000000000000000" pitchFamily="2" charset="2"/>
              <a:buChar char="Ø"/>
              <a:defRPr/>
            </a:pPr>
            <a:r>
              <a:rPr lang="en-US" sz="3200" dirty="0">
                <a:solidFill>
                  <a:prstClr val="white">
                    <a:lumMod val="65000"/>
                  </a:prstClr>
                </a:solidFill>
                <a:latin typeface="Brown Light"/>
              </a:rPr>
              <a:t>Timeline</a:t>
            </a:r>
          </a:p>
          <a:p>
            <a:pPr marL="282575" indent="-282575">
              <a:buFont typeface="Arial" panose="020B0604020202020204" pitchFamily="34" charset="0"/>
              <a:buChar char="•"/>
              <a:defRPr/>
            </a:pPr>
            <a:r>
              <a:rPr lang="en-US" sz="2800" dirty="0">
                <a:solidFill>
                  <a:prstClr val="white">
                    <a:lumMod val="65000"/>
                  </a:prstClr>
                </a:solidFill>
                <a:latin typeface="Brown Light"/>
              </a:rPr>
              <a:t>Outcomes</a:t>
            </a:r>
          </a:p>
          <a:p>
            <a:pPr marL="282575" indent="-282575">
              <a:buFont typeface="Arial" panose="020B0604020202020204" pitchFamily="34" charset="0"/>
              <a:buChar char="•"/>
              <a:defRPr/>
            </a:pPr>
            <a:r>
              <a:rPr lang="en-US" sz="2800" dirty="0">
                <a:solidFill>
                  <a:prstClr val="white">
                    <a:lumMod val="65000"/>
                  </a:prstClr>
                </a:solidFill>
                <a:latin typeface="Brown Light"/>
              </a:rPr>
              <a:t>Conclusions </a:t>
            </a:r>
          </a:p>
          <a:p>
            <a:pPr marL="282575" indent="-282575">
              <a:buFont typeface="Arial" panose="020B0604020202020204" pitchFamily="34" charset="0"/>
              <a:buChar char="•"/>
              <a:defRPr/>
            </a:pPr>
            <a:r>
              <a:rPr lang="en-US" sz="2800" dirty="0">
                <a:solidFill>
                  <a:prstClr val="white">
                    <a:lumMod val="65000"/>
                  </a:prstClr>
                </a:solidFill>
                <a:latin typeface="Brown Light"/>
              </a:rPr>
              <a:t>Discussion</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FD7EC36-FF80-1329-59FB-7D7F14E60B6B}"/>
                  </a:ext>
                </a:extLst>
              </p14:cNvPr>
              <p14:cNvContentPartPr/>
              <p14:nvPr/>
            </p14:nvContentPartPr>
            <p14:xfrm>
              <a:off x="4628685" y="-581400"/>
              <a:ext cx="360" cy="360"/>
            </p14:xfrm>
          </p:contentPart>
        </mc:Choice>
        <mc:Fallback xmlns="">
          <p:pic>
            <p:nvPicPr>
              <p:cNvPr id="8" name="Ink 7">
                <a:extLst>
                  <a:ext uri="{FF2B5EF4-FFF2-40B4-BE49-F238E27FC236}">
                    <a16:creationId xmlns:a16="http://schemas.microsoft.com/office/drawing/2014/main" id="{0FD7EC36-FF80-1329-59FB-7D7F14E60B6B}"/>
                  </a:ext>
                </a:extLst>
              </p:cNvPr>
              <p:cNvPicPr/>
              <p:nvPr/>
            </p:nvPicPr>
            <p:blipFill>
              <a:blip r:embed="rId4"/>
              <a:stretch>
                <a:fillRect/>
              </a:stretch>
            </p:blipFill>
            <p:spPr>
              <a:xfrm>
                <a:off x="4619685" y="-590400"/>
                <a:ext cx="18000" cy="18000"/>
              </a:xfrm>
              <a:prstGeom prst="rect">
                <a:avLst/>
              </a:prstGeom>
            </p:spPr>
          </p:pic>
        </mc:Fallback>
      </mc:AlternateContent>
      <p:pic>
        <p:nvPicPr>
          <p:cNvPr id="9" name="Picture 8">
            <a:extLst>
              <a:ext uri="{FF2B5EF4-FFF2-40B4-BE49-F238E27FC236}">
                <a16:creationId xmlns:a16="http://schemas.microsoft.com/office/drawing/2014/main" id="{CBF7702D-F9E9-E1EF-40CE-95C28C9C07FF}"/>
              </a:ext>
            </a:extLst>
          </p:cNvPr>
          <p:cNvPicPr>
            <a:picLocks noChangeAspect="1"/>
          </p:cNvPicPr>
          <p:nvPr/>
        </p:nvPicPr>
        <p:blipFill>
          <a:blip r:embed="rId5"/>
          <a:stretch>
            <a:fillRect/>
          </a:stretch>
        </p:blipFill>
        <p:spPr>
          <a:xfrm>
            <a:off x="10172700" y="150742"/>
            <a:ext cx="1533440" cy="1533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93505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FFBB84-7EDF-7A2E-9B4D-7E6A2208D62A}"/>
              </a:ext>
            </a:extLst>
          </p:cNvPr>
          <p:cNvSpPr/>
          <p:nvPr/>
        </p:nvSpPr>
        <p:spPr>
          <a:xfrm>
            <a:off x="4325388" y="295695"/>
            <a:ext cx="3541222" cy="579795"/>
          </a:xfrm>
          <a:prstGeom prst="rect">
            <a:avLst/>
          </a:prstGeom>
          <a:solidFill>
            <a:srgbClr val="CCECFF"/>
          </a:solidFill>
          <a:ln w="3492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MyChart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Two places to start scheduling</a:t>
            </a:r>
          </a:p>
        </p:txBody>
      </p:sp>
      <p:grpSp>
        <p:nvGrpSpPr>
          <p:cNvPr id="8" name="Group 7">
            <a:extLst>
              <a:ext uri="{FF2B5EF4-FFF2-40B4-BE49-F238E27FC236}">
                <a16:creationId xmlns:a16="http://schemas.microsoft.com/office/drawing/2014/main" id="{51DFF531-AF3C-459F-ACF3-18A9CAC83080}"/>
              </a:ext>
            </a:extLst>
          </p:cNvPr>
          <p:cNvGrpSpPr/>
          <p:nvPr/>
        </p:nvGrpSpPr>
        <p:grpSpPr>
          <a:xfrm>
            <a:off x="6234587" y="1659628"/>
            <a:ext cx="5582429" cy="4572637"/>
            <a:chOff x="6096000" y="1745353"/>
            <a:chExt cx="5582429" cy="4572637"/>
          </a:xfrm>
        </p:grpSpPr>
        <p:pic>
          <p:nvPicPr>
            <p:cNvPr id="5" name="Picture 4">
              <a:extLst>
                <a:ext uri="{FF2B5EF4-FFF2-40B4-BE49-F238E27FC236}">
                  <a16:creationId xmlns:a16="http://schemas.microsoft.com/office/drawing/2014/main" id="{DC2201BF-7C06-AB04-8433-3D62BE9E25C9}"/>
                </a:ext>
              </a:extLst>
            </p:cNvPr>
            <p:cNvPicPr>
              <a:picLocks noChangeAspect="1"/>
            </p:cNvPicPr>
            <p:nvPr/>
          </p:nvPicPr>
          <p:blipFill rotWithShape="1">
            <a:blip r:embed="rId3"/>
            <a:srcRect b="15891"/>
            <a:stretch/>
          </p:blipFill>
          <p:spPr>
            <a:xfrm>
              <a:off x="6096000" y="1745353"/>
              <a:ext cx="5582429" cy="4572637"/>
            </a:xfrm>
            <a:prstGeom prst="rect">
              <a:avLst/>
            </a:prstGeom>
            <a:effectLst>
              <a:outerShdw blurRad="63500" sx="102000" sy="102000" algn="ctr" rotWithShape="0">
                <a:prstClr val="black">
                  <a:alpha val="40000"/>
                </a:prstClr>
              </a:outerShdw>
            </a:effectLst>
          </p:spPr>
        </p:pic>
        <p:sp>
          <p:nvSpPr>
            <p:cNvPr id="54" name="Rectangle 53">
              <a:extLst>
                <a:ext uri="{FF2B5EF4-FFF2-40B4-BE49-F238E27FC236}">
                  <a16:creationId xmlns:a16="http://schemas.microsoft.com/office/drawing/2014/main" id="{A70D41E8-E7CE-B6E6-888F-54B1D3A4D1CF}"/>
                </a:ext>
              </a:extLst>
            </p:cNvPr>
            <p:cNvSpPr/>
            <p:nvPr/>
          </p:nvSpPr>
          <p:spPr>
            <a:xfrm>
              <a:off x="8887214" y="2751513"/>
              <a:ext cx="2758914" cy="914400"/>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8C2951D5-AAEF-C6D7-A69E-90BA608B5435}"/>
              </a:ext>
            </a:extLst>
          </p:cNvPr>
          <p:cNvGrpSpPr/>
          <p:nvPr/>
        </p:nvGrpSpPr>
        <p:grpSpPr>
          <a:xfrm>
            <a:off x="374984" y="1659629"/>
            <a:ext cx="5582429" cy="4572638"/>
            <a:chOff x="236397" y="1745354"/>
            <a:chExt cx="5582429" cy="4572638"/>
          </a:xfrm>
        </p:grpSpPr>
        <p:pic>
          <p:nvPicPr>
            <p:cNvPr id="56" name="Picture 55">
              <a:extLst>
                <a:ext uri="{FF2B5EF4-FFF2-40B4-BE49-F238E27FC236}">
                  <a16:creationId xmlns:a16="http://schemas.microsoft.com/office/drawing/2014/main" id="{C522EF6C-4CEC-C229-8E8E-8D720FDBEEAB}"/>
                </a:ext>
              </a:extLst>
            </p:cNvPr>
            <p:cNvPicPr>
              <a:picLocks noChangeAspect="1"/>
            </p:cNvPicPr>
            <p:nvPr/>
          </p:nvPicPr>
          <p:blipFill>
            <a:blip r:embed="rId4"/>
            <a:stretch>
              <a:fillRect/>
            </a:stretch>
          </p:blipFill>
          <p:spPr>
            <a:xfrm>
              <a:off x="236397" y="1745354"/>
              <a:ext cx="5582429" cy="4572638"/>
            </a:xfrm>
            <a:prstGeom prst="rect">
              <a:avLst/>
            </a:prstGeom>
            <a:effectLst>
              <a:outerShdw blurRad="63500" sx="102000" sy="102000" algn="ctr" rotWithShape="0">
                <a:prstClr val="black">
                  <a:alpha val="40000"/>
                </a:prstClr>
              </a:outerShdw>
            </a:effectLst>
          </p:spPr>
        </p:pic>
        <p:sp>
          <p:nvSpPr>
            <p:cNvPr id="57" name="Rectangle 56">
              <a:extLst>
                <a:ext uri="{FF2B5EF4-FFF2-40B4-BE49-F238E27FC236}">
                  <a16:creationId xmlns:a16="http://schemas.microsoft.com/office/drawing/2014/main" id="{0B33BE01-7AD8-AF52-CB24-060BFC2F4421}"/>
                </a:ext>
              </a:extLst>
            </p:cNvPr>
            <p:cNvSpPr/>
            <p:nvPr/>
          </p:nvSpPr>
          <p:spPr>
            <a:xfrm>
              <a:off x="236397" y="3452123"/>
              <a:ext cx="2758914" cy="1088968"/>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53C442ED-50F9-C77C-064B-0C04E48636D3}"/>
              </a:ext>
            </a:extLst>
          </p:cNvPr>
          <p:cNvSpPr txBox="1"/>
          <p:nvPr/>
        </p:nvSpPr>
        <p:spPr>
          <a:xfrm>
            <a:off x="2203305" y="1159964"/>
            <a:ext cx="1861185" cy="400110"/>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stStyle>
          <a:p>
            <a:pPr algn="ctr"/>
            <a:r>
              <a:rPr lang="en-US" sz="2000" b="1" dirty="0"/>
              <a:t>Schedule a Visit</a:t>
            </a:r>
            <a:endParaRPr lang="en-US" sz="2000" dirty="0"/>
          </a:p>
        </p:txBody>
      </p:sp>
      <p:sp>
        <p:nvSpPr>
          <p:cNvPr id="59" name="TextBox 58">
            <a:extLst>
              <a:ext uri="{FF2B5EF4-FFF2-40B4-BE49-F238E27FC236}">
                <a16:creationId xmlns:a16="http://schemas.microsoft.com/office/drawing/2014/main" id="{35403A5A-52B0-ABDE-0E89-E1057E8FE81F}"/>
              </a:ext>
            </a:extLst>
          </p:cNvPr>
          <p:cNvSpPr txBox="1"/>
          <p:nvPr/>
        </p:nvSpPr>
        <p:spPr>
          <a:xfrm>
            <a:off x="7971903" y="1159964"/>
            <a:ext cx="2107796" cy="400110"/>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stStyle>
          <a:p>
            <a:pPr algn="ctr"/>
            <a:r>
              <a:rPr lang="en-US" sz="2000" b="1" dirty="0"/>
              <a:t>Preventative Care</a:t>
            </a:r>
            <a:endParaRPr lang="en-US" sz="2000" dirty="0"/>
          </a:p>
        </p:txBody>
      </p:sp>
      <p:sp>
        <p:nvSpPr>
          <p:cNvPr id="60" name="TextBox 59">
            <a:extLst>
              <a:ext uri="{FF2B5EF4-FFF2-40B4-BE49-F238E27FC236}">
                <a16:creationId xmlns:a16="http://schemas.microsoft.com/office/drawing/2014/main" id="{D1C0CC6C-3B6E-6F25-12C0-4016BDB6C258}"/>
              </a:ext>
            </a:extLst>
          </p:cNvPr>
          <p:cNvSpPr txBox="1"/>
          <p:nvPr/>
        </p:nvSpPr>
        <p:spPr>
          <a:xfrm>
            <a:off x="5184388" y="6104749"/>
            <a:ext cx="1823221"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Synthetic data</a:t>
            </a:r>
          </a:p>
        </p:txBody>
      </p:sp>
    </p:spTree>
    <p:extLst>
      <p:ext uri="{BB962C8B-B14F-4D97-AF65-F5344CB8AC3E}">
        <p14:creationId xmlns:p14="http://schemas.microsoft.com/office/powerpoint/2010/main" val="932929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FFBB84-7EDF-7A2E-9B4D-7E6A2208D62A}"/>
              </a:ext>
            </a:extLst>
          </p:cNvPr>
          <p:cNvSpPr/>
          <p:nvPr/>
        </p:nvSpPr>
        <p:spPr>
          <a:xfrm>
            <a:off x="210689" y="143412"/>
            <a:ext cx="7920867" cy="83127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MyChart: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Calibri" panose="020F0502020204030204"/>
              </a:rPr>
              <a:t>Multiple vaccines are due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1711B5E-04E2-FFFE-8870-8BC14856CB21}"/>
              </a:ext>
            </a:extLst>
          </p:cNvPr>
          <p:cNvPicPr>
            <a:picLocks noChangeAspect="1"/>
          </p:cNvPicPr>
          <p:nvPr/>
        </p:nvPicPr>
        <p:blipFill>
          <a:blip r:embed="rId3"/>
          <a:stretch>
            <a:fillRect/>
          </a:stretch>
        </p:blipFill>
        <p:spPr>
          <a:xfrm>
            <a:off x="1297685" y="1266951"/>
            <a:ext cx="8137260" cy="4482965"/>
          </a:xfrm>
          <a:prstGeom prst="rect">
            <a:avLst/>
          </a:prstGeom>
          <a:effectLst>
            <a:outerShdw blurRad="63500" sx="102000" sy="102000" algn="ctr" rotWithShape="0">
              <a:prstClr val="black">
                <a:alpha val="40000"/>
              </a:prstClr>
            </a:outerShdw>
          </a:effectLst>
        </p:spPr>
      </p:pic>
      <p:sp>
        <p:nvSpPr>
          <p:cNvPr id="6" name="Rectangle 5">
            <a:extLst>
              <a:ext uri="{FF2B5EF4-FFF2-40B4-BE49-F238E27FC236}">
                <a16:creationId xmlns:a16="http://schemas.microsoft.com/office/drawing/2014/main" id="{D16DFD37-D47B-2B89-89ED-0E2F393C6EDC}"/>
              </a:ext>
            </a:extLst>
          </p:cNvPr>
          <p:cNvSpPr/>
          <p:nvPr/>
        </p:nvSpPr>
        <p:spPr>
          <a:xfrm>
            <a:off x="1438102" y="3898669"/>
            <a:ext cx="7498080" cy="665018"/>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8C4A23D-C6D1-9F26-7B6C-0A389C6EF028}"/>
              </a:ext>
            </a:extLst>
          </p:cNvPr>
          <p:cNvSpPr txBox="1"/>
          <p:nvPr/>
        </p:nvSpPr>
        <p:spPr>
          <a:xfrm>
            <a:off x="5184389" y="6104457"/>
            <a:ext cx="1823221"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Synthetic data</a:t>
            </a:r>
          </a:p>
        </p:txBody>
      </p:sp>
    </p:spTree>
    <p:extLst>
      <p:ext uri="{BB962C8B-B14F-4D97-AF65-F5344CB8AC3E}">
        <p14:creationId xmlns:p14="http://schemas.microsoft.com/office/powerpoint/2010/main" val="2192918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C3EBEED-D9DC-5121-B221-37B4D20F8E09}"/>
              </a:ext>
            </a:extLst>
          </p:cNvPr>
          <p:cNvSpPr txBox="1"/>
          <p:nvPr/>
        </p:nvSpPr>
        <p:spPr>
          <a:xfrm>
            <a:off x="9945919" y="1658261"/>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endParaRPr lang="en-US" sz="1100" dirty="0">
              <a:solidFill>
                <a:schemeClr val="bg2">
                  <a:lumMod val="75000"/>
                </a:schemeClr>
              </a:solidFill>
            </a:endParaRPr>
          </a:p>
        </p:txBody>
      </p:sp>
      <p:sp>
        <p:nvSpPr>
          <p:cNvPr id="11" name="Title 10">
            <a:extLst>
              <a:ext uri="{FF2B5EF4-FFF2-40B4-BE49-F238E27FC236}">
                <a16:creationId xmlns:a16="http://schemas.microsoft.com/office/drawing/2014/main" id="{77A777A7-A460-86FA-B749-49F0BE8B8372}"/>
              </a:ext>
            </a:extLst>
          </p:cNvPr>
          <p:cNvSpPr>
            <a:spLocks noGrp="1"/>
          </p:cNvSpPr>
          <p:nvPr>
            <p:ph type="title"/>
          </p:nvPr>
        </p:nvSpPr>
        <p:spPr>
          <a:xfrm>
            <a:off x="180147" y="0"/>
            <a:ext cx="11069705" cy="860695"/>
          </a:xfrm>
        </p:spPr>
        <p:txBody>
          <a:bodyPr/>
          <a:lstStyle/>
          <a:p>
            <a:r>
              <a:rPr lang="en-US" dirty="0"/>
              <a:t>Agenda</a:t>
            </a:r>
          </a:p>
        </p:txBody>
      </p:sp>
      <p:sp>
        <p:nvSpPr>
          <p:cNvPr id="14" name="TextBox 13">
            <a:extLst>
              <a:ext uri="{FF2B5EF4-FFF2-40B4-BE49-F238E27FC236}">
                <a16:creationId xmlns:a16="http://schemas.microsoft.com/office/drawing/2014/main" id="{9390E188-638C-7761-6E7C-1077C56E0102}"/>
              </a:ext>
            </a:extLst>
          </p:cNvPr>
          <p:cNvSpPr txBox="1"/>
          <p:nvPr/>
        </p:nvSpPr>
        <p:spPr>
          <a:xfrm>
            <a:off x="2044151" y="1261441"/>
            <a:ext cx="8128549" cy="4524315"/>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prstClr val="white">
                    <a:lumMod val="65000"/>
                  </a:prstClr>
                </a:solidFill>
                <a:latin typeface="Brown Light"/>
              </a:rPr>
              <a:t>Introduction</a:t>
            </a:r>
          </a:p>
          <a:p>
            <a:pPr marL="457200" indent="-457200">
              <a:buFont typeface="Arial" panose="020B0604020202020204" pitchFamily="34" charset="0"/>
              <a:buChar char="•"/>
              <a:defRPr/>
            </a:pPr>
            <a:r>
              <a:rPr lang="en-US" sz="4400" b="1" dirty="0"/>
              <a:t>What we built</a:t>
            </a:r>
          </a:p>
          <a:p>
            <a:pPr marL="914400" lvl="1" indent="-457200">
              <a:buFont typeface="Wingdings" panose="05000000000000000000" pitchFamily="2" charset="2"/>
              <a:buChar char="Ø"/>
            </a:pPr>
            <a:r>
              <a:rPr lang="en-US" sz="3200" dirty="0">
                <a:solidFill>
                  <a:prstClr val="white">
                    <a:lumMod val="65000"/>
                  </a:prstClr>
                </a:solidFill>
                <a:latin typeface="Brown Light"/>
              </a:rPr>
              <a:t>Health Maintenance</a:t>
            </a:r>
          </a:p>
          <a:p>
            <a:pPr marL="914400" lvl="1" indent="-457200">
              <a:buFont typeface="Wingdings" panose="05000000000000000000" pitchFamily="2" charset="2"/>
              <a:buChar char="Ø"/>
              <a:defRPr/>
            </a:pPr>
            <a:r>
              <a:rPr lang="en-US" sz="3200" dirty="0">
                <a:solidFill>
                  <a:prstClr val="white">
                    <a:lumMod val="65000"/>
                  </a:prstClr>
                </a:solidFill>
                <a:latin typeface="Brown Light"/>
              </a:rPr>
              <a:t>Decision Tree</a:t>
            </a:r>
          </a:p>
          <a:p>
            <a:pPr marL="914400" lvl="1" indent="-457200">
              <a:buFont typeface="Wingdings" panose="05000000000000000000" pitchFamily="2" charset="2"/>
              <a:buChar char="Ø"/>
              <a:defRPr/>
            </a:pPr>
            <a:r>
              <a:rPr lang="en-US" sz="3200" dirty="0">
                <a:solidFill>
                  <a:prstClr val="white">
                    <a:lumMod val="65000"/>
                  </a:prstClr>
                </a:solidFill>
                <a:latin typeface="Brown Light"/>
              </a:rPr>
              <a:t>MyChart</a:t>
            </a:r>
          </a:p>
          <a:p>
            <a:pPr marL="914400" lvl="1" indent="-457200">
              <a:buFont typeface="Wingdings" panose="05000000000000000000" pitchFamily="2" charset="2"/>
              <a:buChar char="Ø"/>
              <a:defRPr/>
            </a:pPr>
            <a:r>
              <a:rPr lang="en-US" sz="3600" b="1" dirty="0"/>
              <a:t>Timeline</a:t>
            </a:r>
          </a:p>
          <a:p>
            <a:pPr marL="282575" indent="-282575">
              <a:buFont typeface="Arial" panose="020B0604020202020204" pitchFamily="34" charset="0"/>
              <a:buChar char="•"/>
              <a:defRPr/>
            </a:pPr>
            <a:r>
              <a:rPr lang="en-US" sz="2800" dirty="0">
                <a:solidFill>
                  <a:prstClr val="white">
                    <a:lumMod val="65000"/>
                  </a:prstClr>
                </a:solidFill>
                <a:latin typeface="Brown Light"/>
              </a:rPr>
              <a:t>Outcomes</a:t>
            </a:r>
          </a:p>
          <a:p>
            <a:pPr marL="282575" indent="-282575">
              <a:buFont typeface="Arial" panose="020B0604020202020204" pitchFamily="34" charset="0"/>
              <a:buChar char="•"/>
              <a:defRPr/>
            </a:pPr>
            <a:r>
              <a:rPr lang="en-US" sz="2800" dirty="0">
                <a:solidFill>
                  <a:prstClr val="white">
                    <a:lumMod val="65000"/>
                  </a:prstClr>
                </a:solidFill>
                <a:latin typeface="Brown Light"/>
              </a:rPr>
              <a:t>Conclusions </a:t>
            </a:r>
          </a:p>
          <a:p>
            <a:pPr marL="282575" indent="-282575">
              <a:buFont typeface="Arial" panose="020B0604020202020204" pitchFamily="34" charset="0"/>
              <a:buChar char="•"/>
              <a:defRPr/>
            </a:pPr>
            <a:r>
              <a:rPr lang="en-US" sz="2800" dirty="0">
                <a:solidFill>
                  <a:prstClr val="white">
                    <a:lumMod val="65000"/>
                  </a:prstClr>
                </a:solidFill>
                <a:latin typeface="Brown Light"/>
              </a:rPr>
              <a:t>Discussion</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FD7EC36-FF80-1329-59FB-7D7F14E60B6B}"/>
                  </a:ext>
                </a:extLst>
              </p14:cNvPr>
              <p14:cNvContentPartPr/>
              <p14:nvPr/>
            </p14:nvContentPartPr>
            <p14:xfrm>
              <a:off x="4628685" y="-581400"/>
              <a:ext cx="360" cy="360"/>
            </p14:xfrm>
          </p:contentPart>
        </mc:Choice>
        <mc:Fallback xmlns="">
          <p:pic>
            <p:nvPicPr>
              <p:cNvPr id="8" name="Ink 7">
                <a:extLst>
                  <a:ext uri="{FF2B5EF4-FFF2-40B4-BE49-F238E27FC236}">
                    <a16:creationId xmlns:a16="http://schemas.microsoft.com/office/drawing/2014/main" id="{0FD7EC36-FF80-1329-59FB-7D7F14E60B6B}"/>
                  </a:ext>
                </a:extLst>
              </p:cNvPr>
              <p:cNvPicPr/>
              <p:nvPr/>
            </p:nvPicPr>
            <p:blipFill>
              <a:blip r:embed="rId4"/>
              <a:stretch>
                <a:fillRect/>
              </a:stretch>
            </p:blipFill>
            <p:spPr>
              <a:xfrm>
                <a:off x="4619685" y="-590400"/>
                <a:ext cx="18000" cy="18000"/>
              </a:xfrm>
              <a:prstGeom prst="rect">
                <a:avLst/>
              </a:prstGeom>
            </p:spPr>
          </p:pic>
        </mc:Fallback>
      </mc:AlternateContent>
      <p:pic>
        <p:nvPicPr>
          <p:cNvPr id="9" name="Picture 8">
            <a:extLst>
              <a:ext uri="{FF2B5EF4-FFF2-40B4-BE49-F238E27FC236}">
                <a16:creationId xmlns:a16="http://schemas.microsoft.com/office/drawing/2014/main" id="{CBF7702D-F9E9-E1EF-40CE-95C28C9C07FF}"/>
              </a:ext>
            </a:extLst>
          </p:cNvPr>
          <p:cNvPicPr>
            <a:picLocks noChangeAspect="1"/>
          </p:cNvPicPr>
          <p:nvPr/>
        </p:nvPicPr>
        <p:blipFill>
          <a:blip r:embed="rId5"/>
          <a:stretch>
            <a:fillRect/>
          </a:stretch>
        </p:blipFill>
        <p:spPr>
          <a:xfrm>
            <a:off x="10172700" y="150742"/>
            <a:ext cx="1533440" cy="1533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90375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C3EBEED-D9DC-5121-B221-37B4D20F8E09}"/>
              </a:ext>
            </a:extLst>
          </p:cNvPr>
          <p:cNvSpPr txBox="1"/>
          <p:nvPr/>
        </p:nvSpPr>
        <p:spPr>
          <a:xfrm rot="5400000">
            <a:off x="10735406" y="778057"/>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endParaRPr lang="en-US" sz="1100" dirty="0">
              <a:solidFill>
                <a:schemeClr val="bg2">
                  <a:lumMod val="75000"/>
                </a:schemeClr>
              </a:solidFill>
            </a:endParaRPr>
          </a:p>
        </p:txBody>
      </p:sp>
      <p:sp>
        <p:nvSpPr>
          <p:cNvPr id="11" name="Title 10">
            <a:extLst>
              <a:ext uri="{FF2B5EF4-FFF2-40B4-BE49-F238E27FC236}">
                <a16:creationId xmlns:a16="http://schemas.microsoft.com/office/drawing/2014/main" id="{77A777A7-A460-86FA-B749-49F0BE8B8372}"/>
              </a:ext>
            </a:extLst>
          </p:cNvPr>
          <p:cNvSpPr>
            <a:spLocks noGrp="1"/>
          </p:cNvSpPr>
          <p:nvPr>
            <p:ph type="title"/>
          </p:nvPr>
        </p:nvSpPr>
        <p:spPr>
          <a:xfrm>
            <a:off x="189672" y="339661"/>
            <a:ext cx="11069705" cy="860695"/>
          </a:xfrm>
        </p:spPr>
        <p:txBody>
          <a:bodyPr/>
          <a:lstStyle/>
          <a:p>
            <a:r>
              <a:rPr lang="en-US" dirty="0"/>
              <a:t>Project Milestones</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FD7EC36-FF80-1329-59FB-7D7F14E60B6B}"/>
                  </a:ext>
                </a:extLst>
              </p14:cNvPr>
              <p14:cNvContentPartPr/>
              <p14:nvPr/>
            </p14:nvContentPartPr>
            <p14:xfrm>
              <a:off x="4628685" y="-581400"/>
              <a:ext cx="360" cy="360"/>
            </p14:xfrm>
          </p:contentPart>
        </mc:Choice>
        <mc:Fallback xmlns="">
          <p:pic>
            <p:nvPicPr>
              <p:cNvPr id="8" name="Ink 7">
                <a:extLst>
                  <a:ext uri="{FF2B5EF4-FFF2-40B4-BE49-F238E27FC236}">
                    <a16:creationId xmlns:a16="http://schemas.microsoft.com/office/drawing/2014/main" id="{0FD7EC36-FF80-1329-59FB-7D7F14E60B6B}"/>
                  </a:ext>
                </a:extLst>
              </p:cNvPr>
              <p:cNvPicPr/>
              <p:nvPr/>
            </p:nvPicPr>
            <p:blipFill>
              <a:blip r:embed="rId4"/>
              <a:stretch>
                <a:fillRect/>
              </a:stretch>
            </p:blipFill>
            <p:spPr>
              <a:xfrm>
                <a:off x="4619685" y="-590400"/>
                <a:ext cx="18000" cy="18000"/>
              </a:xfrm>
              <a:prstGeom prst="rect">
                <a:avLst/>
              </a:prstGeom>
            </p:spPr>
          </p:pic>
        </mc:Fallback>
      </mc:AlternateContent>
      <p:graphicFrame>
        <p:nvGraphicFramePr>
          <p:cNvPr id="2" name="Table 1">
            <a:extLst>
              <a:ext uri="{FF2B5EF4-FFF2-40B4-BE49-F238E27FC236}">
                <a16:creationId xmlns:a16="http://schemas.microsoft.com/office/drawing/2014/main" id="{B4BFB868-36A0-1D6C-57B2-0A7E08FBA8B8}"/>
              </a:ext>
            </a:extLst>
          </p:cNvPr>
          <p:cNvGraphicFramePr>
            <a:graphicFrameLocks noGrp="1"/>
          </p:cNvGraphicFramePr>
          <p:nvPr>
            <p:extLst>
              <p:ext uri="{D42A27DB-BD31-4B8C-83A1-F6EECF244321}">
                <p14:modId xmlns:p14="http://schemas.microsoft.com/office/powerpoint/2010/main" val="3660362748"/>
              </p:ext>
            </p:extLst>
          </p:nvPr>
        </p:nvGraphicFramePr>
        <p:xfrm>
          <a:off x="814843" y="1692211"/>
          <a:ext cx="10562314" cy="4094864"/>
        </p:xfrm>
        <a:graphic>
          <a:graphicData uri="http://schemas.openxmlformats.org/drawingml/2006/table">
            <a:tbl>
              <a:tblPr firstRow="1" firstCol="1" bandRow="1">
                <a:effectLst>
                  <a:outerShdw blurRad="63500" sx="102000" sy="102000" algn="ctr" rotWithShape="0">
                    <a:prstClr val="black">
                      <a:alpha val="40000"/>
                    </a:prstClr>
                  </a:outerShdw>
                </a:effectLst>
                <a:tableStyleId>{5C22544A-7EE6-4342-B048-85BDC9FD1C3A}</a:tableStyleId>
              </a:tblPr>
              <a:tblGrid>
                <a:gridCol w="2789914">
                  <a:extLst>
                    <a:ext uri="{9D8B030D-6E8A-4147-A177-3AD203B41FA5}">
                      <a16:colId xmlns:a16="http://schemas.microsoft.com/office/drawing/2014/main" val="383700819"/>
                    </a:ext>
                  </a:extLst>
                </a:gridCol>
                <a:gridCol w="7772400">
                  <a:extLst>
                    <a:ext uri="{9D8B030D-6E8A-4147-A177-3AD203B41FA5}">
                      <a16:colId xmlns:a16="http://schemas.microsoft.com/office/drawing/2014/main" val="1896623018"/>
                    </a:ext>
                  </a:extLst>
                </a:gridCol>
              </a:tblGrid>
              <a:tr h="0">
                <a:tc>
                  <a:txBody>
                    <a:bodyPr/>
                    <a:lstStyle/>
                    <a:p>
                      <a:pPr marL="0" marR="0" fontAlgn="base">
                        <a:lnSpc>
                          <a:spcPct val="120000"/>
                        </a:lnSpc>
                        <a:spcBef>
                          <a:spcPts val="0"/>
                        </a:spcBef>
                      </a:pPr>
                      <a:r>
                        <a:rPr lang="en-GB" sz="1800">
                          <a:effectLst/>
                        </a:rPr>
                        <a:t>Period</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fontAlgn="base">
                        <a:lnSpc>
                          <a:spcPct val="120000"/>
                        </a:lnSpc>
                        <a:spcBef>
                          <a:spcPts val="0"/>
                        </a:spcBef>
                      </a:pPr>
                      <a:r>
                        <a:rPr lang="en-GB" sz="1800">
                          <a:effectLst/>
                        </a:rPr>
                        <a:t>Event(s)</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83652775"/>
                  </a:ext>
                </a:extLst>
              </a:tr>
              <a:tr h="0">
                <a:tc>
                  <a:txBody>
                    <a:bodyPr/>
                    <a:lstStyle/>
                    <a:p>
                      <a:pPr marL="0" marR="0" fontAlgn="base">
                        <a:lnSpc>
                          <a:spcPct val="120000"/>
                        </a:lnSpc>
                        <a:spcBef>
                          <a:spcPts val="0"/>
                        </a:spcBef>
                      </a:pPr>
                      <a:r>
                        <a:rPr lang="en-GB" sz="1800" dirty="0">
                          <a:effectLst/>
                        </a:rPr>
                        <a:t>Spring and Summer 2022</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fontAlgn="base">
                        <a:lnSpc>
                          <a:spcPct val="120000"/>
                        </a:lnSpc>
                        <a:spcBef>
                          <a:spcPts val="0"/>
                        </a:spcBef>
                      </a:pPr>
                      <a:r>
                        <a:rPr lang="en-GB" sz="1800" b="1" dirty="0">
                          <a:effectLst/>
                        </a:rPr>
                        <a:t>Kick-off</a:t>
                      </a:r>
                      <a:r>
                        <a:rPr lang="en-GB" sz="1800" dirty="0">
                          <a:effectLst/>
                        </a:rPr>
                        <a:t> meetings, development of </a:t>
                      </a:r>
                      <a:r>
                        <a:rPr lang="en-GB" sz="1800" b="1" dirty="0">
                          <a:effectLst/>
                        </a:rPr>
                        <a:t>specifications</a:t>
                      </a:r>
                      <a:r>
                        <a:rPr lang="en-GB" sz="1800" dirty="0">
                          <a:effectLst/>
                        </a:rPr>
                        <a:t>, and </a:t>
                      </a:r>
                      <a:r>
                        <a:rPr lang="en-GB" sz="1800" b="1" dirty="0">
                          <a:effectLst/>
                        </a:rPr>
                        <a:t>standardization</a:t>
                      </a:r>
                      <a:r>
                        <a:rPr lang="en-GB" sz="1800" dirty="0">
                          <a:effectLst/>
                        </a:rPr>
                        <a:t> of pediatric nurse visits throughout the Ambulatory network.</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35862846"/>
                  </a:ext>
                </a:extLst>
              </a:tr>
              <a:tr h="0">
                <a:tc>
                  <a:txBody>
                    <a:bodyPr/>
                    <a:lstStyle/>
                    <a:p>
                      <a:pPr marL="0" marR="0" fontAlgn="base">
                        <a:lnSpc>
                          <a:spcPct val="120000"/>
                        </a:lnSpc>
                        <a:spcBef>
                          <a:spcPts val="0"/>
                        </a:spcBef>
                      </a:pPr>
                      <a:r>
                        <a:rPr lang="en-GB" sz="1800" dirty="0">
                          <a:effectLst/>
                        </a:rPr>
                        <a:t>Fall 2022</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fontAlgn="base">
                        <a:lnSpc>
                          <a:spcPct val="120000"/>
                        </a:lnSpc>
                        <a:spcBef>
                          <a:spcPts val="0"/>
                        </a:spcBef>
                      </a:pPr>
                      <a:r>
                        <a:rPr lang="en-GB" sz="1800" b="1" dirty="0">
                          <a:effectLst/>
                        </a:rPr>
                        <a:t>Building</a:t>
                      </a:r>
                      <a:r>
                        <a:rPr lang="en-GB" sz="1800" dirty="0">
                          <a:effectLst/>
                        </a:rPr>
                        <a:t> and testing.</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27497087"/>
                  </a:ext>
                </a:extLst>
              </a:tr>
              <a:tr h="0">
                <a:tc>
                  <a:txBody>
                    <a:bodyPr/>
                    <a:lstStyle/>
                    <a:p>
                      <a:pPr marL="0" marR="0" fontAlgn="base">
                        <a:lnSpc>
                          <a:spcPct val="120000"/>
                        </a:lnSpc>
                        <a:spcBef>
                          <a:spcPts val="0"/>
                        </a:spcBef>
                      </a:pPr>
                      <a:r>
                        <a:rPr lang="en-GB" sz="1800" dirty="0">
                          <a:effectLst/>
                        </a:rPr>
                        <a:t>January 2023 </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fontAlgn="base">
                        <a:lnSpc>
                          <a:spcPct val="120000"/>
                        </a:lnSpc>
                        <a:spcBef>
                          <a:spcPts val="0"/>
                        </a:spcBef>
                      </a:pPr>
                      <a:r>
                        <a:rPr lang="en-GB" sz="1800" b="1" dirty="0">
                          <a:effectLst/>
                        </a:rPr>
                        <a:t>Go-live</a:t>
                      </a:r>
                      <a:r>
                        <a:rPr lang="en-GB" sz="1800" dirty="0">
                          <a:effectLst/>
                        </a:rPr>
                        <a:t> for self-scheduling of all pediatric vaccinations, and influenza and COVID vaccines for adults.</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14756273"/>
                  </a:ext>
                </a:extLst>
              </a:tr>
              <a:tr h="0">
                <a:tc>
                  <a:txBody>
                    <a:bodyPr/>
                    <a:lstStyle/>
                    <a:p>
                      <a:pPr marL="0" marR="0" fontAlgn="base">
                        <a:lnSpc>
                          <a:spcPct val="120000"/>
                        </a:lnSpc>
                        <a:spcBef>
                          <a:spcPts val="0"/>
                        </a:spcBef>
                      </a:pPr>
                      <a:r>
                        <a:rPr lang="en-GB" sz="1800" dirty="0">
                          <a:effectLst/>
                        </a:rPr>
                        <a:t>March 2023</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fontAlgn="base">
                        <a:lnSpc>
                          <a:spcPct val="120000"/>
                        </a:lnSpc>
                        <a:spcBef>
                          <a:spcPts val="0"/>
                        </a:spcBef>
                      </a:pPr>
                      <a:r>
                        <a:rPr lang="en-GB" sz="1800" dirty="0">
                          <a:effectLst/>
                        </a:rPr>
                        <a:t>Development and validation of </a:t>
                      </a:r>
                      <a:r>
                        <a:rPr lang="en-GB" sz="1800" b="1" dirty="0">
                          <a:effectLst/>
                        </a:rPr>
                        <a:t>Clarity reports</a:t>
                      </a:r>
                      <a:r>
                        <a:rPr lang="en-GB" sz="1800" dirty="0">
                          <a:effectLst/>
                        </a:rPr>
                        <a:t>.</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47597869"/>
                  </a:ext>
                </a:extLst>
              </a:tr>
              <a:tr h="0">
                <a:tc>
                  <a:txBody>
                    <a:bodyPr/>
                    <a:lstStyle/>
                    <a:p>
                      <a:pPr marL="0" marR="0" fontAlgn="base">
                        <a:lnSpc>
                          <a:spcPct val="120000"/>
                        </a:lnSpc>
                        <a:spcBef>
                          <a:spcPts val="0"/>
                        </a:spcBef>
                      </a:pPr>
                      <a:r>
                        <a:rPr lang="en-GB" sz="1800" dirty="0">
                          <a:effectLst/>
                        </a:rPr>
                        <a:t>Spring - Fall 2023</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fontAlgn="base">
                        <a:lnSpc>
                          <a:spcPct val="120000"/>
                        </a:lnSpc>
                        <a:spcBef>
                          <a:spcPts val="0"/>
                        </a:spcBef>
                      </a:pPr>
                      <a:r>
                        <a:rPr lang="en-GB" sz="1800" b="1" dirty="0">
                          <a:effectLst/>
                        </a:rPr>
                        <a:t>Go-live</a:t>
                      </a:r>
                      <a:r>
                        <a:rPr lang="en-GB" sz="1800" dirty="0">
                          <a:effectLst/>
                        </a:rPr>
                        <a:t> for additional adult vaccinations (Pneumococcal; RSV optional &amp; in pregnancy; </a:t>
                      </a:r>
                      <a:r>
                        <a:rPr lang="en-GB" sz="1800" b="1" dirty="0">
                          <a:effectLst/>
                        </a:rPr>
                        <a:t>HPV optional; </a:t>
                      </a:r>
                      <a:r>
                        <a:rPr lang="en-GB" sz="1800" b="0" dirty="0">
                          <a:effectLst/>
                        </a:rPr>
                        <a:t>Men-ACWY &amp; </a:t>
                      </a:r>
                      <a:r>
                        <a:rPr lang="en-GB" sz="1800" b="0" dirty="0" err="1">
                          <a:effectLst/>
                        </a:rPr>
                        <a:t>MenB</a:t>
                      </a:r>
                      <a:r>
                        <a:rPr lang="en-GB" sz="1800" b="0" dirty="0">
                          <a:effectLst/>
                        </a:rPr>
                        <a:t> </a:t>
                      </a:r>
                      <a:r>
                        <a:rPr lang="en-GB" sz="1800" dirty="0">
                          <a:effectLst/>
                        </a:rPr>
                        <a:t>and Hib for risk).</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38742069"/>
                  </a:ext>
                </a:extLst>
              </a:tr>
              <a:tr h="0">
                <a:tc>
                  <a:txBody>
                    <a:bodyPr/>
                    <a:lstStyle/>
                    <a:p>
                      <a:pPr marL="0" marR="0" fontAlgn="base">
                        <a:lnSpc>
                          <a:spcPct val="120000"/>
                        </a:lnSpc>
                        <a:spcBef>
                          <a:spcPts val="0"/>
                        </a:spcBef>
                      </a:pPr>
                      <a:r>
                        <a:rPr lang="en-GB" sz="1800" dirty="0">
                          <a:effectLst/>
                        </a:rPr>
                        <a:t>November/December 2023 </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fontAlgn="base">
                        <a:lnSpc>
                          <a:spcPct val="120000"/>
                        </a:lnSpc>
                        <a:spcBef>
                          <a:spcPts val="0"/>
                        </a:spcBef>
                      </a:pPr>
                      <a:r>
                        <a:rPr lang="en-GB" sz="1800" dirty="0">
                          <a:effectLst/>
                        </a:rPr>
                        <a:t>Report refinement and data pull for self-scheduled vaccination appointments from January through December 2023. </a:t>
                      </a:r>
                      <a:r>
                        <a:rPr lang="en-GB" sz="1800" b="1" dirty="0">
                          <a:effectLst/>
                        </a:rPr>
                        <a:t>HIMSS Case Study. </a:t>
                      </a:r>
                    </a:p>
                  </a:txBody>
                  <a:tcPr marL="68580" marR="68580" marT="0" marB="0"/>
                </a:tc>
                <a:extLst>
                  <a:ext uri="{0D108BD9-81ED-4DB2-BD59-A6C34878D82A}">
                    <a16:rowId xmlns:a16="http://schemas.microsoft.com/office/drawing/2014/main" val="400454943"/>
                  </a:ext>
                </a:extLst>
              </a:tr>
              <a:tr h="0">
                <a:tc>
                  <a:txBody>
                    <a:bodyPr/>
                    <a:lstStyle/>
                    <a:p>
                      <a:pPr marL="0" marR="0" lvl="0" indent="0" algn="l" defTabSz="914400" rtl="0" eaLnBrk="1" fontAlgn="base" latinLnBrk="0" hangingPunct="1">
                        <a:lnSpc>
                          <a:spcPct val="120000"/>
                        </a:lnSpc>
                        <a:spcBef>
                          <a:spcPts val="0"/>
                        </a:spcBef>
                        <a:spcAft>
                          <a:spcPts val="0"/>
                        </a:spcAft>
                        <a:buClrTx/>
                        <a:buSzTx/>
                        <a:buFontTx/>
                        <a:buNone/>
                        <a:tabLst/>
                        <a:defRPr/>
                      </a:pPr>
                      <a:r>
                        <a:rPr lang="en-GB" sz="1800" dirty="0">
                          <a:effectLst/>
                        </a:rPr>
                        <a:t>January 2024</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fontAlgn="base">
                        <a:lnSpc>
                          <a:spcPct val="120000"/>
                        </a:lnSpc>
                        <a:spcBef>
                          <a:spcPts val="0"/>
                        </a:spcBef>
                      </a:pPr>
                      <a:r>
                        <a:rPr lang="en-GB" sz="1800" b="1" dirty="0">
                          <a:effectLst/>
                        </a:rPr>
                        <a:t>Go-live </a:t>
                      </a:r>
                      <a:r>
                        <a:rPr lang="en-GB" sz="1800" dirty="0">
                          <a:effectLst/>
                        </a:rPr>
                        <a:t>of expanded Hepatitis A vaccine &amp; Hepatitis B vaccine decision support for adults. Data analysis from January 2023 through May 2024.</a:t>
                      </a:r>
                    </a:p>
                  </a:txBody>
                  <a:tcPr marL="68580" marR="68580" marT="0" marB="0"/>
                </a:tc>
                <a:extLst>
                  <a:ext uri="{0D108BD9-81ED-4DB2-BD59-A6C34878D82A}">
                    <a16:rowId xmlns:a16="http://schemas.microsoft.com/office/drawing/2014/main" val="2381127183"/>
                  </a:ext>
                </a:extLst>
              </a:tr>
            </a:tbl>
          </a:graphicData>
        </a:graphic>
      </p:graphicFrame>
      <p:pic>
        <p:nvPicPr>
          <p:cNvPr id="4" name="Picture 3">
            <a:extLst>
              <a:ext uri="{FF2B5EF4-FFF2-40B4-BE49-F238E27FC236}">
                <a16:creationId xmlns:a16="http://schemas.microsoft.com/office/drawing/2014/main" id="{68D50258-64D2-96A8-4B14-D2D4128BB056}"/>
              </a:ext>
            </a:extLst>
          </p:cNvPr>
          <p:cNvPicPr>
            <a:picLocks noChangeAspect="1"/>
          </p:cNvPicPr>
          <p:nvPr/>
        </p:nvPicPr>
        <p:blipFill>
          <a:blip r:embed="rId5"/>
          <a:stretch>
            <a:fillRect/>
          </a:stretch>
        </p:blipFill>
        <p:spPr>
          <a:xfrm>
            <a:off x="9982156" y="152400"/>
            <a:ext cx="1419225" cy="14192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27507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27533-7622-A785-2074-4A6BFBE8E2E9}"/>
              </a:ext>
            </a:extLst>
          </p:cNvPr>
          <p:cNvPicPr>
            <a:picLocks noChangeAspect="1"/>
          </p:cNvPicPr>
          <p:nvPr/>
        </p:nvPicPr>
        <p:blipFill>
          <a:blip r:embed="rId3"/>
          <a:stretch>
            <a:fillRect/>
          </a:stretch>
        </p:blipFill>
        <p:spPr>
          <a:xfrm>
            <a:off x="10172700" y="150742"/>
            <a:ext cx="1533440" cy="1533440"/>
          </a:xfrm>
          <a:prstGeom prst="rect">
            <a:avLst/>
          </a:prstGeom>
          <a:effectLst>
            <a:outerShdw blurRad="63500" sx="102000" sy="102000" algn="ctr" rotWithShape="0">
              <a:prstClr val="black">
                <a:alpha val="40000"/>
              </a:prstClr>
            </a:outerShdw>
          </a:effectLst>
        </p:spPr>
      </p:pic>
      <p:sp>
        <p:nvSpPr>
          <p:cNvPr id="12" name="TextBox 11">
            <a:extLst>
              <a:ext uri="{FF2B5EF4-FFF2-40B4-BE49-F238E27FC236}">
                <a16:creationId xmlns:a16="http://schemas.microsoft.com/office/drawing/2014/main" id="{0C3EBEED-D9DC-5121-B221-37B4D20F8E09}"/>
              </a:ext>
            </a:extLst>
          </p:cNvPr>
          <p:cNvSpPr txBox="1"/>
          <p:nvPr/>
        </p:nvSpPr>
        <p:spPr>
          <a:xfrm>
            <a:off x="9945919" y="1658261"/>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endParaRPr lang="en-US" sz="1100" dirty="0">
              <a:solidFill>
                <a:schemeClr val="bg2">
                  <a:lumMod val="75000"/>
                </a:schemeClr>
              </a:solidFill>
            </a:endParaRPr>
          </a:p>
        </p:txBody>
      </p:sp>
      <p:sp>
        <p:nvSpPr>
          <p:cNvPr id="11" name="Title 10">
            <a:extLst>
              <a:ext uri="{FF2B5EF4-FFF2-40B4-BE49-F238E27FC236}">
                <a16:creationId xmlns:a16="http://schemas.microsoft.com/office/drawing/2014/main" id="{77A777A7-A460-86FA-B749-49F0BE8B8372}"/>
              </a:ext>
            </a:extLst>
          </p:cNvPr>
          <p:cNvSpPr>
            <a:spLocks noGrp="1"/>
          </p:cNvSpPr>
          <p:nvPr>
            <p:ph type="title"/>
          </p:nvPr>
        </p:nvSpPr>
        <p:spPr>
          <a:xfrm>
            <a:off x="180147" y="0"/>
            <a:ext cx="11069705" cy="860695"/>
          </a:xfrm>
        </p:spPr>
        <p:txBody>
          <a:bodyPr/>
          <a:lstStyle/>
          <a:p>
            <a:r>
              <a:rPr lang="en-US" dirty="0"/>
              <a:t>Agenda</a:t>
            </a:r>
          </a:p>
        </p:txBody>
      </p:sp>
      <p:sp>
        <p:nvSpPr>
          <p:cNvPr id="14" name="TextBox 13">
            <a:extLst>
              <a:ext uri="{FF2B5EF4-FFF2-40B4-BE49-F238E27FC236}">
                <a16:creationId xmlns:a16="http://schemas.microsoft.com/office/drawing/2014/main" id="{9390E188-638C-7761-6E7C-1077C56E0102}"/>
              </a:ext>
            </a:extLst>
          </p:cNvPr>
          <p:cNvSpPr txBox="1"/>
          <p:nvPr/>
        </p:nvSpPr>
        <p:spPr>
          <a:xfrm>
            <a:off x="2044151" y="1261441"/>
            <a:ext cx="8128549"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prstClr val="white">
                    <a:lumMod val="65000"/>
                  </a:prstClr>
                </a:solidFill>
                <a:latin typeface="Brown Light"/>
              </a:rPr>
              <a:t>Introduction</a:t>
            </a:r>
          </a:p>
          <a:p>
            <a:pPr marL="282575" indent="-282575">
              <a:buFont typeface="Arial" panose="020B0604020202020204" pitchFamily="34" charset="0"/>
              <a:buChar char="•"/>
              <a:defRPr/>
            </a:pPr>
            <a:r>
              <a:rPr lang="en-US" sz="2800" dirty="0">
                <a:solidFill>
                  <a:prstClr val="white">
                    <a:lumMod val="65000"/>
                  </a:prstClr>
                </a:solidFill>
                <a:latin typeface="Brown Light"/>
              </a:rPr>
              <a:t>What we built</a:t>
            </a:r>
          </a:p>
          <a:p>
            <a:pPr marL="457200" indent="-457200">
              <a:buFont typeface="Arial" panose="020B0604020202020204" pitchFamily="34" charset="0"/>
              <a:buChar char="•"/>
              <a:defRPr/>
            </a:pPr>
            <a:r>
              <a:rPr lang="en-US" sz="4400" b="1" dirty="0"/>
              <a:t>Outcomes</a:t>
            </a:r>
          </a:p>
          <a:p>
            <a:pPr marL="914400" lvl="1" indent="-457200">
              <a:buFont typeface="Wingdings" panose="05000000000000000000" pitchFamily="2" charset="2"/>
              <a:buChar char="Ø"/>
            </a:pPr>
            <a:r>
              <a:rPr lang="en-US" sz="3600" b="1" dirty="0"/>
              <a:t>Patient testimonial</a:t>
            </a:r>
          </a:p>
          <a:p>
            <a:pPr marL="914400" lvl="1" indent="-457200">
              <a:buFont typeface="Wingdings" panose="05000000000000000000" pitchFamily="2" charset="2"/>
              <a:buChar char="Ø"/>
            </a:pPr>
            <a:r>
              <a:rPr lang="en-US" sz="3200" dirty="0">
                <a:solidFill>
                  <a:schemeClr val="bg1">
                    <a:lumMod val="75000"/>
                  </a:schemeClr>
                </a:solidFill>
              </a:rPr>
              <a:t>Operational Data </a:t>
            </a:r>
            <a:r>
              <a:rPr lang="en-US" sz="2400" dirty="0">
                <a:solidFill>
                  <a:schemeClr val="bg1">
                    <a:lumMod val="75000"/>
                  </a:schemeClr>
                </a:solidFill>
              </a:rPr>
              <a:t>(January 2023 – January 2024)</a:t>
            </a:r>
            <a:endParaRPr lang="en-US" sz="3200" dirty="0">
              <a:solidFill>
                <a:schemeClr val="bg1">
                  <a:lumMod val="75000"/>
                </a:schemeClr>
              </a:solidFill>
              <a:latin typeface="Brown Light"/>
            </a:endParaRPr>
          </a:p>
          <a:p>
            <a:pPr marL="282575" indent="-282575">
              <a:buFont typeface="Arial" panose="020B0604020202020204" pitchFamily="34" charset="0"/>
              <a:buChar char="•"/>
              <a:defRPr/>
            </a:pPr>
            <a:r>
              <a:rPr lang="en-US" sz="2800" dirty="0">
                <a:solidFill>
                  <a:prstClr val="white">
                    <a:lumMod val="65000"/>
                  </a:prstClr>
                </a:solidFill>
                <a:latin typeface="Brown Light"/>
              </a:rPr>
              <a:t>Conclusions </a:t>
            </a:r>
          </a:p>
          <a:p>
            <a:pPr marL="282575" indent="-282575">
              <a:buFont typeface="Arial" panose="020B0604020202020204" pitchFamily="34" charset="0"/>
              <a:buChar char="•"/>
              <a:defRPr/>
            </a:pPr>
            <a:r>
              <a:rPr lang="en-US" sz="2800" dirty="0">
                <a:solidFill>
                  <a:prstClr val="white">
                    <a:lumMod val="65000"/>
                  </a:prstClr>
                </a:solidFill>
                <a:latin typeface="Brown Light"/>
              </a:rPr>
              <a:t>Discussion</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0FD7EC36-FF80-1329-59FB-7D7F14E60B6B}"/>
                  </a:ext>
                </a:extLst>
              </p14:cNvPr>
              <p14:cNvContentPartPr/>
              <p14:nvPr/>
            </p14:nvContentPartPr>
            <p14:xfrm>
              <a:off x="4628685" y="-581400"/>
              <a:ext cx="360" cy="360"/>
            </p14:xfrm>
          </p:contentPart>
        </mc:Choice>
        <mc:Fallback xmlns="">
          <p:pic>
            <p:nvPicPr>
              <p:cNvPr id="8" name="Ink 7">
                <a:extLst>
                  <a:ext uri="{FF2B5EF4-FFF2-40B4-BE49-F238E27FC236}">
                    <a16:creationId xmlns:a16="http://schemas.microsoft.com/office/drawing/2014/main" id="{0FD7EC36-FF80-1329-59FB-7D7F14E60B6B}"/>
                  </a:ext>
                </a:extLst>
              </p:cNvPr>
              <p:cNvPicPr/>
              <p:nvPr/>
            </p:nvPicPr>
            <p:blipFill>
              <a:blip r:embed="rId5"/>
              <a:stretch>
                <a:fillRect/>
              </a:stretch>
            </p:blipFill>
            <p:spPr>
              <a:xfrm>
                <a:off x="4619685" y="-590400"/>
                <a:ext cx="18000" cy="18000"/>
              </a:xfrm>
              <a:prstGeom prst="rect">
                <a:avLst/>
              </a:prstGeom>
            </p:spPr>
          </p:pic>
        </mc:Fallback>
      </mc:AlternateContent>
    </p:spTree>
    <p:extLst>
      <p:ext uri="{BB962C8B-B14F-4D97-AF65-F5344CB8AC3E}">
        <p14:creationId xmlns:p14="http://schemas.microsoft.com/office/powerpoint/2010/main" val="3666358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659A6C-4F59-FA45-2ACB-6A36E19F6B39}"/>
              </a:ext>
            </a:extLst>
          </p:cNvPr>
          <p:cNvSpPr>
            <a:spLocks noGrp="1"/>
          </p:cNvSpPr>
          <p:nvPr>
            <p:ph type="body" sz="quarter" idx="20"/>
          </p:nvPr>
        </p:nvSpPr>
        <p:spPr>
          <a:xfrm>
            <a:off x="609601" y="988584"/>
            <a:ext cx="11026586" cy="364554"/>
          </a:xfrm>
        </p:spPr>
        <p:txBody>
          <a:bodyPr/>
          <a:lstStyle/>
          <a:p>
            <a:r>
              <a:rPr lang="en-US" sz="2800" dirty="0"/>
              <a:t>Patient testimonial:</a:t>
            </a:r>
          </a:p>
        </p:txBody>
      </p:sp>
      <p:sp>
        <p:nvSpPr>
          <p:cNvPr id="3" name="Text Placeholder 2">
            <a:extLst>
              <a:ext uri="{FF2B5EF4-FFF2-40B4-BE49-F238E27FC236}">
                <a16:creationId xmlns:a16="http://schemas.microsoft.com/office/drawing/2014/main" id="{33E1977A-3553-CCC1-1D13-4C8E659436CC}"/>
              </a:ext>
            </a:extLst>
          </p:cNvPr>
          <p:cNvSpPr>
            <a:spLocks noGrp="1"/>
          </p:cNvSpPr>
          <p:nvPr>
            <p:ph type="body" idx="1"/>
          </p:nvPr>
        </p:nvSpPr>
        <p:spPr>
          <a:xfrm>
            <a:off x="582707" y="1657339"/>
            <a:ext cx="11026586" cy="4198398"/>
          </a:xfrm>
        </p:spPr>
        <p:txBody>
          <a:bodyPr anchor="ctr" anchorCtr="0">
            <a:noAutofit/>
          </a:bodyPr>
          <a:lstStyle/>
          <a:p>
            <a:pPr marL="0" indent="0" algn="ctr">
              <a:buNone/>
            </a:pPr>
            <a:r>
              <a:rPr lang="en-US" sz="4000" b="1" dirty="0">
                <a:solidFill>
                  <a:schemeClr val="tx2"/>
                </a:solidFill>
                <a:latin typeface="Corbel" panose="020B0503020204020204" pitchFamily="34" charset="0"/>
                <a:cs typeface="Forte Forward" panose="020B0604020202020204" pitchFamily="2" charset="0"/>
              </a:rPr>
              <a:t>Thank you for doing this!!</a:t>
            </a:r>
          </a:p>
          <a:p>
            <a:pPr marL="0" indent="0" algn="ctr">
              <a:spcBef>
                <a:spcPts val="1800"/>
              </a:spcBef>
              <a:buNone/>
            </a:pPr>
            <a:r>
              <a:rPr lang="en-US" sz="4000" b="1" dirty="0">
                <a:solidFill>
                  <a:schemeClr val="tx2"/>
                </a:solidFill>
                <a:latin typeface="Corbel" panose="020B0503020204020204" pitchFamily="34" charset="0"/>
                <a:cs typeface="Forte Forward" panose="020B0604020202020204" pitchFamily="2" charset="0"/>
              </a:rPr>
              <a:t>It was really hard to get my kids appointments for shots – it should not have been so difficult –</a:t>
            </a:r>
          </a:p>
          <a:p>
            <a:pPr marL="0" indent="0" algn="ctr">
              <a:spcBef>
                <a:spcPts val="1800"/>
              </a:spcBef>
              <a:buNone/>
            </a:pPr>
            <a:r>
              <a:rPr lang="en-US" sz="4000" b="1" dirty="0">
                <a:solidFill>
                  <a:schemeClr val="tx2"/>
                </a:solidFill>
                <a:latin typeface="Corbel" panose="020B0503020204020204" pitchFamily="34" charset="0"/>
                <a:cs typeface="Forte Forward" panose="020B0604020202020204" pitchFamily="2" charset="0"/>
              </a:rPr>
              <a:t>and I’m so happy to hear that we are making the care easier to access </a:t>
            </a:r>
          </a:p>
          <a:p>
            <a:pPr marL="0" indent="0" algn="ctr">
              <a:buNone/>
            </a:pPr>
            <a:r>
              <a:rPr lang="en-US" sz="4000" b="1" dirty="0">
                <a:solidFill>
                  <a:schemeClr val="tx2"/>
                </a:solidFill>
                <a:latin typeface="Corbel" panose="020B0503020204020204" pitchFamily="34" charset="0"/>
                <a:cs typeface="Forte Forward" panose="020B0604020202020204" pitchFamily="2" charset="0"/>
                <a:sym typeface="Wingdings" panose="05000000000000000000" pitchFamily="2" charset="2"/>
              </a:rPr>
              <a:t>  </a:t>
            </a:r>
            <a:endParaRPr lang="en-US" sz="4000" b="1" dirty="0">
              <a:solidFill>
                <a:schemeClr val="tx2"/>
              </a:solidFill>
              <a:latin typeface="Corbel" panose="020B0503020204020204" pitchFamily="34" charset="0"/>
              <a:cs typeface="Forte Forward" panose="020B0604020202020204" pitchFamily="2" charset="0"/>
            </a:endParaRPr>
          </a:p>
        </p:txBody>
      </p:sp>
      <p:sp>
        <p:nvSpPr>
          <p:cNvPr id="7" name="Title 6">
            <a:extLst>
              <a:ext uri="{FF2B5EF4-FFF2-40B4-BE49-F238E27FC236}">
                <a16:creationId xmlns:a16="http://schemas.microsoft.com/office/drawing/2014/main" id="{9FB84A3C-6846-7EB2-93FD-ABA7624E6C1F}"/>
              </a:ext>
            </a:extLst>
          </p:cNvPr>
          <p:cNvSpPr>
            <a:spLocks noGrp="1"/>
          </p:cNvSpPr>
          <p:nvPr>
            <p:ph type="title"/>
          </p:nvPr>
        </p:nvSpPr>
        <p:spPr>
          <a:xfrm>
            <a:off x="609601" y="347412"/>
            <a:ext cx="11026587" cy="516745"/>
          </a:xfrm>
        </p:spPr>
        <p:txBody>
          <a:bodyPr anchor="t" anchorCtr="0">
            <a:normAutofit/>
          </a:bodyPr>
          <a:lstStyle/>
          <a:p>
            <a:r>
              <a:rPr lang="en-US" sz="3600" dirty="0"/>
              <a:t>OUTCOMES</a:t>
            </a:r>
          </a:p>
        </p:txBody>
      </p:sp>
    </p:spTree>
    <p:extLst>
      <p:ext uri="{BB962C8B-B14F-4D97-AF65-F5344CB8AC3E}">
        <p14:creationId xmlns:p14="http://schemas.microsoft.com/office/powerpoint/2010/main" val="3680180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27533-7622-A785-2074-4A6BFBE8E2E9}"/>
              </a:ext>
            </a:extLst>
          </p:cNvPr>
          <p:cNvPicPr>
            <a:picLocks noChangeAspect="1"/>
          </p:cNvPicPr>
          <p:nvPr/>
        </p:nvPicPr>
        <p:blipFill>
          <a:blip r:embed="rId3"/>
          <a:stretch>
            <a:fillRect/>
          </a:stretch>
        </p:blipFill>
        <p:spPr>
          <a:xfrm>
            <a:off x="10172700" y="150742"/>
            <a:ext cx="1533440" cy="1533440"/>
          </a:xfrm>
          <a:prstGeom prst="rect">
            <a:avLst/>
          </a:prstGeom>
          <a:effectLst>
            <a:outerShdw blurRad="63500" sx="102000" sy="102000" algn="ctr" rotWithShape="0">
              <a:prstClr val="black">
                <a:alpha val="40000"/>
              </a:prstClr>
            </a:outerShdw>
          </a:effectLst>
        </p:spPr>
      </p:pic>
      <p:sp>
        <p:nvSpPr>
          <p:cNvPr id="12" name="TextBox 11">
            <a:extLst>
              <a:ext uri="{FF2B5EF4-FFF2-40B4-BE49-F238E27FC236}">
                <a16:creationId xmlns:a16="http://schemas.microsoft.com/office/drawing/2014/main" id="{0C3EBEED-D9DC-5121-B221-37B4D20F8E09}"/>
              </a:ext>
            </a:extLst>
          </p:cNvPr>
          <p:cNvSpPr txBox="1"/>
          <p:nvPr/>
        </p:nvSpPr>
        <p:spPr>
          <a:xfrm>
            <a:off x="9945919" y="1658261"/>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endParaRPr lang="en-US" sz="1100" dirty="0">
              <a:solidFill>
                <a:schemeClr val="bg2">
                  <a:lumMod val="75000"/>
                </a:schemeClr>
              </a:solidFill>
            </a:endParaRPr>
          </a:p>
        </p:txBody>
      </p:sp>
      <p:sp>
        <p:nvSpPr>
          <p:cNvPr id="11" name="Title 10">
            <a:extLst>
              <a:ext uri="{FF2B5EF4-FFF2-40B4-BE49-F238E27FC236}">
                <a16:creationId xmlns:a16="http://schemas.microsoft.com/office/drawing/2014/main" id="{77A777A7-A460-86FA-B749-49F0BE8B8372}"/>
              </a:ext>
            </a:extLst>
          </p:cNvPr>
          <p:cNvSpPr>
            <a:spLocks noGrp="1"/>
          </p:cNvSpPr>
          <p:nvPr>
            <p:ph type="title"/>
          </p:nvPr>
        </p:nvSpPr>
        <p:spPr>
          <a:xfrm>
            <a:off x="180147" y="0"/>
            <a:ext cx="11069705" cy="860695"/>
          </a:xfrm>
        </p:spPr>
        <p:txBody>
          <a:bodyPr/>
          <a:lstStyle/>
          <a:p>
            <a:r>
              <a:rPr lang="en-US" dirty="0"/>
              <a:t>Agenda</a:t>
            </a:r>
          </a:p>
        </p:txBody>
      </p:sp>
      <p:sp>
        <p:nvSpPr>
          <p:cNvPr id="14" name="TextBox 13">
            <a:extLst>
              <a:ext uri="{FF2B5EF4-FFF2-40B4-BE49-F238E27FC236}">
                <a16:creationId xmlns:a16="http://schemas.microsoft.com/office/drawing/2014/main" id="{9390E188-638C-7761-6E7C-1077C56E0102}"/>
              </a:ext>
            </a:extLst>
          </p:cNvPr>
          <p:cNvSpPr txBox="1"/>
          <p:nvPr/>
        </p:nvSpPr>
        <p:spPr>
          <a:xfrm>
            <a:off x="2044151" y="1261441"/>
            <a:ext cx="9888769" cy="3600986"/>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prstClr val="white">
                    <a:lumMod val="65000"/>
                  </a:prstClr>
                </a:solidFill>
                <a:latin typeface="Brown Light"/>
              </a:rPr>
              <a:t>Introduction</a:t>
            </a:r>
          </a:p>
          <a:p>
            <a:pPr marL="282575" indent="-282575">
              <a:buFont typeface="Arial" panose="020B0604020202020204" pitchFamily="34" charset="0"/>
              <a:buChar char="•"/>
              <a:defRPr/>
            </a:pPr>
            <a:r>
              <a:rPr lang="en-US" sz="2800" dirty="0">
                <a:solidFill>
                  <a:prstClr val="white">
                    <a:lumMod val="65000"/>
                  </a:prstClr>
                </a:solidFill>
                <a:latin typeface="Brown Light"/>
              </a:rPr>
              <a:t>What we built</a:t>
            </a:r>
          </a:p>
          <a:p>
            <a:pPr marL="457200" indent="-457200">
              <a:buFont typeface="Arial" panose="020B0604020202020204" pitchFamily="34" charset="0"/>
              <a:buChar char="•"/>
              <a:defRPr/>
            </a:pPr>
            <a:r>
              <a:rPr lang="en-US" sz="4400" b="1" dirty="0"/>
              <a:t>Outcomes</a:t>
            </a:r>
          </a:p>
          <a:p>
            <a:pPr marL="914400" lvl="1" indent="-457200">
              <a:buFont typeface="Wingdings" panose="05000000000000000000" pitchFamily="2" charset="2"/>
              <a:buChar char="Ø"/>
            </a:pPr>
            <a:r>
              <a:rPr lang="en-US" sz="3200" dirty="0">
                <a:solidFill>
                  <a:schemeClr val="bg1">
                    <a:lumMod val="75000"/>
                  </a:schemeClr>
                </a:solidFill>
              </a:rPr>
              <a:t>Patient testimonial</a:t>
            </a:r>
          </a:p>
          <a:p>
            <a:pPr marL="914400" lvl="1" indent="-457200">
              <a:buFont typeface="Wingdings" panose="05000000000000000000" pitchFamily="2" charset="2"/>
              <a:buChar char="Ø"/>
            </a:pPr>
            <a:r>
              <a:rPr lang="en-US" sz="3600" b="1" dirty="0"/>
              <a:t>Operational Data</a:t>
            </a:r>
            <a:r>
              <a:rPr lang="en-US" sz="4000" b="1" dirty="0"/>
              <a:t> </a:t>
            </a:r>
            <a:r>
              <a:rPr lang="en-US" sz="3200" b="1" dirty="0"/>
              <a:t>(January 2023 – May 2024)*</a:t>
            </a:r>
            <a:endParaRPr lang="en-US" sz="4000" b="1" dirty="0">
              <a:latin typeface="Brown Light"/>
            </a:endParaRPr>
          </a:p>
          <a:p>
            <a:pPr marL="282575" indent="-282575">
              <a:buFont typeface="Arial" panose="020B0604020202020204" pitchFamily="34" charset="0"/>
              <a:buChar char="•"/>
              <a:defRPr/>
            </a:pPr>
            <a:r>
              <a:rPr lang="en-US" sz="2800" dirty="0">
                <a:solidFill>
                  <a:prstClr val="white">
                    <a:lumMod val="65000"/>
                  </a:prstClr>
                </a:solidFill>
                <a:latin typeface="Brown Light"/>
              </a:rPr>
              <a:t>Operational Conclusions </a:t>
            </a:r>
          </a:p>
          <a:p>
            <a:pPr marL="282575" indent="-282575">
              <a:buFont typeface="Arial" panose="020B0604020202020204" pitchFamily="34" charset="0"/>
              <a:buChar char="•"/>
              <a:defRPr/>
            </a:pPr>
            <a:r>
              <a:rPr lang="en-US" sz="2800" dirty="0">
                <a:solidFill>
                  <a:prstClr val="white">
                    <a:lumMod val="65000"/>
                  </a:prstClr>
                </a:solidFill>
                <a:latin typeface="Brown Light"/>
              </a:rPr>
              <a:t>Discussion</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0FD7EC36-FF80-1329-59FB-7D7F14E60B6B}"/>
                  </a:ext>
                </a:extLst>
              </p14:cNvPr>
              <p14:cNvContentPartPr/>
              <p14:nvPr/>
            </p14:nvContentPartPr>
            <p14:xfrm>
              <a:off x="4628685" y="-581400"/>
              <a:ext cx="360" cy="360"/>
            </p14:xfrm>
          </p:contentPart>
        </mc:Choice>
        <mc:Fallback xmlns="">
          <p:pic>
            <p:nvPicPr>
              <p:cNvPr id="8" name="Ink 7">
                <a:extLst>
                  <a:ext uri="{FF2B5EF4-FFF2-40B4-BE49-F238E27FC236}">
                    <a16:creationId xmlns:a16="http://schemas.microsoft.com/office/drawing/2014/main" id="{0FD7EC36-FF80-1329-59FB-7D7F14E60B6B}"/>
                  </a:ext>
                </a:extLst>
              </p:cNvPr>
              <p:cNvPicPr/>
              <p:nvPr/>
            </p:nvPicPr>
            <p:blipFill>
              <a:blip r:embed="rId5"/>
              <a:stretch>
                <a:fillRect/>
              </a:stretch>
            </p:blipFill>
            <p:spPr>
              <a:xfrm>
                <a:off x="4619685" y="-590400"/>
                <a:ext cx="18000" cy="18000"/>
              </a:xfrm>
              <a:prstGeom prst="rect">
                <a:avLst/>
              </a:prstGeom>
            </p:spPr>
          </p:pic>
        </mc:Fallback>
      </mc:AlternateContent>
      <p:sp>
        <p:nvSpPr>
          <p:cNvPr id="7" name="TextBox 6">
            <a:extLst>
              <a:ext uri="{FF2B5EF4-FFF2-40B4-BE49-F238E27FC236}">
                <a16:creationId xmlns:a16="http://schemas.microsoft.com/office/drawing/2014/main" id="{7B13AFA8-7626-C92F-0EDB-E84BE687A137}"/>
              </a:ext>
            </a:extLst>
          </p:cNvPr>
          <p:cNvSpPr txBox="1"/>
          <p:nvPr/>
        </p:nvSpPr>
        <p:spPr>
          <a:xfrm>
            <a:off x="7683062" y="5259247"/>
            <a:ext cx="3566789"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 Clarity data pulled on 2024-02-08</a:t>
            </a:r>
          </a:p>
        </p:txBody>
      </p:sp>
    </p:spTree>
    <p:extLst>
      <p:ext uri="{BB962C8B-B14F-4D97-AF65-F5344CB8AC3E}">
        <p14:creationId xmlns:p14="http://schemas.microsoft.com/office/powerpoint/2010/main" val="3552511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659A6C-4F59-FA45-2ACB-6A36E19F6B39}"/>
              </a:ext>
            </a:extLst>
          </p:cNvPr>
          <p:cNvSpPr>
            <a:spLocks noGrp="1"/>
          </p:cNvSpPr>
          <p:nvPr>
            <p:ph type="body" sz="quarter" idx="20"/>
          </p:nvPr>
        </p:nvSpPr>
        <p:spPr>
          <a:xfrm>
            <a:off x="609601" y="988584"/>
            <a:ext cx="11026586" cy="364554"/>
          </a:xfrm>
        </p:spPr>
        <p:txBody>
          <a:bodyPr/>
          <a:lstStyle/>
          <a:p>
            <a:r>
              <a:rPr lang="en-US" sz="2800" dirty="0"/>
              <a:t>Appointments self-scheduled per month</a:t>
            </a:r>
          </a:p>
        </p:txBody>
      </p:sp>
      <p:sp>
        <p:nvSpPr>
          <p:cNvPr id="7" name="Title 6">
            <a:extLst>
              <a:ext uri="{FF2B5EF4-FFF2-40B4-BE49-F238E27FC236}">
                <a16:creationId xmlns:a16="http://schemas.microsoft.com/office/drawing/2014/main" id="{9FB84A3C-6846-7EB2-93FD-ABA7624E6C1F}"/>
              </a:ext>
            </a:extLst>
          </p:cNvPr>
          <p:cNvSpPr>
            <a:spLocks noGrp="1"/>
          </p:cNvSpPr>
          <p:nvPr>
            <p:ph type="title"/>
          </p:nvPr>
        </p:nvSpPr>
        <p:spPr>
          <a:xfrm>
            <a:off x="609601" y="347412"/>
            <a:ext cx="11026587" cy="516745"/>
          </a:xfrm>
        </p:spPr>
        <p:txBody>
          <a:bodyPr anchor="t" anchorCtr="0">
            <a:normAutofit/>
          </a:bodyPr>
          <a:lstStyle/>
          <a:p>
            <a:r>
              <a:rPr lang="en-US" sz="3600" dirty="0"/>
              <a:t>OUTCOMES</a:t>
            </a:r>
          </a:p>
        </p:txBody>
      </p:sp>
      <p:sp>
        <p:nvSpPr>
          <p:cNvPr id="3" name="TextBox 2">
            <a:extLst>
              <a:ext uri="{FF2B5EF4-FFF2-40B4-BE49-F238E27FC236}">
                <a16:creationId xmlns:a16="http://schemas.microsoft.com/office/drawing/2014/main" id="{66E6617F-B820-3104-84F4-B61C86AC6D30}"/>
              </a:ext>
            </a:extLst>
          </p:cNvPr>
          <p:cNvSpPr txBox="1"/>
          <p:nvPr/>
        </p:nvSpPr>
        <p:spPr>
          <a:xfrm>
            <a:off x="9281961" y="639623"/>
            <a:ext cx="2300438" cy="2400657"/>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dirty="0"/>
              <a:t>In aggregate, </a:t>
            </a:r>
          </a:p>
          <a:p>
            <a:r>
              <a:rPr lang="en-US" dirty="0"/>
              <a:t>patients have used our functionality to self-schedule </a:t>
            </a:r>
          </a:p>
          <a:p>
            <a:r>
              <a:rPr lang="en-US" sz="2400" b="1" dirty="0"/>
              <a:t>17,073</a:t>
            </a:r>
            <a:r>
              <a:rPr lang="en-US" dirty="0"/>
              <a:t> </a:t>
            </a:r>
            <a:r>
              <a:rPr lang="en-US" b="1" dirty="0"/>
              <a:t>immunization appointments.</a:t>
            </a:r>
          </a:p>
          <a:p>
            <a:r>
              <a:rPr lang="en-US" sz="1400" dirty="0"/>
              <a:t>(Jan 2023 – May 2024)</a:t>
            </a:r>
          </a:p>
        </p:txBody>
      </p:sp>
      <p:grpSp>
        <p:nvGrpSpPr>
          <p:cNvPr id="4" name="Group 3">
            <a:extLst>
              <a:ext uri="{FF2B5EF4-FFF2-40B4-BE49-F238E27FC236}">
                <a16:creationId xmlns:a16="http://schemas.microsoft.com/office/drawing/2014/main" id="{2059DEBD-0604-9BF6-C779-072B7E81A0F6}"/>
              </a:ext>
            </a:extLst>
          </p:cNvPr>
          <p:cNvGrpSpPr/>
          <p:nvPr/>
        </p:nvGrpSpPr>
        <p:grpSpPr>
          <a:xfrm>
            <a:off x="9281961" y="3040280"/>
            <a:ext cx="2300438" cy="2983531"/>
            <a:chOff x="9281961" y="3040280"/>
            <a:chExt cx="2300438" cy="2983531"/>
          </a:xfrm>
        </p:grpSpPr>
        <p:sp>
          <p:nvSpPr>
            <p:cNvPr id="11" name="TextBox 10">
              <a:extLst>
                <a:ext uri="{FF2B5EF4-FFF2-40B4-BE49-F238E27FC236}">
                  <a16:creationId xmlns:a16="http://schemas.microsoft.com/office/drawing/2014/main" id="{6F23AE64-C044-47A6-AFF6-619249565169}"/>
                </a:ext>
              </a:extLst>
            </p:cNvPr>
            <p:cNvSpPr txBox="1"/>
            <p:nvPr/>
          </p:nvSpPr>
          <p:spPr>
            <a:xfrm>
              <a:off x="9281961" y="3376933"/>
              <a:ext cx="2300438" cy="2646878"/>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stStyle>
            <a:p>
              <a:r>
                <a:rPr lang="en-US" dirty="0"/>
                <a:t>We saw a </a:t>
              </a:r>
              <a:r>
                <a:rPr lang="en-US" sz="2000" b="1" dirty="0"/>
                <a:t>spike</a:t>
              </a:r>
              <a:r>
                <a:rPr lang="en-US" dirty="0"/>
                <a:t> in self-scheduled appointments at the start of the </a:t>
              </a:r>
              <a:r>
                <a:rPr lang="en-US" sz="2000" b="1" dirty="0"/>
                <a:t>respiratory season</a:t>
              </a:r>
              <a:r>
                <a:rPr lang="en-US" dirty="0"/>
                <a:t> as adult patients sought their influenza, COVID, and RSV optional vaccines.</a:t>
              </a:r>
            </a:p>
          </p:txBody>
        </p:sp>
        <p:cxnSp>
          <p:nvCxnSpPr>
            <p:cNvPr id="13" name="Straight Arrow Connector 12">
              <a:extLst>
                <a:ext uri="{FF2B5EF4-FFF2-40B4-BE49-F238E27FC236}">
                  <a16:creationId xmlns:a16="http://schemas.microsoft.com/office/drawing/2014/main" id="{A4A9A2C0-0137-C95C-E1A1-5D336F072D7C}"/>
                </a:ext>
              </a:extLst>
            </p:cNvPr>
            <p:cNvCxnSpPr>
              <a:cxnSpLocks/>
              <a:stCxn id="3" idx="2"/>
              <a:endCxn id="11" idx="0"/>
            </p:cNvCxnSpPr>
            <p:nvPr/>
          </p:nvCxnSpPr>
          <p:spPr>
            <a:xfrm>
              <a:off x="10432180" y="3040280"/>
              <a:ext cx="0" cy="336653"/>
            </a:xfrm>
            <a:prstGeom prst="straightConnector1">
              <a:avLst/>
            </a:prstGeom>
            <a:ln w="76200">
              <a:solidFill>
                <a:schemeClr val="tx1"/>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aphicFrame>
        <p:nvGraphicFramePr>
          <p:cNvPr id="14" name="Chart 13">
            <a:extLst>
              <a:ext uri="{FF2B5EF4-FFF2-40B4-BE49-F238E27FC236}">
                <a16:creationId xmlns:a16="http://schemas.microsoft.com/office/drawing/2014/main" id="{F3E3A88E-1A9A-4691-93C2-7F516A9EF020}"/>
              </a:ext>
            </a:extLst>
          </p:cNvPr>
          <p:cNvGraphicFramePr>
            <a:graphicFrameLocks/>
          </p:cNvGraphicFramePr>
          <p:nvPr>
            <p:extLst>
              <p:ext uri="{D42A27DB-BD31-4B8C-83A1-F6EECF244321}">
                <p14:modId xmlns:p14="http://schemas.microsoft.com/office/powerpoint/2010/main" val="2780779723"/>
              </p:ext>
            </p:extLst>
          </p:nvPr>
        </p:nvGraphicFramePr>
        <p:xfrm>
          <a:off x="609601" y="1911141"/>
          <a:ext cx="8105775" cy="36337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E5469FB-E85D-BAE5-9FDE-B4650EDDE186}"/>
              </a:ext>
            </a:extLst>
          </p:cNvPr>
          <p:cNvSpPr txBox="1"/>
          <p:nvPr/>
        </p:nvSpPr>
        <p:spPr>
          <a:xfrm>
            <a:off x="4320876" y="5500084"/>
            <a:ext cx="1121369"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Month</a:t>
            </a:r>
          </a:p>
        </p:txBody>
      </p:sp>
      <p:sp>
        <p:nvSpPr>
          <p:cNvPr id="10" name="TextBox 9">
            <a:extLst>
              <a:ext uri="{FF2B5EF4-FFF2-40B4-BE49-F238E27FC236}">
                <a16:creationId xmlns:a16="http://schemas.microsoft.com/office/drawing/2014/main" id="{2C9EB0DE-8B1B-BC34-4804-9FA50A7EE807}"/>
              </a:ext>
            </a:extLst>
          </p:cNvPr>
          <p:cNvSpPr txBox="1"/>
          <p:nvPr/>
        </p:nvSpPr>
        <p:spPr>
          <a:xfrm rot="16200000">
            <a:off x="-545629" y="3614819"/>
            <a:ext cx="1998276"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Count of Visits</a:t>
            </a:r>
          </a:p>
        </p:txBody>
      </p:sp>
      <p:grpSp>
        <p:nvGrpSpPr>
          <p:cNvPr id="6" name="Group 5">
            <a:extLst>
              <a:ext uri="{FF2B5EF4-FFF2-40B4-BE49-F238E27FC236}">
                <a16:creationId xmlns:a16="http://schemas.microsoft.com/office/drawing/2014/main" id="{0FF3D204-5C5F-0D83-2822-8DB0AC5B00C9}"/>
              </a:ext>
            </a:extLst>
          </p:cNvPr>
          <p:cNvGrpSpPr/>
          <p:nvPr/>
        </p:nvGrpSpPr>
        <p:grpSpPr>
          <a:xfrm>
            <a:off x="1035919" y="2314725"/>
            <a:ext cx="6807247" cy="1554966"/>
            <a:chOff x="1035919" y="2314725"/>
            <a:chExt cx="6807247" cy="1554966"/>
          </a:xfrm>
          <a:effectLst>
            <a:outerShdw blurRad="63500" sx="102000" sy="102000" algn="ctr" rotWithShape="0">
              <a:prstClr val="black">
                <a:alpha val="40000"/>
              </a:prstClr>
            </a:outerShdw>
          </a:effectLst>
        </p:grpSpPr>
        <p:sp>
          <p:nvSpPr>
            <p:cNvPr id="5" name="Speech Bubble: Rectangle 4">
              <a:extLst>
                <a:ext uri="{FF2B5EF4-FFF2-40B4-BE49-F238E27FC236}">
                  <a16:creationId xmlns:a16="http://schemas.microsoft.com/office/drawing/2014/main" id="{9F3810C9-D079-B366-E9A8-14F7DD1A2312}"/>
                </a:ext>
              </a:extLst>
            </p:cNvPr>
            <p:cNvSpPr/>
            <p:nvPr/>
          </p:nvSpPr>
          <p:spPr>
            <a:xfrm>
              <a:off x="1035919" y="2949557"/>
              <a:ext cx="830981" cy="920134"/>
            </a:xfrm>
            <a:prstGeom prst="wedgeRectCallout">
              <a:avLst>
                <a:gd name="adj1" fmla="val -18419"/>
                <a:gd name="adj2" fmla="val 145523"/>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t>Pediatric vaccines</a:t>
              </a:r>
            </a:p>
            <a:p>
              <a:pPr algn="ctr"/>
              <a:r>
                <a:rPr lang="en-US" sz="1100" b="1" dirty="0"/>
                <a:t>&amp; Adult Influenza &amp; COVID</a:t>
              </a:r>
            </a:p>
          </p:txBody>
        </p:sp>
        <p:sp>
          <p:nvSpPr>
            <p:cNvPr id="12" name="Speech Bubble: Rectangle 11">
              <a:extLst>
                <a:ext uri="{FF2B5EF4-FFF2-40B4-BE49-F238E27FC236}">
                  <a16:creationId xmlns:a16="http://schemas.microsoft.com/office/drawing/2014/main" id="{075100D5-966A-9C13-E30E-AA5ACC59E623}"/>
                </a:ext>
              </a:extLst>
            </p:cNvPr>
            <p:cNvSpPr/>
            <p:nvPr/>
          </p:nvSpPr>
          <p:spPr>
            <a:xfrm>
              <a:off x="3710290" y="2949557"/>
              <a:ext cx="716681" cy="640080"/>
            </a:xfrm>
            <a:prstGeom prst="wedgeRectCallout">
              <a:avLst>
                <a:gd name="adj1" fmla="val 95547"/>
                <a:gd name="adj2" fmla="val 238312"/>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t>Adult Risk </a:t>
              </a:r>
            </a:p>
          </p:txBody>
        </p:sp>
        <p:sp>
          <p:nvSpPr>
            <p:cNvPr id="15" name="Speech Bubble: Rectangle 14">
              <a:extLst>
                <a:ext uri="{FF2B5EF4-FFF2-40B4-BE49-F238E27FC236}">
                  <a16:creationId xmlns:a16="http://schemas.microsoft.com/office/drawing/2014/main" id="{738E9D6A-B39A-0191-B9C8-FB82715DC3D0}"/>
                </a:ext>
              </a:extLst>
            </p:cNvPr>
            <p:cNvSpPr/>
            <p:nvPr/>
          </p:nvSpPr>
          <p:spPr>
            <a:xfrm>
              <a:off x="4580674" y="2949557"/>
              <a:ext cx="716681" cy="640080"/>
            </a:xfrm>
            <a:prstGeom prst="wedgeRectCallout">
              <a:avLst>
                <a:gd name="adj1" fmla="val 55885"/>
                <a:gd name="adj2" fmla="val 227801"/>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t>Adult HPV optional</a:t>
              </a:r>
            </a:p>
          </p:txBody>
        </p:sp>
        <p:sp>
          <p:nvSpPr>
            <p:cNvPr id="16" name="Speech Bubble: Rectangle 15">
              <a:extLst>
                <a:ext uri="{FF2B5EF4-FFF2-40B4-BE49-F238E27FC236}">
                  <a16:creationId xmlns:a16="http://schemas.microsoft.com/office/drawing/2014/main" id="{AB099375-CDCF-FF8E-95D8-026485C781AD}"/>
                </a:ext>
              </a:extLst>
            </p:cNvPr>
            <p:cNvSpPr/>
            <p:nvPr/>
          </p:nvSpPr>
          <p:spPr>
            <a:xfrm>
              <a:off x="5431315" y="2949557"/>
              <a:ext cx="822960" cy="822960"/>
            </a:xfrm>
            <a:prstGeom prst="wedgeRectCallout">
              <a:avLst>
                <a:gd name="adj1" fmla="val 15775"/>
                <a:gd name="adj2" fmla="val 128396"/>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t>Adult RSV</a:t>
              </a:r>
            </a:p>
            <a:p>
              <a:pPr algn="ctr"/>
              <a:r>
                <a:rPr lang="en-US" sz="1100" b="1" dirty="0"/>
                <a:t>optional </a:t>
              </a:r>
            </a:p>
            <a:p>
              <a:pPr algn="ctr"/>
              <a:r>
                <a:rPr lang="en-US" sz="1100" b="1" dirty="0"/>
                <a:t>&amp; pregnancy</a:t>
              </a:r>
            </a:p>
          </p:txBody>
        </p:sp>
        <p:sp>
          <p:nvSpPr>
            <p:cNvPr id="17" name="Speech Bubble: Rectangle 16">
              <a:extLst>
                <a:ext uri="{FF2B5EF4-FFF2-40B4-BE49-F238E27FC236}">
                  <a16:creationId xmlns:a16="http://schemas.microsoft.com/office/drawing/2014/main" id="{B5F7C913-F1FD-3613-C080-64B357C2700C}"/>
                </a:ext>
              </a:extLst>
            </p:cNvPr>
            <p:cNvSpPr/>
            <p:nvPr/>
          </p:nvSpPr>
          <p:spPr>
            <a:xfrm>
              <a:off x="7126485" y="2314725"/>
              <a:ext cx="716681" cy="731520"/>
            </a:xfrm>
            <a:prstGeom prst="wedgeRectCallout">
              <a:avLst>
                <a:gd name="adj1" fmla="val -132346"/>
                <a:gd name="adj2" fmla="val 81212"/>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t>Influenza &amp; Updated COVID</a:t>
              </a:r>
            </a:p>
          </p:txBody>
        </p:sp>
      </p:grpSp>
    </p:spTree>
    <p:extLst>
      <p:ext uri="{BB962C8B-B14F-4D97-AF65-F5344CB8AC3E}">
        <p14:creationId xmlns:p14="http://schemas.microsoft.com/office/powerpoint/2010/main" val="93928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659A6C-4F59-FA45-2ACB-6A36E19F6B39}"/>
              </a:ext>
            </a:extLst>
          </p:cNvPr>
          <p:cNvSpPr>
            <a:spLocks noGrp="1"/>
          </p:cNvSpPr>
          <p:nvPr>
            <p:ph type="body" sz="quarter" idx="20"/>
          </p:nvPr>
        </p:nvSpPr>
        <p:spPr>
          <a:xfrm>
            <a:off x="609601" y="988584"/>
            <a:ext cx="11026586" cy="364554"/>
          </a:xfrm>
        </p:spPr>
        <p:txBody>
          <a:bodyPr/>
          <a:lstStyle/>
          <a:p>
            <a:r>
              <a:rPr lang="en-US" sz="2800" dirty="0"/>
              <a:t>Locations of Appointments</a:t>
            </a:r>
          </a:p>
        </p:txBody>
      </p:sp>
      <p:sp>
        <p:nvSpPr>
          <p:cNvPr id="7" name="Title 6">
            <a:extLst>
              <a:ext uri="{FF2B5EF4-FFF2-40B4-BE49-F238E27FC236}">
                <a16:creationId xmlns:a16="http://schemas.microsoft.com/office/drawing/2014/main" id="{9FB84A3C-6846-7EB2-93FD-ABA7624E6C1F}"/>
              </a:ext>
            </a:extLst>
          </p:cNvPr>
          <p:cNvSpPr>
            <a:spLocks noGrp="1"/>
          </p:cNvSpPr>
          <p:nvPr>
            <p:ph type="title"/>
          </p:nvPr>
        </p:nvSpPr>
        <p:spPr>
          <a:xfrm>
            <a:off x="609601" y="347412"/>
            <a:ext cx="11026587" cy="516745"/>
          </a:xfrm>
        </p:spPr>
        <p:txBody>
          <a:bodyPr anchor="t" anchorCtr="0">
            <a:normAutofit/>
          </a:bodyPr>
          <a:lstStyle/>
          <a:p>
            <a:r>
              <a:rPr lang="en-US" sz="3600" dirty="0"/>
              <a:t>OUTCOMES</a:t>
            </a:r>
          </a:p>
        </p:txBody>
      </p:sp>
      <p:sp>
        <p:nvSpPr>
          <p:cNvPr id="10" name="TextBox 9">
            <a:extLst>
              <a:ext uri="{FF2B5EF4-FFF2-40B4-BE49-F238E27FC236}">
                <a16:creationId xmlns:a16="http://schemas.microsoft.com/office/drawing/2014/main" id="{C8C83746-6248-4059-6D3B-9A24E0CA3054}"/>
              </a:ext>
            </a:extLst>
          </p:cNvPr>
          <p:cNvSpPr txBox="1"/>
          <p:nvPr/>
        </p:nvSpPr>
        <p:spPr>
          <a:xfrm>
            <a:off x="9472461" y="1260463"/>
            <a:ext cx="2300438" cy="129266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dirty="0"/>
              <a:t>Patients took advantage of the availability of the </a:t>
            </a:r>
            <a:r>
              <a:rPr lang="en-US" sz="2400" b="1" dirty="0"/>
              <a:t>Pharmacy</a:t>
            </a:r>
            <a:r>
              <a:rPr lang="en-US" sz="2400" dirty="0"/>
              <a:t>. </a:t>
            </a:r>
            <a:endParaRPr lang="en-US" dirty="0"/>
          </a:p>
        </p:txBody>
      </p:sp>
      <p:sp>
        <p:nvSpPr>
          <p:cNvPr id="9" name="Right Brace 8">
            <a:extLst>
              <a:ext uri="{FF2B5EF4-FFF2-40B4-BE49-F238E27FC236}">
                <a16:creationId xmlns:a16="http://schemas.microsoft.com/office/drawing/2014/main" id="{AD978FAD-4DB8-CA65-9657-70D60524220D}"/>
              </a:ext>
            </a:extLst>
          </p:cNvPr>
          <p:cNvSpPr/>
          <p:nvPr/>
        </p:nvSpPr>
        <p:spPr>
          <a:xfrm rot="16200000">
            <a:off x="7293030" y="4368875"/>
            <a:ext cx="400675" cy="977164"/>
          </a:xfrm>
          <a:prstGeom prst="rightBrace">
            <a:avLst/>
          </a:prstGeom>
          <a:ln w="38100">
            <a:solidFill>
              <a:srgbClr val="FF0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95F7AB4D-4B85-E8EE-0739-2C6305CE7510}"/>
              </a:ext>
            </a:extLst>
          </p:cNvPr>
          <p:cNvSpPr txBox="1"/>
          <p:nvPr/>
        </p:nvSpPr>
        <p:spPr>
          <a:xfrm>
            <a:off x="7004784" y="4009419"/>
            <a:ext cx="977165" cy="646331"/>
          </a:xfrm>
          <a:prstGeom prst="rect">
            <a:avLst/>
          </a:prstGeom>
          <a:solidFill>
            <a:schemeClr val="bg1">
              <a:lumMod val="85000"/>
            </a:schemeClr>
          </a:solidFill>
          <a:ln>
            <a:solidFill>
              <a:schemeClr val="tx1">
                <a:alpha val="0"/>
              </a:schemeClr>
            </a:solidFill>
          </a:ln>
          <a:effectLst>
            <a:outerShdw blurRad="63500" sx="102000" sy="102000" algn="ctr" rotWithShape="0">
              <a:prstClr val="black">
                <a:alpha val="40000"/>
              </a:prstClr>
            </a:outerShdw>
          </a:effectLst>
        </p:spPr>
        <p:txBody>
          <a:bodyPr wrap="square" rtlCol="0">
            <a:spAutoFit/>
          </a:bodyPr>
          <a:lstStyle/>
          <a:p>
            <a:pPr algn="ctr"/>
            <a:r>
              <a:rPr lang="en-US" dirty="0"/>
              <a:t>Partial data</a:t>
            </a:r>
          </a:p>
        </p:txBody>
      </p:sp>
      <p:sp>
        <p:nvSpPr>
          <p:cNvPr id="12" name="TextBox 11">
            <a:extLst>
              <a:ext uri="{FF2B5EF4-FFF2-40B4-BE49-F238E27FC236}">
                <a16:creationId xmlns:a16="http://schemas.microsoft.com/office/drawing/2014/main" id="{C6376B3C-ACE2-BB51-8503-BC27D694D452}"/>
              </a:ext>
            </a:extLst>
          </p:cNvPr>
          <p:cNvSpPr txBox="1"/>
          <p:nvPr/>
        </p:nvSpPr>
        <p:spPr>
          <a:xfrm>
            <a:off x="9472461" y="2949431"/>
            <a:ext cx="2300438" cy="1200329"/>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b="1" u="sng" dirty="0"/>
              <a:t>Breakdown:</a:t>
            </a:r>
          </a:p>
          <a:p>
            <a:r>
              <a:rPr lang="en-US" b="1" dirty="0"/>
              <a:t>67% </a:t>
            </a:r>
            <a:r>
              <a:rPr lang="en-US" dirty="0"/>
              <a:t>in the Pharmacy</a:t>
            </a:r>
          </a:p>
          <a:p>
            <a:r>
              <a:rPr lang="en-US" b="1" dirty="0"/>
              <a:t>26% </a:t>
            </a:r>
            <a:r>
              <a:rPr lang="en-US" dirty="0"/>
              <a:t>with a nurse</a:t>
            </a:r>
          </a:p>
          <a:p>
            <a:r>
              <a:rPr lang="en-US" b="1" dirty="0"/>
              <a:t>7% </a:t>
            </a:r>
            <a:r>
              <a:rPr lang="en-US" dirty="0"/>
              <a:t>with a provider</a:t>
            </a:r>
          </a:p>
        </p:txBody>
      </p:sp>
      <p:graphicFrame>
        <p:nvGraphicFramePr>
          <p:cNvPr id="13" name="Chart 12">
            <a:extLst>
              <a:ext uri="{FF2B5EF4-FFF2-40B4-BE49-F238E27FC236}">
                <a16:creationId xmlns:a16="http://schemas.microsoft.com/office/drawing/2014/main" id="{6FA50A3D-0082-48E2-9F99-51684420B1DD}"/>
              </a:ext>
            </a:extLst>
          </p:cNvPr>
          <p:cNvGraphicFramePr>
            <a:graphicFrameLocks/>
          </p:cNvGraphicFramePr>
          <p:nvPr>
            <p:extLst>
              <p:ext uri="{D42A27DB-BD31-4B8C-83A1-F6EECF244321}">
                <p14:modId xmlns:p14="http://schemas.microsoft.com/office/powerpoint/2010/main" val="3675375840"/>
              </p:ext>
            </p:extLst>
          </p:nvPr>
        </p:nvGraphicFramePr>
        <p:xfrm>
          <a:off x="609601" y="1745553"/>
          <a:ext cx="8382000" cy="3633788"/>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9140E78A-F9E7-C248-B44B-2068B489FCC2}"/>
              </a:ext>
            </a:extLst>
          </p:cNvPr>
          <p:cNvSpPr txBox="1"/>
          <p:nvPr/>
        </p:nvSpPr>
        <p:spPr>
          <a:xfrm rot="16200000">
            <a:off x="-545629" y="3614819"/>
            <a:ext cx="1998276"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Count of Visits</a:t>
            </a:r>
          </a:p>
        </p:txBody>
      </p:sp>
      <p:sp>
        <p:nvSpPr>
          <p:cNvPr id="15" name="TextBox 14">
            <a:extLst>
              <a:ext uri="{FF2B5EF4-FFF2-40B4-BE49-F238E27FC236}">
                <a16:creationId xmlns:a16="http://schemas.microsoft.com/office/drawing/2014/main" id="{B16B5F45-715A-E4AA-4A6C-D41DFB8BD5F4}"/>
              </a:ext>
            </a:extLst>
          </p:cNvPr>
          <p:cNvSpPr txBox="1"/>
          <p:nvPr/>
        </p:nvSpPr>
        <p:spPr>
          <a:xfrm>
            <a:off x="4120851" y="5341241"/>
            <a:ext cx="1121369"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Month</a:t>
            </a:r>
          </a:p>
        </p:txBody>
      </p:sp>
    </p:spTree>
    <p:extLst>
      <p:ext uri="{BB962C8B-B14F-4D97-AF65-F5344CB8AC3E}">
        <p14:creationId xmlns:p14="http://schemas.microsoft.com/office/powerpoint/2010/main" val="4132334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27533-7622-A785-2074-4A6BFBE8E2E9}"/>
              </a:ext>
            </a:extLst>
          </p:cNvPr>
          <p:cNvPicPr>
            <a:picLocks noChangeAspect="1"/>
          </p:cNvPicPr>
          <p:nvPr/>
        </p:nvPicPr>
        <p:blipFill>
          <a:blip r:embed="rId3"/>
          <a:stretch>
            <a:fillRect/>
          </a:stretch>
        </p:blipFill>
        <p:spPr>
          <a:xfrm>
            <a:off x="10172700" y="150742"/>
            <a:ext cx="1533440" cy="1533440"/>
          </a:xfrm>
          <a:prstGeom prst="rect">
            <a:avLst/>
          </a:prstGeom>
          <a:effectLst>
            <a:outerShdw blurRad="63500" sx="102000" sy="102000" algn="ctr" rotWithShape="0">
              <a:prstClr val="black">
                <a:alpha val="40000"/>
              </a:prstClr>
            </a:outerShdw>
          </a:effectLst>
        </p:spPr>
      </p:pic>
      <p:sp>
        <p:nvSpPr>
          <p:cNvPr id="12" name="TextBox 11">
            <a:extLst>
              <a:ext uri="{FF2B5EF4-FFF2-40B4-BE49-F238E27FC236}">
                <a16:creationId xmlns:a16="http://schemas.microsoft.com/office/drawing/2014/main" id="{0C3EBEED-D9DC-5121-B221-37B4D20F8E09}"/>
              </a:ext>
            </a:extLst>
          </p:cNvPr>
          <p:cNvSpPr txBox="1"/>
          <p:nvPr/>
        </p:nvSpPr>
        <p:spPr>
          <a:xfrm>
            <a:off x="9945919" y="1658261"/>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endParaRPr lang="en-US" sz="1100" dirty="0">
              <a:solidFill>
                <a:schemeClr val="bg2">
                  <a:lumMod val="75000"/>
                </a:schemeClr>
              </a:solidFill>
            </a:endParaRPr>
          </a:p>
        </p:txBody>
      </p:sp>
      <p:sp>
        <p:nvSpPr>
          <p:cNvPr id="11" name="Title 10">
            <a:extLst>
              <a:ext uri="{FF2B5EF4-FFF2-40B4-BE49-F238E27FC236}">
                <a16:creationId xmlns:a16="http://schemas.microsoft.com/office/drawing/2014/main" id="{77A777A7-A460-86FA-B749-49F0BE8B8372}"/>
              </a:ext>
            </a:extLst>
          </p:cNvPr>
          <p:cNvSpPr>
            <a:spLocks noGrp="1"/>
          </p:cNvSpPr>
          <p:nvPr>
            <p:ph type="title"/>
          </p:nvPr>
        </p:nvSpPr>
        <p:spPr>
          <a:xfrm>
            <a:off x="180147" y="0"/>
            <a:ext cx="11069705" cy="860695"/>
          </a:xfrm>
        </p:spPr>
        <p:txBody>
          <a:bodyPr/>
          <a:lstStyle/>
          <a:p>
            <a:r>
              <a:rPr lang="en-US" dirty="0"/>
              <a:t>Agenda</a:t>
            </a:r>
          </a:p>
        </p:txBody>
      </p:sp>
      <p:sp>
        <p:nvSpPr>
          <p:cNvPr id="14" name="TextBox 13">
            <a:extLst>
              <a:ext uri="{FF2B5EF4-FFF2-40B4-BE49-F238E27FC236}">
                <a16:creationId xmlns:a16="http://schemas.microsoft.com/office/drawing/2014/main" id="{9390E188-638C-7761-6E7C-1077C56E0102}"/>
              </a:ext>
            </a:extLst>
          </p:cNvPr>
          <p:cNvSpPr txBox="1"/>
          <p:nvPr/>
        </p:nvSpPr>
        <p:spPr>
          <a:xfrm>
            <a:off x="2693670" y="860695"/>
            <a:ext cx="8128549" cy="4524315"/>
          </a:xfrm>
          <a:prstGeom prst="rect">
            <a:avLst/>
          </a:prstGeom>
          <a:noFill/>
        </p:spPr>
        <p:txBody>
          <a:bodyPr wrap="square" rtlCol="0">
            <a:spAutoFit/>
          </a:bodyPr>
          <a:lstStyle/>
          <a:p>
            <a:pPr marL="285750" indent="-285750">
              <a:buFont typeface="Arial" panose="020B0604020202020204" pitchFamily="34" charset="0"/>
              <a:buChar char="•"/>
            </a:pPr>
            <a:r>
              <a:rPr lang="en-US" sz="4400" b="1" dirty="0"/>
              <a:t>Introduction</a:t>
            </a:r>
          </a:p>
          <a:p>
            <a:pPr marL="914400" lvl="1" indent="-457200">
              <a:buFont typeface="Wingdings" panose="05000000000000000000" pitchFamily="2" charset="2"/>
              <a:buChar char="Ø"/>
            </a:pPr>
            <a:r>
              <a:rPr lang="en-US" sz="3600" b="1" dirty="0"/>
              <a:t>Learning objectives</a:t>
            </a:r>
          </a:p>
          <a:p>
            <a:pPr marL="914400" lvl="1" indent="-457200">
              <a:buFont typeface="Wingdings" panose="05000000000000000000" pitchFamily="2" charset="2"/>
              <a:buChar char="Ø"/>
              <a:defRPr/>
            </a:pPr>
            <a:r>
              <a:rPr lang="en-US" sz="3200" dirty="0">
                <a:solidFill>
                  <a:prstClr val="white">
                    <a:lumMod val="65000"/>
                  </a:prstClr>
                </a:solidFill>
                <a:latin typeface="Brown Light"/>
              </a:rPr>
              <a:t>Focus questions</a:t>
            </a:r>
          </a:p>
          <a:p>
            <a:pPr marL="914400" lvl="1" indent="-457200">
              <a:buFont typeface="Wingdings" panose="05000000000000000000" pitchFamily="2" charset="2"/>
              <a:buChar char="Ø"/>
              <a:defRPr/>
            </a:pPr>
            <a:r>
              <a:rPr lang="en-US" sz="3200" dirty="0">
                <a:solidFill>
                  <a:prstClr val="white">
                    <a:lumMod val="65000"/>
                  </a:prstClr>
                </a:solidFill>
                <a:latin typeface="Brown Light"/>
              </a:rPr>
              <a:t>MetroHealth’s environment</a:t>
            </a:r>
          </a:p>
          <a:p>
            <a:pPr marL="914400" lvl="1" indent="-457200">
              <a:buFont typeface="Wingdings" panose="05000000000000000000" pitchFamily="2" charset="2"/>
              <a:buChar char="Ø"/>
              <a:defRPr/>
            </a:pPr>
            <a:r>
              <a:rPr lang="en-US" sz="3200" dirty="0">
                <a:solidFill>
                  <a:prstClr val="white">
                    <a:lumMod val="65000"/>
                  </a:prstClr>
                </a:solidFill>
                <a:latin typeface="Brown Light"/>
              </a:rPr>
              <a:t>Project goals</a:t>
            </a:r>
            <a:endParaRPr lang="en-US" sz="2800" dirty="0">
              <a:solidFill>
                <a:prstClr val="white">
                  <a:lumMod val="65000"/>
                </a:prstClr>
              </a:solidFill>
              <a:latin typeface="Brown Light"/>
            </a:endParaRPr>
          </a:p>
          <a:p>
            <a:pPr marL="282575" indent="-282575">
              <a:buFont typeface="Arial" panose="020B0604020202020204" pitchFamily="34" charset="0"/>
              <a:buChar char="•"/>
              <a:defRPr/>
            </a:pPr>
            <a:r>
              <a:rPr lang="en-US" sz="2800" dirty="0">
                <a:solidFill>
                  <a:prstClr val="white">
                    <a:lumMod val="65000"/>
                  </a:prstClr>
                </a:solidFill>
                <a:latin typeface="Brown Light"/>
              </a:rPr>
              <a:t>What we built</a:t>
            </a:r>
          </a:p>
          <a:p>
            <a:pPr marL="282575" indent="-282575">
              <a:buFont typeface="Arial" panose="020B0604020202020204" pitchFamily="34" charset="0"/>
              <a:buChar char="•"/>
              <a:defRPr/>
            </a:pPr>
            <a:r>
              <a:rPr lang="en-US" sz="2800" dirty="0">
                <a:solidFill>
                  <a:prstClr val="white">
                    <a:lumMod val="65000"/>
                  </a:prstClr>
                </a:solidFill>
                <a:latin typeface="Brown Light"/>
              </a:rPr>
              <a:t>Outcomes</a:t>
            </a:r>
          </a:p>
          <a:p>
            <a:pPr marL="282575" indent="-282575">
              <a:buFont typeface="Arial" panose="020B0604020202020204" pitchFamily="34" charset="0"/>
              <a:buChar char="•"/>
              <a:defRPr/>
            </a:pPr>
            <a:r>
              <a:rPr lang="en-US" sz="2800" dirty="0">
                <a:solidFill>
                  <a:prstClr val="white">
                    <a:lumMod val="65000"/>
                  </a:prstClr>
                </a:solidFill>
                <a:latin typeface="Brown Light"/>
              </a:rPr>
              <a:t>Conclusions </a:t>
            </a:r>
          </a:p>
          <a:p>
            <a:pPr marL="282575" indent="-282575">
              <a:buFont typeface="Arial" panose="020B0604020202020204" pitchFamily="34" charset="0"/>
              <a:buChar char="•"/>
              <a:defRPr/>
            </a:pPr>
            <a:r>
              <a:rPr lang="en-US" sz="2800" dirty="0">
                <a:solidFill>
                  <a:prstClr val="white">
                    <a:lumMod val="65000"/>
                  </a:prstClr>
                </a:solidFill>
                <a:latin typeface="Brown Light"/>
              </a:rPr>
              <a:t>Discussion</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0FD7EC36-FF80-1329-59FB-7D7F14E60B6B}"/>
                  </a:ext>
                </a:extLst>
              </p14:cNvPr>
              <p14:cNvContentPartPr/>
              <p14:nvPr/>
            </p14:nvContentPartPr>
            <p14:xfrm>
              <a:off x="4628685" y="-581400"/>
              <a:ext cx="360" cy="360"/>
            </p14:xfrm>
          </p:contentPart>
        </mc:Choice>
        <mc:Fallback xmlns="">
          <p:pic>
            <p:nvPicPr>
              <p:cNvPr id="8" name="Ink 7">
                <a:extLst>
                  <a:ext uri="{FF2B5EF4-FFF2-40B4-BE49-F238E27FC236}">
                    <a16:creationId xmlns:a16="http://schemas.microsoft.com/office/drawing/2014/main" id="{0FD7EC36-FF80-1329-59FB-7D7F14E60B6B}"/>
                  </a:ext>
                </a:extLst>
              </p:cNvPr>
              <p:cNvPicPr/>
              <p:nvPr/>
            </p:nvPicPr>
            <p:blipFill>
              <a:blip r:embed="rId5"/>
              <a:stretch>
                <a:fillRect/>
              </a:stretch>
            </p:blipFill>
            <p:spPr>
              <a:xfrm>
                <a:off x="4619685" y="-590400"/>
                <a:ext cx="18000" cy="18000"/>
              </a:xfrm>
              <a:prstGeom prst="rect">
                <a:avLst/>
              </a:prstGeom>
            </p:spPr>
          </p:pic>
        </mc:Fallback>
      </mc:AlternateContent>
    </p:spTree>
    <p:extLst>
      <p:ext uri="{BB962C8B-B14F-4D97-AF65-F5344CB8AC3E}">
        <p14:creationId xmlns:p14="http://schemas.microsoft.com/office/powerpoint/2010/main" val="1669697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11C4D59B-3DAC-4829-AF4F-6DC83B46B3BF}"/>
              </a:ext>
            </a:extLst>
          </p:cNvPr>
          <p:cNvGraphicFramePr>
            <a:graphicFrameLocks/>
          </p:cNvGraphicFramePr>
          <p:nvPr>
            <p:extLst>
              <p:ext uri="{D42A27DB-BD31-4B8C-83A1-F6EECF244321}">
                <p14:modId xmlns:p14="http://schemas.microsoft.com/office/powerpoint/2010/main" val="1937785699"/>
              </p:ext>
            </p:extLst>
          </p:nvPr>
        </p:nvGraphicFramePr>
        <p:xfrm>
          <a:off x="609600" y="1562100"/>
          <a:ext cx="11106149" cy="365890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FA659A6C-4F59-FA45-2ACB-6A36E19F6B39}"/>
              </a:ext>
            </a:extLst>
          </p:cNvPr>
          <p:cNvSpPr>
            <a:spLocks noGrp="1"/>
          </p:cNvSpPr>
          <p:nvPr>
            <p:ph type="body" sz="quarter" idx="20"/>
          </p:nvPr>
        </p:nvSpPr>
        <p:spPr>
          <a:xfrm>
            <a:off x="609601" y="988584"/>
            <a:ext cx="11026586" cy="364554"/>
          </a:xfrm>
        </p:spPr>
        <p:txBody>
          <a:bodyPr/>
          <a:lstStyle/>
          <a:p>
            <a:r>
              <a:rPr lang="en-US" sz="2800" dirty="0"/>
              <a:t>Age Distribution</a:t>
            </a:r>
          </a:p>
        </p:txBody>
      </p:sp>
      <p:sp>
        <p:nvSpPr>
          <p:cNvPr id="7" name="Title 6">
            <a:extLst>
              <a:ext uri="{FF2B5EF4-FFF2-40B4-BE49-F238E27FC236}">
                <a16:creationId xmlns:a16="http://schemas.microsoft.com/office/drawing/2014/main" id="{9FB84A3C-6846-7EB2-93FD-ABA7624E6C1F}"/>
              </a:ext>
            </a:extLst>
          </p:cNvPr>
          <p:cNvSpPr>
            <a:spLocks noGrp="1"/>
          </p:cNvSpPr>
          <p:nvPr>
            <p:ph type="title"/>
          </p:nvPr>
        </p:nvSpPr>
        <p:spPr>
          <a:xfrm>
            <a:off x="609601" y="347412"/>
            <a:ext cx="11026587" cy="516745"/>
          </a:xfrm>
        </p:spPr>
        <p:txBody>
          <a:bodyPr anchor="t" anchorCtr="0">
            <a:normAutofit/>
          </a:bodyPr>
          <a:lstStyle/>
          <a:p>
            <a:r>
              <a:rPr lang="en-US" sz="3600" dirty="0"/>
              <a:t>OUTCOMES</a:t>
            </a:r>
          </a:p>
        </p:txBody>
      </p:sp>
      <p:grpSp>
        <p:nvGrpSpPr>
          <p:cNvPr id="3" name="Group 2">
            <a:extLst>
              <a:ext uri="{FF2B5EF4-FFF2-40B4-BE49-F238E27FC236}">
                <a16:creationId xmlns:a16="http://schemas.microsoft.com/office/drawing/2014/main" id="{5EFDAA3F-CFB7-6F88-9894-A9E108A14A31}"/>
              </a:ext>
            </a:extLst>
          </p:cNvPr>
          <p:cNvGrpSpPr/>
          <p:nvPr/>
        </p:nvGrpSpPr>
        <p:grpSpPr>
          <a:xfrm>
            <a:off x="9281961" y="757535"/>
            <a:ext cx="2300438" cy="3163028"/>
            <a:chOff x="9281961" y="1033760"/>
            <a:chExt cx="2300438" cy="3163028"/>
          </a:xfrm>
        </p:grpSpPr>
        <p:sp>
          <p:nvSpPr>
            <p:cNvPr id="10" name="TextBox 9">
              <a:extLst>
                <a:ext uri="{FF2B5EF4-FFF2-40B4-BE49-F238E27FC236}">
                  <a16:creationId xmlns:a16="http://schemas.microsoft.com/office/drawing/2014/main" id="{C8C83746-6248-4059-6D3B-9A24E0CA3054}"/>
                </a:ext>
              </a:extLst>
            </p:cNvPr>
            <p:cNvSpPr txBox="1"/>
            <p:nvPr/>
          </p:nvSpPr>
          <p:spPr>
            <a:xfrm>
              <a:off x="9281961" y="1033760"/>
              <a:ext cx="2300438" cy="954107"/>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sz="2000" b="1" dirty="0"/>
                <a:t>Patients of all ages </a:t>
              </a:r>
              <a:r>
                <a:rPr lang="en-US" dirty="0"/>
                <a:t>used the self-scheduling option.</a:t>
              </a:r>
            </a:p>
          </p:txBody>
        </p:sp>
        <p:sp>
          <p:nvSpPr>
            <p:cNvPr id="12" name="TextBox 11">
              <a:extLst>
                <a:ext uri="{FF2B5EF4-FFF2-40B4-BE49-F238E27FC236}">
                  <a16:creationId xmlns:a16="http://schemas.microsoft.com/office/drawing/2014/main" id="{D5F48264-B6A3-6593-9A8C-A63CEBE6CE97}"/>
                </a:ext>
              </a:extLst>
            </p:cNvPr>
            <p:cNvSpPr txBox="1"/>
            <p:nvPr/>
          </p:nvSpPr>
          <p:spPr>
            <a:xfrm>
              <a:off x="9281961" y="2442462"/>
              <a:ext cx="2300438" cy="1754326"/>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stStyle>
            <a:p>
              <a:r>
                <a:rPr lang="en-US" dirty="0"/>
                <a:t>Age </a:t>
              </a:r>
              <a:r>
                <a:rPr lang="en-US" b="1" dirty="0"/>
                <a:t>peaks</a:t>
              </a:r>
              <a:r>
                <a:rPr lang="en-US" dirty="0"/>
                <a:t> were concordant with expectations from the </a:t>
              </a:r>
              <a:r>
                <a:rPr lang="en-US" b="1" dirty="0"/>
                <a:t>CDC vaccination schedules </a:t>
              </a:r>
              <a:r>
                <a:rPr lang="en-US" dirty="0"/>
                <a:t>(e.g., age 4, 11, and 16 years).</a:t>
              </a:r>
            </a:p>
          </p:txBody>
        </p:sp>
        <p:cxnSp>
          <p:nvCxnSpPr>
            <p:cNvPr id="15" name="Straight Arrow Connector 14">
              <a:extLst>
                <a:ext uri="{FF2B5EF4-FFF2-40B4-BE49-F238E27FC236}">
                  <a16:creationId xmlns:a16="http://schemas.microsoft.com/office/drawing/2014/main" id="{1215D91C-2D23-954B-CE6E-69E187F94D38}"/>
                </a:ext>
              </a:extLst>
            </p:cNvPr>
            <p:cNvCxnSpPr>
              <a:cxnSpLocks/>
              <a:stCxn id="10" idx="2"/>
              <a:endCxn id="12" idx="0"/>
            </p:cNvCxnSpPr>
            <p:nvPr/>
          </p:nvCxnSpPr>
          <p:spPr>
            <a:xfrm>
              <a:off x="10432180" y="1987867"/>
              <a:ext cx="0" cy="454595"/>
            </a:xfrm>
            <a:prstGeom prst="straightConnector1">
              <a:avLst/>
            </a:prstGeom>
            <a:ln w="76200">
              <a:solidFill>
                <a:schemeClr val="tx1"/>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3DC9A514-3049-2B07-8C06-D2279AEDEC85}"/>
              </a:ext>
            </a:extLst>
          </p:cNvPr>
          <p:cNvSpPr txBox="1"/>
          <p:nvPr/>
        </p:nvSpPr>
        <p:spPr>
          <a:xfrm>
            <a:off x="4807433" y="5178690"/>
            <a:ext cx="1567486"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Age in years</a:t>
            </a:r>
          </a:p>
        </p:txBody>
      </p:sp>
      <p:sp>
        <p:nvSpPr>
          <p:cNvPr id="9" name="TextBox 8">
            <a:extLst>
              <a:ext uri="{FF2B5EF4-FFF2-40B4-BE49-F238E27FC236}">
                <a16:creationId xmlns:a16="http://schemas.microsoft.com/office/drawing/2014/main" id="{D6BB2B9D-16FE-55CC-5EF9-2DE68590FC91}"/>
              </a:ext>
            </a:extLst>
          </p:cNvPr>
          <p:cNvSpPr txBox="1"/>
          <p:nvPr/>
        </p:nvSpPr>
        <p:spPr>
          <a:xfrm rot="16200000">
            <a:off x="-387546" y="3263338"/>
            <a:ext cx="1676489"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Count of Visits</a:t>
            </a:r>
          </a:p>
        </p:txBody>
      </p:sp>
    </p:spTree>
    <p:extLst>
      <p:ext uri="{BB962C8B-B14F-4D97-AF65-F5344CB8AC3E}">
        <p14:creationId xmlns:p14="http://schemas.microsoft.com/office/powerpoint/2010/main" val="1564786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659A6C-4F59-FA45-2ACB-6A36E19F6B39}"/>
              </a:ext>
            </a:extLst>
          </p:cNvPr>
          <p:cNvSpPr>
            <a:spLocks noGrp="1"/>
          </p:cNvSpPr>
          <p:nvPr>
            <p:ph type="body" sz="quarter" idx="20"/>
          </p:nvPr>
        </p:nvSpPr>
        <p:spPr>
          <a:xfrm>
            <a:off x="609601" y="988584"/>
            <a:ext cx="11026586" cy="364554"/>
          </a:xfrm>
        </p:spPr>
        <p:txBody>
          <a:bodyPr/>
          <a:lstStyle/>
          <a:p>
            <a:r>
              <a:rPr lang="en-US" sz="2800" dirty="0"/>
              <a:t>Status of Self-Scheduled Immunization Appointments </a:t>
            </a:r>
            <a:r>
              <a:rPr lang="en-US" dirty="0"/>
              <a:t>(1 of 2)</a:t>
            </a:r>
            <a:endParaRPr lang="en-US" sz="2800" dirty="0"/>
          </a:p>
        </p:txBody>
      </p:sp>
      <p:sp>
        <p:nvSpPr>
          <p:cNvPr id="7" name="Title 6">
            <a:extLst>
              <a:ext uri="{FF2B5EF4-FFF2-40B4-BE49-F238E27FC236}">
                <a16:creationId xmlns:a16="http://schemas.microsoft.com/office/drawing/2014/main" id="{9FB84A3C-6846-7EB2-93FD-ABA7624E6C1F}"/>
              </a:ext>
            </a:extLst>
          </p:cNvPr>
          <p:cNvSpPr>
            <a:spLocks noGrp="1"/>
          </p:cNvSpPr>
          <p:nvPr>
            <p:ph type="title"/>
          </p:nvPr>
        </p:nvSpPr>
        <p:spPr>
          <a:xfrm>
            <a:off x="609601" y="347412"/>
            <a:ext cx="11026587" cy="516745"/>
          </a:xfrm>
        </p:spPr>
        <p:txBody>
          <a:bodyPr anchor="t" anchorCtr="0">
            <a:normAutofit/>
          </a:bodyPr>
          <a:lstStyle/>
          <a:p>
            <a:r>
              <a:rPr lang="en-US" sz="3600" dirty="0"/>
              <a:t>OUTCOMES</a:t>
            </a:r>
          </a:p>
        </p:txBody>
      </p:sp>
      <p:sp>
        <p:nvSpPr>
          <p:cNvPr id="10" name="TextBox 9">
            <a:extLst>
              <a:ext uri="{FF2B5EF4-FFF2-40B4-BE49-F238E27FC236}">
                <a16:creationId xmlns:a16="http://schemas.microsoft.com/office/drawing/2014/main" id="{C8C83746-6248-4059-6D3B-9A24E0CA3054}"/>
              </a:ext>
            </a:extLst>
          </p:cNvPr>
          <p:cNvSpPr txBox="1"/>
          <p:nvPr/>
        </p:nvSpPr>
        <p:spPr>
          <a:xfrm>
            <a:off x="8074599" y="1859340"/>
            <a:ext cx="2355276" cy="1569660"/>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sz="3600" b="1" dirty="0"/>
              <a:t>57%</a:t>
            </a:r>
          </a:p>
          <a:p>
            <a:r>
              <a:rPr lang="en-US" sz="2000" dirty="0"/>
              <a:t>of visits were either </a:t>
            </a:r>
            <a:r>
              <a:rPr lang="en-US" sz="2000" b="1" dirty="0"/>
              <a:t>No Show </a:t>
            </a:r>
            <a:r>
              <a:rPr lang="en-US" sz="2000" dirty="0"/>
              <a:t>or </a:t>
            </a:r>
            <a:r>
              <a:rPr lang="en-US" sz="2000" b="1" dirty="0"/>
              <a:t>Canceled</a:t>
            </a:r>
          </a:p>
        </p:txBody>
      </p:sp>
      <p:graphicFrame>
        <p:nvGraphicFramePr>
          <p:cNvPr id="16" name="Chart 15">
            <a:extLst>
              <a:ext uri="{FF2B5EF4-FFF2-40B4-BE49-F238E27FC236}">
                <a16:creationId xmlns:a16="http://schemas.microsoft.com/office/drawing/2014/main" id="{911A1D03-7140-47D2-9AB5-B78FB9FB008F}"/>
              </a:ext>
            </a:extLst>
          </p:cNvPr>
          <p:cNvGraphicFramePr>
            <a:graphicFrameLocks/>
          </p:cNvGraphicFramePr>
          <p:nvPr>
            <p:extLst>
              <p:ext uri="{D42A27DB-BD31-4B8C-83A1-F6EECF244321}">
                <p14:modId xmlns:p14="http://schemas.microsoft.com/office/powerpoint/2010/main" val="969025411"/>
              </p:ext>
            </p:extLst>
          </p:nvPr>
        </p:nvGraphicFramePr>
        <p:xfrm>
          <a:off x="2142367" y="1849986"/>
          <a:ext cx="5581653" cy="401943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9140E78A-F9E7-C248-B44B-2068B489FCC2}"/>
              </a:ext>
            </a:extLst>
          </p:cNvPr>
          <p:cNvSpPr txBox="1"/>
          <p:nvPr/>
        </p:nvSpPr>
        <p:spPr>
          <a:xfrm rot="16200000">
            <a:off x="1332270" y="3482213"/>
            <a:ext cx="1543053"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Percentage</a:t>
            </a:r>
          </a:p>
        </p:txBody>
      </p:sp>
      <p:sp>
        <p:nvSpPr>
          <p:cNvPr id="17" name="TextBox 16">
            <a:extLst>
              <a:ext uri="{FF2B5EF4-FFF2-40B4-BE49-F238E27FC236}">
                <a16:creationId xmlns:a16="http://schemas.microsoft.com/office/drawing/2014/main" id="{06408065-C3B2-467A-1C34-6130C5A89067}"/>
              </a:ext>
            </a:extLst>
          </p:cNvPr>
          <p:cNvSpPr txBox="1"/>
          <p:nvPr/>
        </p:nvSpPr>
        <p:spPr>
          <a:xfrm>
            <a:off x="8074599" y="3935202"/>
            <a:ext cx="2355276" cy="1261884"/>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sz="3600" b="1" dirty="0"/>
              <a:t>3873</a:t>
            </a:r>
          </a:p>
          <a:p>
            <a:r>
              <a:rPr lang="en-US" sz="2000" dirty="0"/>
              <a:t>visits have been </a:t>
            </a:r>
          </a:p>
          <a:p>
            <a:r>
              <a:rPr lang="en-US" sz="2000" b="1" dirty="0"/>
              <a:t>Completed</a:t>
            </a:r>
          </a:p>
        </p:txBody>
      </p:sp>
      <p:cxnSp>
        <p:nvCxnSpPr>
          <p:cNvPr id="4" name="Straight Arrow Connector 3">
            <a:extLst>
              <a:ext uri="{FF2B5EF4-FFF2-40B4-BE49-F238E27FC236}">
                <a16:creationId xmlns:a16="http://schemas.microsoft.com/office/drawing/2014/main" id="{FA02E04E-AF94-6267-836B-84C369BD8775}"/>
              </a:ext>
            </a:extLst>
          </p:cNvPr>
          <p:cNvCxnSpPr>
            <a:stCxn id="10" idx="2"/>
            <a:endCxn id="17" idx="0"/>
          </p:cNvCxnSpPr>
          <p:nvPr/>
        </p:nvCxnSpPr>
        <p:spPr>
          <a:xfrm>
            <a:off x="9252237" y="3429000"/>
            <a:ext cx="0" cy="506202"/>
          </a:xfrm>
          <a:prstGeom prst="straightConnector1">
            <a:avLst/>
          </a:prstGeom>
          <a:ln w="57150">
            <a:solidFill>
              <a:schemeClr val="tx1"/>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916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659A6C-4F59-FA45-2ACB-6A36E19F6B39}"/>
              </a:ext>
            </a:extLst>
          </p:cNvPr>
          <p:cNvSpPr>
            <a:spLocks noGrp="1"/>
          </p:cNvSpPr>
          <p:nvPr>
            <p:ph type="body" sz="quarter" idx="20"/>
          </p:nvPr>
        </p:nvSpPr>
        <p:spPr>
          <a:xfrm>
            <a:off x="609602" y="894047"/>
            <a:ext cx="11026586" cy="364554"/>
          </a:xfrm>
        </p:spPr>
        <p:txBody>
          <a:bodyPr/>
          <a:lstStyle/>
          <a:p>
            <a:r>
              <a:rPr lang="en-US" sz="2800" dirty="0"/>
              <a:t>Status of Self-Scheduled Immunization Appointments </a:t>
            </a:r>
            <a:r>
              <a:rPr lang="en-US" dirty="0"/>
              <a:t>(2 of 2)</a:t>
            </a:r>
            <a:endParaRPr lang="en-US" sz="2800" dirty="0"/>
          </a:p>
        </p:txBody>
      </p:sp>
      <p:sp>
        <p:nvSpPr>
          <p:cNvPr id="7" name="Title 6">
            <a:extLst>
              <a:ext uri="{FF2B5EF4-FFF2-40B4-BE49-F238E27FC236}">
                <a16:creationId xmlns:a16="http://schemas.microsoft.com/office/drawing/2014/main" id="{9FB84A3C-6846-7EB2-93FD-ABA7624E6C1F}"/>
              </a:ext>
            </a:extLst>
          </p:cNvPr>
          <p:cNvSpPr>
            <a:spLocks noGrp="1"/>
          </p:cNvSpPr>
          <p:nvPr>
            <p:ph type="title"/>
          </p:nvPr>
        </p:nvSpPr>
        <p:spPr>
          <a:xfrm>
            <a:off x="609601" y="347412"/>
            <a:ext cx="11026587" cy="516745"/>
          </a:xfrm>
        </p:spPr>
        <p:txBody>
          <a:bodyPr anchor="t" anchorCtr="0">
            <a:normAutofit/>
          </a:bodyPr>
          <a:lstStyle/>
          <a:p>
            <a:r>
              <a:rPr lang="en-US" sz="3600" dirty="0"/>
              <a:t>OUTCOMES</a:t>
            </a:r>
          </a:p>
        </p:txBody>
      </p:sp>
      <p:grpSp>
        <p:nvGrpSpPr>
          <p:cNvPr id="3" name="Group 2">
            <a:extLst>
              <a:ext uri="{FF2B5EF4-FFF2-40B4-BE49-F238E27FC236}">
                <a16:creationId xmlns:a16="http://schemas.microsoft.com/office/drawing/2014/main" id="{C192066B-2D8D-34AE-BD9B-21F088350EEB}"/>
              </a:ext>
            </a:extLst>
          </p:cNvPr>
          <p:cNvGrpSpPr/>
          <p:nvPr/>
        </p:nvGrpSpPr>
        <p:grpSpPr>
          <a:xfrm>
            <a:off x="167368" y="1582341"/>
            <a:ext cx="5474731" cy="5137077"/>
            <a:chOff x="188957" y="1582341"/>
            <a:chExt cx="5474731" cy="5137077"/>
          </a:xfrm>
        </p:grpSpPr>
        <p:graphicFrame>
          <p:nvGraphicFramePr>
            <p:cNvPr id="8" name="Chart 7">
              <a:extLst>
                <a:ext uri="{FF2B5EF4-FFF2-40B4-BE49-F238E27FC236}">
                  <a16:creationId xmlns:a16="http://schemas.microsoft.com/office/drawing/2014/main" id="{24FE737F-D247-42D6-9A52-39AB787E9AE6}"/>
                </a:ext>
              </a:extLst>
            </p:cNvPr>
            <p:cNvGraphicFramePr>
              <a:graphicFrameLocks/>
            </p:cNvGraphicFramePr>
            <p:nvPr>
              <p:extLst>
                <p:ext uri="{D42A27DB-BD31-4B8C-83A1-F6EECF244321}">
                  <p14:modId xmlns:p14="http://schemas.microsoft.com/office/powerpoint/2010/main" val="2969178992"/>
                </p:ext>
              </p:extLst>
            </p:nvPr>
          </p:nvGraphicFramePr>
          <p:xfrm>
            <a:off x="558289" y="1582341"/>
            <a:ext cx="5105399" cy="4827985"/>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9140E78A-F9E7-C248-B44B-2068B489FCC2}"/>
                </a:ext>
              </a:extLst>
            </p:cNvPr>
            <p:cNvSpPr txBox="1"/>
            <p:nvPr/>
          </p:nvSpPr>
          <p:spPr>
            <a:xfrm rot="16200000">
              <a:off x="-183715" y="3229924"/>
              <a:ext cx="1114675"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Count</a:t>
              </a:r>
            </a:p>
          </p:txBody>
        </p:sp>
        <p:sp>
          <p:nvSpPr>
            <p:cNvPr id="9" name="TextBox 8">
              <a:extLst>
                <a:ext uri="{FF2B5EF4-FFF2-40B4-BE49-F238E27FC236}">
                  <a16:creationId xmlns:a16="http://schemas.microsoft.com/office/drawing/2014/main" id="{E989A877-CD3C-A79E-671C-0BCF228E854B}"/>
                </a:ext>
              </a:extLst>
            </p:cNvPr>
            <p:cNvSpPr txBox="1"/>
            <p:nvPr/>
          </p:nvSpPr>
          <p:spPr>
            <a:xfrm>
              <a:off x="2292051" y="6350086"/>
              <a:ext cx="1121369"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Month</a:t>
              </a:r>
            </a:p>
          </p:txBody>
        </p:sp>
      </p:grpSp>
      <p:grpSp>
        <p:nvGrpSpPr>
          <p:cNvPr id="4" name="Group 3">
            <a:extLst>
              <a:ext uri="{FF2B5EF4-FFF2-40B4-BE49-F238E27FC236}">
                <a16:creationId xmlns:a16="http://schemas.microsoft.com/office/drawing/2014/main" id="{F7219011-3CAF-9EA8-BB19-5447853BC131}"/>
              </a:ext>
            </a:extLst>
          </p:cNvPr>
          <p:cNvGrpSpPr/>
          <p:nvPr/>
        </p:nvGrpSpPr>
        <p:grpSpPr>
          <a:xfrm>
            <a:off x="5751263" y="1582341"/>
            <a:ext cx="5387157" cy="5137078"/>
            <a:chOff x="5751263" y="1582341"/>
            <a:chExt cx="5387157" cy="5137078"/>
          </a:xfrm>
        </p:grpSpPr>
        <p:graphicFrame>
          <p:nvGraphicFramePr>
            <p:cNvPr id="11" name="Chart 10">
              <a:extLst>
                <a:ext uri="{FF2B5EF4-FFF2-40B4-BE49-F238E27FC236}">
                  <a16:creationId xmlns:a16="http://schemas.microsoft.com/office/drawing/2014/main" id="{B987B4D1-2763-4460-9209-DB845D853682}"/>
                </a:ext>
              </a:extLst>
            </p:cNvPr>
            <p:cNvGraphicFramePr>
              <a:graphicFrameLocks/>
            </p:cNvGraphicFramePr>
            <p:nvPr>
              <p:extLst>
                <p:ext uri="{D42A27DB-BD31-4B8C-83A1-F6EECF244321}">
                  <p14:modId xmlns:p14="http://schemas.microsoft.com/office/powerpoint/2010/main" val="2483115510"/>
                </p:ext>
              </p:extLst>
            </p:nvPr>
          </p:nvGraphicFramePr>
          <p:xfrm>
            <a:off x="6033021" y="1582341"/>
            <a:ext cx="5105399" cy="482798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41FD3F7E-F705-046B-F63D-48AF72D1E504}"/>
                </a:ext>
              </a:extLst>
            </p:cNvPr>
            <p:cNvSpPr txBox="1"/>
            <p:nvPr/>
          </p:nvSpPr>
          <p:spPr>
            <a:xfrm rot="16200000">
              <a:off x="5164402" y="3349109"/>
              <a:ext cx="1543053"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Percentage</a:t>
              </a:r>
            </a:p>
          </p:txBody>
        </p:sp>
        <p:sp>
          <p:nvSpPr>
            <p:cNvPr id="15" name="TextBox 14">
              <a:extLst>
                <a:ext uri="{FF2B5EF4-FFF2-40B4-BE49-F238E27FC236}">
                  <a16:creationId xmlns:a16="http://schemas.microsoft.com/office/drawing/2014/main" id="{A7112506-693F-DB34-110A-7DBFEBFC5B2F}"/>
                </a:ext>
              </a:extLst>
            </p:cNvPr>
            <p:cNvSpPr txBox="1"/>
            <p:nvPr/>
          </p:nvSpPr>
          <p:spPr>
            <a:xfrm>
              <a:off x="7572596" y="6350087"/>
              <a:ext cx="1121369"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Month</a:t>
              </a:r>
            </a:p>
          </p:txBody>
        </p:sp>
      </p:grpSp>
      <p:sp>
        <p:nvSpPr>
          <p:cNvPr id="10" name="TextBox 9">
            <a:extLst>
              <a:ext uri="{FF2B5EF4-FFF2-40B4-BE49-F238E27FC236}">
                <a16:creationId xmlns:a16="http://schemas.microsoft.com/office/drawing/2014/main" id="{C8C83746-6248-4059-6D3B-9A24E0CA3054}"/>
              </a:ext>
            </a:extLst>
          </p:cNvPr>
          <p:cNvSpPr txBox="1"/>
          <p:nvPr/>
        </p:nvSpPr>
        <p:spPr>
          <a:xfrm>
            <a:off x="9917148" y="1392782"/>
            <a:ext cx="2183685" cy="1754326"/>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sz="2000" b="1" dirty="0"/>
              <a:t>No Shows and Cancelations account for about</a:t>
            </a:r>
          </a:p>
          <a:p>
            <a:r>
              <a:rPr lang="en-US" sz="2800" b="1" dirty="0"/>
              <a:t>50% to 70% </a:t>
            </a:r>
            <a:r>
              <a:rPr lang="en-US" sz="2000" b="1" dirty="0"/>
              <a:t>of visits per month</a:t>
            </a:r>
            <a:endParaRPr lang="en-US" sz="1200" dirty="0"/>
          </a:p>
        </p:txBody>
      </p:sp>
    </p:spTree>
    <p:extLst>
      <p:ext uri="{BB962C8B-B14F-4D97-AF65-F5344CB8AC3E}">
        <p14:creationId xmlns:p14="http://schemas.microsoft.com/office/powerpoint/2010/main" val="4247328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659A6C-4F59-FA45-2ACB-6A36E19F6B39}"/>
              </a:ext>
            </a:extLst>
          </p:cNvPr>
          <p:cNvSpPr>
            <a:spLocks noGrp="1"/>
          </p:cNvSpPr>
          <p:nvPr>
            <p:ph type="body" sz="quarter" idx="20"/>
          </p:nvPr>
        </p:nvSpPr>
        <p:spPr>
          <a:xfrm>
            <a:off x="609601" y="988584"/>
            <a:ext cx="11026586" cy="364554"/>
          </a:xfrm>
        </p:spPr>
        <p:txBody>
          <a:bodyPr/>
          <a:lstStyle/>
          <a:p>
            <a:r>
              <a:rPr lang="en-US" sz="2800" dirty="0"/>
              <a:t>Number of Given Doses </a:t>
            </a:r>
            <a:r>
              <a:rPr lang="en-US" dirty="0"/>
              <a:t>(1 of 2)</a:t>
            </a:r>
            <a:endParaRPr lang="en-US" sz="2800" dirty="0"/>
          </a:p>
        </p:txBody>
      </p:sp>
      <p:sp>
        <p:nvSpPr>
          <p:cNvPr id="7" name="Title 6">
            <a:extLst>
              <a:ext uri="{FF2B5EF4-FFF2-40B4-BE49-F238E27FC236}">
                <a16:creationId xmlns:a16="http://schemas.microsoft.com/office/drawing/2014/main" id="{9FB84A3C-6846-7EB2-93FD-ABA7624E6C1F}"/>
              </a:ext>
            </a:extLst>
          </p:cNvPr>
          <p:cNvSpPr>
            <a:spLocks noGrp="1"/>
          </p:cNvSpPr>
          <p:nvPr>
            <p:ph type="title"/>
          </p:nvPr>
        </p:nvSpPr>
        <p:spPr>
          <a:xfrm>
            <a:off x="609601" y="347412"/>
            <a:ext cx="11026587" cy="516745"/>
          </a:xfrm>
        </p:spPr>
        <p:txBody>
          <a:bodyPr anchor="t" anchorCtr="0">
            <a:normAutofit/>
          </a:bodyPr>
          <a:lstStyle/>
          <a:p>
            <a:r>
              <a:rPr lang="en-US" sz="3600" dirty="0"/>
              <a:t>OUTCOMES</a:t>
            </a:r>
          </a:p>
        </p:txBody>
      </p:sp>
      <p:sp>
        <p:nvSpPr>
          <p:cNvPr id="11" name="TextBox 10">
            <a:extLst>
              <a:ext uri="{FF2B5EF4-FFF2-40B4-BE49-F238E27FC236}">
                <a16:creationId xmlns:a16="http://schemas.microsoft.com/office/drawing/2014/main" id="{F080035A-E806-995D-5424-D576B9BF00DE}"/>
              </a:ext>
            </a:extLst>
          </p:cNvPr>
          <p:cNvSpPr txBox="1"/>
          <p:nvPr/>
        </p:nvSpPr>
        <p:spPr>
          <a:xfrm>
            <a:off x="4393056" y="3776535"/>
            <a:ext cx="2771850" cy="2092881"/>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sz="2000" dirty="0"/>
              <a:t>More than half were </a:t>
            </a:r>
            <a:r>
              <a:rPr lang="en-US" dirty="0"/>
              <a:t> </a:t>
            </a:r>
            <a:r>
              <a:rPr lang="en-US" sz="2000" b="1" dirty="0"/>
              <a:t>Influenza </a:t>
            </a:r>
            <a:r>
              <a:rPr lang="en-US" sz="2000" dirty="0"/>
              <a:t>and </a:t>
            </a:r>
            <a:r>
              <a:rPr lang="en-US" sz="2000" b="1" dirty="0"/>
              <a:t>COVID</a:t>
            </a:r>
            <a:r>
              <a:rPr lang="en-US" dirty="0"/>
              <a:t> which were each given about 4x more frequently than the next most frequent vaccine </a:t>
            </a:r>
          </a:p>
          <a:p>
            <a:r>
              <a:rPr lang="en-US" dirty="0"/>
              <a:t>(RSV adult, see next slide).</a:t>
            </a:r>
          </a:p>
        </p:txBody>
      </p:sp>
      <p:sp>
        <p:nvSpPr>
          <p:cNvPr id="12" name="TextBox 11">
            <a:extLst>
              <a:ext uri="{FF2B5EF4-FFF2-40B4-BE49-F238E27FC236}">
                <a16:creationId xmlns:a16="http://schemas.microsoft.com/office/drawing/2014/main" id="{4ACDABE9-F412-B4D0-8F01-F48D1EAD54ED}"/>
              </a:ext>
            </a:extLst>
          </p:cNvPr>
          <p:cNvSpPr txBox="1"/>
          <p:nvPr/>
        </p:nvSpPr>
        <p:spPr>
          <a:xfrm>
            <a:off x="4405689" y="1668151"/>
            <a:ext cx="2746585" cy="1569660"/>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sz="3600" b="1" dirty="0"/>
              <a:t>13,127</a:t>
            </a:r>
          </a:p>
          <a:p>
            <a:r>
              <a:rPr lang="en-US" sz="2400" b="1" dirty="0"/>
              <a:t>total vaccines doses</a:t>
            </a:r>
          </a:p>
          <a:p>
            <a:r>
              <a:rPr lang="en-US" dirty="0"/>
              <a:t>were given in 3873 completed appointments.</a:t>
            </a:r>
          </a:p>
        </p:txBody>
      </p:sp>
      <p:cxnSp>
        <p:nvCxnSpPr>
          <p:cNvPr id="15" name="Straight Arrow Connector 14">
            <a:extLst>
              <a:ext uri="{FF2B5EF4-FFF2-40B4-BE49-F238E27FC236}">
                <a16:creationId xmlns:a16="http://schemas.microsoft.com/office/drawing/2014/main" id="{29F60443-BD52-836F-686D-2D0D494779FE}"/>
              </a:ext>
            </a:extLst>
          </p:cNvPr>
          <p:cNvCxnSpPr>
            <a:cxnSpLocks/>
            <a:stCxn id="12" idx="2"/>
            <a:endCxn id="11" idx="0"/>
          </p:cNvCxnSpPr>
          <p:nvPr/>
        </p:nvCxnSpPr>
        <p:spPr>
          <a:xfrm flipH="1">
            <a:off x="5778981" y="3237811"/>
            <a:ext cx="1" cy="538724"/>
          </a:xfrm>
          <a:prstGeom prst="straightConnector1">
            <a:avLst/>
          </a:prstGeom>
          <a:ln w="76200">
            <a:solidFill>
              <a:schemeClr val="tx1"/>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id="{4FBBD592-0837-47B3-A8EA-E89469D0368B}"/>
              </a:ext>
            </a:extLst>
          </p:cNvPr>
          <p:cNvGraphicFramePr>
            <a:graphicFrameLocks/>
          </p:cNvGraphicFramePr>
          <p:nvPr>
            <p:extLst>
              <p:ext uri="{D42A27DB-BD31-4B8C-83A1-F6EECF244321}">
                <p14:modId xmlns:p14="http://schemas.microsoft.com/office/powerpoint/2010/main" val="1395942124"/>
              </p:ext>
            </p:extLst>
          </p:nvPr>
        </p:nvGraphicFramePr>
        <p:xfrm>
          <a:off x="805468" y="1674367"/>
          <a:ext cx="3162299" cy="39766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3FF73C73-CE97-4A63-8482-533480A09F51}"/>
              </a:ext>
            </a:extLst>
          </p:cNvPr>
          <p:cNvGraphicFramePr>
            <a:graphicFrameLocks/>
          </p:cNvGraphicFramePr>
          <p:nvPr>
            <p:extLst>
              <p:ext uri="{D42A27DB-BD31-4B8C-83A1-F6EECF244321}">
                <p14:modId xmlns:p14="http://schemas.microsoft.com/office/powerpoint/2010/main" val="1335154292"/>
              </p:ext>
            </p:extLst>
          </p:nvPr>
        </p:nvGraphicFramePr>
        <p:xfrm>
          <a:off x="7939288" y="3181350"/>
          <a:ext cx="3481387" cy="246970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42AC8672-5BDE-CE64-C7A8-09E0E0F088A0}"/>
              </a:ext>
            </a:extLst>
          </p:cNvPr>
          <p:cNvSpPr txBox="1"/>
          <p:nvPr/>
        </p:nvSpPr>
        <p:spPr>
          <a:xfrm rot="16200000">
            <a:off x="-321852" y="3991393"/>
            <a:ext cx="1939209"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Count of Doses</a:t>
            </a:r>
          </a:p>
        </p:txBody>
      </p:sp>
      <p:sp>
        <p:nvSpPr>
          <p:cNvPr id="14" name="TextBox 13">
            <a:extLst>
              <a:ext uri="{FF2B5EF4-FFF2-40B4-BE49-F238E27FC236}">
                <a16:creationId xmlns:a16="http://schemas.microsoft.com/office/drawing/2014/main" id="{DC67F2AC-F01F-C92A-D745-1BF5D6C65A53}"/>
              </a:ext>
            </a:extLst>
          </p:cNvPr>
          <p:cNvSpPr txBox="1"/>
          <p:nvPr/>
        </p:nvSpPr>
        <p:spPr>
          <a:xfrm rot="16200000">
            <a:off x="6817889" y="4337764"/>
            <a:ext cx="1939209"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Count of Doses</a:t>
            </a:r>
          </a:p>
        </p:txBody>
      </p:sp>
      <p:sp>
        <p:nvSpPr>
          <p:cNvPr id="18" name="TextBox 17">
            <a:extLst>
              <a:ext uri="{FF2B5EF4-FFF2-40B4-BE49-F238E27FC236}">
                <a16:creationId xmlns:a16="http://schemas.microsoft.com/office/drawing/2014/main" id="{9196C131-4572-BBF7-686F-5B2B5B22A23D}"/>
              </a:ext>
            </a:extLst>
          </p:cNvPr>
          <p:cNvSpPr txBox="1"/>
          <p:nvPr/>
        </p:nvSpPr>
        <p:spPr>
          <a:xfrm>
            <a:off x="1987967" y="2896475"/>
            <a:ext cx="797299" cy="338554"/>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sz="1600" b="1" dirty="0"/>
              <a:t>13,127</a:t>
            </a:r>
          </a:p>
        </p:txBody>
      </p:sp>
    </p:spTree>
    <p:extLst>
      <p:ext uri="{BB962C8B-B14F-4D97-AF65-F5344CB8AC3E}">
        <p14:creationId xmlns:p14="http://schemas.microsoft.com/office/powerpoint/2010/main" val="3959029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7762E82F-327E-489F-93A2-FC78D4A55B2B}"/>
              </a:ext>
            </a:extLst>
          </p:cNvPr>
          <p:cNvGraphicFramePr>
            <a:graphicFrameLocks/>
          </p:cNvGraphicFramePr>
          <p:nvPr>
            <p:extLst>
              <p:ext uri="{D42A27DB-BD31-4B8C-83A1-F6EECF244321}">
                <p14:modId xmlns:p14="http://schemas.microsoft.com/office/powerpoint/2010/main" val="758601397"/>
              </p:ext>
            </p:extLst>
          </p:nvPr>
        </p:nvGraphicFramePr>
        <p:xfrm>
          <a:off x="1147762" y="1437449"/>
          <a:ext cx="9896475" cy="476726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FA659A6C-4F59-FA45-2ACB-6A36E19F6B39}"/>
              </a:ext>
            </a:extLst>
          </p:cNvPr>
          <p:cNvSpPr>
            <a:spLocks noGrp="1"/>
          </p:cNvSpPr>
          <p:nvPr>
            <p:ph type="body" sz="quarter" idx="20"/>
          </p:nvPr>
        </p:nvSpPr>
        <p:spPr>
          <a:xfrm>
            <a:off x="609601" y="988584"/>
            <a:ext cx="11026586" cy="364554"/>
          </a:xfrm>
        </p:spPr>
        <p:txBody>
          <a:bodyPr/>
          <a:lstStyle/>
          <a:p>
            <a:r>
              <a:rPr lang="en-US" sz="2800" dirty="0"/>
              <a:t>Number of Given Doses </a:t>
            </a:r>
            <a:r>
              <a:rPr lang="en-US" dirty="0"/>
              <a:t>(2 of 2)</a:t>
            </a:r>
            <a:endParaRPr lang="en-US" sz="2800" dirty="0"/>
          </a:p>
        </p:txBody>
      </p:sp>
      <p:sp>
        <p:nvSpPr>
          <p:cNvPr id="7" name="Title 6">
            <a:extLst>
              <a:ext uri="{FF2B5EF4-FFF2-40B4-BE49-F238E27FC236}">
                <a16:creationId xmlns:a16="http://schemas.microsoft.com/office/drawing/2014/main" id="{9FB84A3C-6846-7EB2-93FD-ABA7624E6C1F}"/>
              </a:ext>
            </a:extLst>
          </p:cNvPr>
          <p:cNvSpPr>
            <a:spLocks noGrp="1"/>
          </p:cNvSpPr>
          <p:nvPr>
            <p:ph type="title"/>
          </p:nvPr>
        </p:nvSpPr>
        <p:spPr>
          <a:xfrm>
            <a:off x="609601" y="347412"/>
            <a:ext cx="11026587" cy="516745"/>
          </a:xfrm>
        </p:spPr>
        <p:txBody>
          <a:bodyPr anchor="t" anchorCtr="0">
            <a:normAutofit/>
          </a:bodyPr>
          <a:lstStyle/>
          <a:p>
            <a:r>
              <a:rPr lang="en-US" sz="3600" dirty="0"/>
              <a:t>OUTCOMES</a:t>
            </a:r>
          </a:p>
        </p:txBody>
      </p:sp>
      <p:sp>
        <p:nvSpPr>
          <p:cNvPr id="11" name="TextBox 10">
            <a:extLst>
              <a:ext uri="{FF2B5EF4-FFF2-40B4-BE49-F238E27FC236}">
                <a16:creationId xmlns:a16="http://schemas.microsoft.com/office/drawing/2014/main" id="{F080035A-E806-995D-5424-D576B9BF00DE}"/>
              </a:ext>
            </a:extLst>
          </p:cNvPr>
          <p:cNvSpPr txBox="1"/>
          <p:nvPr/>
        </p:nvSpPr>
        <p:spPr>
          <a:xfrm>
            <a:off x="5669279" y="2813447"/>
            <a:ext cx="3108962" cy="1508105"/>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sz="2000" b="1" dirty="0"/>
              <a:t>15 different immunizations </a:t>
            </a:r>
            <a:r>
              <a:rPr lang="en-US" dirty="0"/>
              <a:t>were administered </a:t>
            </a:r>
          </a:p>
          <a:p>
            <a:r>
              <a:rPr lang="en-US" dirty="0"/>
              <a:t>at least 100 times each during </a:t>
            </a:r>
          </a:p>
          <a:p>
            <a:r>
              <a:rPr lang="en-US" dirty="0"/>
              <a:t>self-scheduled appointments</a:t>
            </a:r>
          </a:p>
          <a:p>
            <a:r>
              <a:rPr lang="en-US" dirty="0"/>
              <a:t>(includes COVID &amp; Influenza)</a:t>
            </a:r>
          </a:p>
        </p:txBody>
      </p:sp>
      <p:sp>
        <p:nvSpPr>
          <p:cNvPr id="6" name="TextBox 5">
            <a:extLst>
              <a:ext uri="{FF2B5EF4-FFF2-40B4-BE49-F238E27FC236}">
                <a16:creationId xmlns:a16="http://schemas.microsoft.com/office/drawing/2014/main" id="{5E175911-2174-A3CC-B87F-14E13A4509C6}"/>
              </a:ext>
            </a:extLst>
          </p:cNvPr>
          <p:cNvSpPr txBox="1"/>
          <p:nvPr/>
        </p:nvSpPr>
        <p:spPr>
          <a:xfrm>
            <a:off x="5562209" y="6104358"/>
            <a:ext cx="1121369"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Vaccine</a:t>
            </a:r>
          </a:p>
        </p:txBody>
      </p:sp>
      <p:sp>
        <p:nvSpPr>
          <p:cNvPr id="10" name="TextBox 9">
            <a:extLst>
              <a:ext uri="{FF2B5EF4-FFF2-40B4-BE49-F238E27FC236}">
                <a16:creationId xmlns:a16="http://schemas.microsoft.com/office/drawing/2014/main" id="{E02092D1-371E-F294-75EA-42610B17678D}"/>
              </a:ext>
            </a:extLst>
          </p:cNvPr>
          <p:cNvSpPr txBox="1"/>
          <p:nvPr/>
        </p:nvSpPr>
        <p:spPr>
          <a:xfrm rot="16200000">
            <a:off x="40098" y="3781843"/>
            <a:ext cx="1939209"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Count of Doses</a:t>
            </a:r>
          </a:p>
        </p:txBody>
      </p:sp>
    </p:spTree>
    <p:extLst>
      <p:ext uri="{BB962C8B-B14F-4D97-AF65-F5344CB8AC3E}">
        <p14:creationId xmlns:p14="http://schemas.microsoft.com/office/powerpoint/2010/main" val="583559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659A6C-4F59-FA45-2ACB-6A36E19F6B39}"/>
              </a:ext>
            </a:extLst>
          </p:cNvPr>
          <p:cNvSpPr>
            <a:spLocks noGrp="1"/>
          </p:cNvSpPr>
          <p:nvPr>
            <p:ph type="body" sz="quarter" idx="20"/>
          </p:nvPr>
        </p:nvSpPr>
        <p:spPr>
          <a:xfrm>
            <a:off x="3341717" y="800943"/>
            <a:ext cx="8294471" cy="364554"/>
          </a:xfrm>
        </p:spPr>
        <p:txBody>
          <a:bodyPr/>
          <a:lstStyle/>
          <a:p>
            <a:r>
              <a:rPr lang="en-US" sz="2800" dirty="0"/>
              <a:t>Distribution of Requested vs. Given </a:t>
            </a:r>
            <a:r>
              <a:rPr lang="en-US" dirty="0"/>
              <a:t>(1 of 2)</a:t>
            </a:r>
            <a:endParaRPr lang="en-US" sz="2800" dirty="0"/>
          </a:p>
        </p:txBody>
      </p:sp>
      <p:sp>
        <p:nvSpPr>
          <p:cNvPr id="7" name="Title 6">
            <a:extLst>
              <a:ext uri="{FF2B5EF4-FFF2-40B4-BE49-F238E27FC236}">
                <a16:creationId xmlns:a16="http://schemas.microsoft.com/office/drawing/2014/main" id="{9FB84A3C-6846-7EB2-93FD-ABA7624E6C1F}"/>
              </a:ext>
            </a:extLst>
          </p:cNvPr>
          <p:cNvSpPr>
            <a:spLocks noGrp="1"/>
          </p:cNvSpPr>
          <p:nvPr>
            <p:ph type="title"/>
          </p:nvPr>
        </p:nvSpPr>
        <p:spPr>
          <a:xfrm>
            <a:off x="609601" y="347412"/>
            <a:ext cx="11026587" cy="516745"/>
          </a:xfrm>
        </p:spPr>
        <p:txBody>
          <a:bodyPr anchor="t" anchorCtr="0">
            <a:normAutofit/>
          </a:bodyPr>
          <a:lstStyle/>
          <a:p>
            <a:r>
              <a:rPr lang="en-US" sz="3600" dirty="0"/>
              <a:t>OUTCOMES</a:t>
            </a:r>
          </a:p>
        </p:txBody>
      </p:sp>
      <p:sp>
        <p:nvSpPr>
          <p:cNvPr id="11" name="TextBox 10">
            <a:extLst>
              <a:ext uri="{FF2B5EF4-FFF2-40B4-BE49-F238E27FC236}">
                <a16:creationId xmlns:a16="http://schemas.microsoft.com/office/drawing/2014/main" id="{F080035A-E806-995D-5424-D576B9BF00DE}"/>
              </a:ext>
            </a:extLst>
          </p:cNvPr>
          <p:cNvSpPr txBox="1"/>
          <p:nvPr/>
        </p:nvSpPr>
        <p:spPr>
          <a:xfrm>
            <a:off x="232811" y="1764164"/>
            <a:ext cx="2300438" cy="1231106"/>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dirty="0"/>
              <a:t>Patient often </a:t>
            </a:r>
            <a:r>
              <a:rPr lang="en-US" sz="2000" b="1" dirty="0"/>
              <a:t>requested multiple</a:t>
            </a:r>
            <a:r>
              <a:rPr lang="en-US" dirty="0"/>
              <a:t> vaccines</a:t>
            </a:r>
          </a:p>
          <a:p>
            <a:r>
              <a:rPr lang="en-US" dirty="0"/>
              <a:t>(39% of visits)</a:t>
            </a:r>
          </a:p>
        </p:txBody>
      </p:sp>
      <p:grpSp>
        <p:nvGrpSpPr>
          <p:cNvPr id="3" name="Group 2">
            <a:extLst>
              <a:ext uri="{FF2B5EF4-FFF2-40B4-BE49-F238E27FC236}">
                <a16:creationId xmlns:a16="http://schemas.microsoft.com/office/drawing/2014/main" id="{1A140737-9237-0985-801E-9AD811B704EE}"/>
              </a:ext>
            </a:extLst>
          </p:cNvPr>
          <p:cNvGrpSpPr/>
          <p:nvPr/>
        </p:nvGrpSpPr>
        <p:grpSpPr>
          <a:xfrm>
            <a:off x="232811" y="3858226"/>
            <a:ext cx="11711539" cy="2486491"/>
            <a:chOff x="232811" y="3858226"/>
            <a:chExt cx="11711539" cy="2486491"/>
          </a:xfrm>
        </p:grpSpPr>
        <p:sp>
          <p:nvSpPr>
            <p:cNvPr id="12" name="TextBox 11">
              <a:extLst>
                <a:ext uri="{FF2B5EF4-FFF2-40B4-BE49-F238E27FC236}">
                  <a16:creationId xmlns:a16="http://schemas.microsoft.com/office/drawing/2014/main" id="{4ACDABE9-F412-B4D0-8F01-F48D1EAD54ED}"/>
                </a:ext>
              </a:extLst>
            </p:cNvPr>
            <p:cNvSpPr txBox="1"/>
            <p:nvPr/>
          </p:nvSpPr>
          <p:spPr>
            <a:xfrm>
              <a:off x="232811" y="4330163"/>
              <a:ext cx="2300438" cy="1538883"/>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dirty="0"/>
                <a:t>And they often </a:t>
              </a:r>
              <a:r>
                <a:rPr lang="en-US" sz="2000" b="1" dirty="0"/>
                <a:t>got multiple vaccines </a:t>
              </a:r>
              <a:r>
                <a:rPr lang="en-US" dirty="0"/>
                <a:t>during their self-scheduled visits</a:t>
              </a:r>
            </a:p>
            <a:p>
              <a:r>
                <a:rPr lang="en-US" dirty="0"/>
                <a:t>(42% of visits)</a:t>
              </a:r>
            </a:p>
          </p:txBody>
        </p:sp>
        <p:graphicFrame>
          <p:nvGraphicFramePr>
            <p:cNvPr id="17" name="Chart 16">
              <a:extLst>
                <a:ext uri="{FF2B5EF4-FFF2-40B4-BE49-F238E27FC236}">
                  <a16:creationId xmlns:a16="http://schemas.microsoft.com/office/drawing/2014/main" id="{9D8A2441-3DD4-48D9-97FD-ED40DE1A83F2}"/>
                </a:ext>
              </a:extLst>
            </p:cNvPr>
            <p:cNvGraphicFramePr>
              <a:graphicFrameLocks/>
            </p:cNvGraphicFramePr>
            <p:nvPr>
              <p:extLst>
                <p:ext uri="{D42A27DB-BD31-4B8C-83A1-F6EECF244321}">
                  <p14:modId xmlns:p14="http://schemas.microsoft.com/office/powerpoint/2010/main" val="1055006041"/>
                </p:ext>
              </p:extLst>
            </p:nvPr>
          </p:nvGraphicFramePr>
          <p:xfrm>
            <a:off x="2676525" y="3858226"/>
            <a:ext cx="9267825" cy="2486491"/>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8" name="Chart 7">
            <a:extLst>
              <a:ext uri="{FF2B5EF4-FFF2-40B4-BE49-F238E27FC236}">
                <a16:creationId xmlns:a16="http://schemas.microsoft.com/office/drawing/2014/main" id="{BDB048A1-C351-4A4F-84B0-1615D44F7B9F}"/>
              </a:ext>
            </a:extLst>
          </p:cNvPr>
          <p:cNvGraphicFramePr>
            <a:graphicFrameLocks/>
          </p:cNvGraphicFramePr>
          <p:nvPr>
            <p:extLst>
              <p:ext uri="{D42A27DB-BD31-4B8C-83A1-F6EECF244321}">
                <p14:modId xmlns:p14="http://schemas.microsoft.com/office/powerpoint/2010/main" val="958419553"/>
              </p:ext>
            </p:extLst>
          </p:nvPr>
        </p:nvGraphicFramePr>
        <p:xfrm>
          <a:off x="2676524" y="1373981"/>
          <a:ext cx="9267825" cy="2246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7883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659A6C-4F59-FA45-2ACB-6A36E19F6B39}"/>
              </a:ext>
            </a:extLst>
          </p:cNvPr>
          <p:cNvSpPr>
            <a:spLocks noGrp="1"/>
          </p:cNvSpPr>
          <p:nvPr>
            <p:ph type="body" sz="quarter" idx="20"/>
          </p:nvPr>
        </p:nvSpPr>
        <p:spPr>
          <a:xfrm>
            <a:off x="609601" y="988584"/>
            <a:ext cx="11026586" cy="364554"/>
          </a:xfrm>
        </p:spPr>
        <p:txBody>
          <a:bodyPr/>
          <a:lstStyle/>
          <a:p>
            <a:r>
              <a:rPr lang="en-US" sz="2800" dirty="0"/>
              <a:t>Comparison of Given vs. Requested </a:t>
            </a:r>
            <a:r>
              <a:rPr lang="en-US" dirty="0"/>
              <a:t>(2 of 2)</a:t>
            </a:r>
            <a:endParaRPr lang="en-US" sz="2800" dirty="0"/>
          </a:p>
        </p:txBody>
      </p:sp>
      <p:sp>
        <p:nvSpPr>
          <p:cNvPr id="7" name="Title 6">
            <a:extLst>
              <a:ext uri="{FF2B5EF4-FFF2-40B4-BE49-F238E27FC236}">
                <a16:creationId xmlns:a16="http://schemas.microsoft.com/office/drawing/2014/main" id="{9FB84A3C-6846-7EB2-93FD-ABA7624E6C1F}"/>
              </a:ext>
            </a:extLst>
          </p:cNvPr>
          <p:cNvSpPr>
            <a:spLocks noGrp="1"/>
          </p:cNvSpPr>
          <p:nvPr>
            <p:ph type="title"/>
          </p:nvPr>
        </p:nvSpPr>
        <p:spPr>
          <a:xfrm>
            <a:off x="609602" y="347412"/>
            <a:ext cx="6810374" cy="516745"/>
          </a:xfrm>
        </p:spPr>
        <p:txBody>
          <a:bodyPr anchor="t" anchorCtr="0">
            <a:normAutofit/>
          </a:bodyPr>
          <a:lstStyle/>
          <a:p>
            <a:r>
              <a:rPr lang="en-US" sz="3600" dirty="0"/>
              <a:t>OUTCOMES</a:t>
            </a:r>
          </a:p>
        </p:txBody>
      </p:sp>
      <p:sp>
        <p:nvSpPr>
          <p:cNvPr id="11" name="TextBox 10">
            <a:extLst>
              <a:ext uri="{FF2B5EF4-FFF2-40B4-BE49-F238E27FC236}">
                <a16:creationId xmlns:a16="http://schemas.microsoft.com/office/drawing/2014/main" id="{F080035A-E806-995D-5424-D576B9BF00DE}"/>
              </a:ext>
            </a:extLst>
          </p:cNvPr>
          <p:cNvSpPr txBox="1"/>
          <p:nvPr/>
        </p:nvSpPr>
        <p:spPr>
          <a:xfrm>
            <a:off x="9664861" y="1481414"/>
            <a:ext cx="2300438" cy="1569660"/>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dirty="0"/>
              <a:t>Some patients got fewer vaccines than requested, and </a:t>
            </a:r>
            <a:r>
              <a:rPr lang="en-US" sz="2000" b="1" dirty="0"/>
              <a:t>some got MORE vaccines than requested.</a:t>
            </a:r>
            <a:endParaRPr lang="en-US" b="1" dirty="0"/>
          </a:p>
        </p:txBody>
      </p:sp>
      <p:sp>
        <p:nvSpPr>
          <p:cNvPr id="14" name="TextBox 13">
            <a:extLst>
              <a:ext uri="{FF2B5EF4-FFF2-40B4-BE49-F238E27FC236}">
                <a16:creationId xmlns:a16="http://schemas.microsoft.com/office/drawing/2014/main" id="{D493DD77-5CE7-123E-C529-D7FB43EB7C86}"/>
              </a:ext>
            </a:extLst>
          </p:cNvPr>
          <p:cNvSpPr txBox="1"/>
          <p:nvPr/>
        </p:nvSpPr>
        <p:spPr>
          <a:xfrm>
            <a:off x="9664861" y="3497493"/>
            <a:ext cx="2300438" cy="1846659"/>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dirty="0"/>
              <a:t>This is a </a:t>
            </a:r>
            <a:r>
              <a:rPr lang="en-US" sz="2000" b="1" dirty="0"/>
              <a:t>success of the pre-vaccination dialogue </a:t>
            </a:r>
            <a:r>
              <a:rPr lang="en-US" dirty="0"/>
              <a:t>between the patient and their provider, nurse, or pharmacist.</a:t>
            </a:r>
          </a:p>
        </p:txBody>
      </p:sp>
      <p:cxnSp>
        <p:nvCxnSpPr>
          <p:cNvPr id="15" name="Straight Arrow Connector 14">
            <a:extLst>
              <a:ext uri="{FF2B5EF4-FFF2-40B4-BE49-F238E27FC236}">
                <a16:creationId xmlns:a16="http://schemas.microsoft.com/office/drawing/2014/main" id="{E795A8CD-A96C-EC4B-2DE2-B83967F89AE9}"/>
              </a:ext>
            </a:extLst>
          </p:cNvPr>
          <p:cNvCxnSpPr>
            <a:cxnSpLocks/>
            <a:stCxn id="11" idx="2"/>
            <a:endCxn id="14" idx="0"/>
          </p:cNvCxnSpPr>
          <p:nvPr/>
        </p:nvCxnSpPr>
        <p:spPr>
          <a:xfrm>
            <a:off x="10815080" y="3051074"/>
            <a:ext cx="0" cy="446419"/>
          </a:xfrm>
          <a:prstGeom prst="straightConnector1">
            <a:avLst/>
          </a:prstGeom>
          <a:ln w="76200">
            <a:solidFill>
              <a:schemeClr val="tx1"/>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a16="http://schemas.microsoft.com/office/drawing/2014/main" id="{8F7F2E06-281E-8622-D4E7-1C4FAE1D2A17}"/>
              </a:ext>
            </a:extLst>
          </p:cNvPr>
          <p:cNvGraphicFramePr>
            <a:graphicFrameLocks/>
          </p:cNvGraphicFramePr>
          <p:nvPr>
            <p:extLst>
              <p:ext uri="{D42A27DB-BD31-4B8C-83A1-F6EECF244321}">
                <p14:modId xmlns:p14="http://schemas.microsoft.com/office/powerpoint/2010/main" val="1163365087"/>
              </p:ext>
            </p:extLst>
          </p:nvPr>
        </p:nvGraphicFramePr>
        <p:xfrm>
          <a:off x="609601" y="1721643"/>
          <a:ext cx="8871427" cy="341471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563C3583-8E82-6490-5CCD-4FC163DB03E5}"/>
              </a:ext>
            </a:extLst>
          </p:cNvPr>
          <p:cNvSpPr txBox="1"/>
          <p:nvPr/>
        </p:nvSpPr>
        <p:spPr>
          <a:xfrm rot="16200000">
            <a:off x="-181113" y="3400206"/>
            <a:ext cx="1264246"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Percentage</a:t>
            </a:r>
          </a:p>
        </p:txBody>
      </p:sp>
      <p:sp>
        <p:nvSpPr>
          <p:cNvPr id="9" name="TextBox 8">
            <a:extLst>
              <a:ext uri="{FF2B5EF4-FFF2-40B4-BE49-F238E27FC236}">
                <a16:creationId xmlns:a16="http://schemas.microsoft.com/office/drawing/2014/main" id="{4955F7FF-A65E-3114-6DC9-6D38D1BDB3AF}"/>
              </a:ext>
            </a:extLst>
          </p:cNvPr>
          <p:cNvSpPr txBox="1"/>
          <p:nvPr/>
        </p:nvSpPr>
        <p:spPr>
          <a:xfrm>
            <a:off x="3644601" y="5116479"/>
            <a:ext cx="1121369"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Month</a:t>
            </a:r>
          </a:p>
        </p:txBody>
      </p:sp>
    </p:spTree>
    <p:extLst>
      <p:ext uri="{BB962C8B-B14F-4D97-AF65-F5344CB8AC3E}">
        <p14:creationId xmlns:p14="http://schemas.microsoft.com/office/powerpoint/2010/main" val="1944988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659A6C-4F59-FA45-2ACB-6A36E19F6B39}"/>
              </a:ext>
            </a:extLst>
          </p:cNvPr>
          <p:cNvSpPr>
            <a:spLocks noGrp="1"/>
          </p:cNvSpPr>
          <p:nvPr>
            <p:ph type="body" sz="quarter" idx="20"/>
          </p:nvPr>
        </p:nvSpPr>
        <p:spPr>
          <a:xfrm>
            <a:off x="609601" y="988584"/>
            <a:ext cx="11026586" cy="364554"/>
          </a:xfrm>
        </p:spPr>
        <p:txBody>
          <a:bodyPr/>
          <a:lstStyle/>
          <a:p>
            <a:r>
              <a:rPr lang="en-US" sz="2800" dirty="0"/>
              <a:t>Evidence of advance planning</a:t>
            </a:r>
          </a:p>
        </p:txBody>
      </p:sp>
      <p:sp>
        <p:nvSpPr>
          <p:cNvPr id="7" name="Title 6">
            <a:extLst>
              <a:ext uri="{FF2B5EF4-FFF2-40B4-BE49-F238E27FC236}">
                <a16:creationId xmlns:a16="http://schemas.microsoft.com/office/drawing/2014/main" id="{9FB84A3C-6846-7EB2-93FD-ABA7624E6C1F}"/>
              </a:ext>
            </a:extLst>
          </p:cNvPr>
          <p:cNvSpPr>
            <a:spLocks noGrp="1"/>
          </p:cNvSpPr>
          <p:nvPr>
            <p:ph type="title"/>
          </p:nvPr>
        </p:nvSpPr>
        <p:spPr>
          <a:xfrm>
            <a:off x="609601" y="347412"/>
            <a:ext cx="11026587" cy="516745"/>
          </a:xfrm>
        </p:spPr>
        <p:txBody>
          <a:bodyPr anchor="t" anchorCtr="0">
            <a:normAutofit/>
          </a:bodyPr>
          <a:lstStyle/>
          <a:p>
            <a:r>
              <a:rPr lang="en-US" sz="3600" dirty="0"/>
              <a:t>OUTCOMES</a:t>
            </a:r>
          </a:p>
        </p:txBody>
      </p:sp>
      <p:sp>
        <p:nvSpPr>
          <p:cNvPr id="12" name="TextBox 11">
            <a:extLst>
              <a:ext uri="{FF2B5EF4-FFF2-40B4-BE49-F238E27FC236}">
                <a16:creationId xmlns:a16="http://schemas.microsoft.com/office/drawing/2014/main" id="{D38D70CA-C521-6FF6-B8D4-CF15E399035A}"/>
              </a:ext>
            </a:extLst>
          </p:cNvPr>
          <p:cNvSpPr txBox="1"/>
          <p:nvPr/>
        </p:nvSpPr>
        <p:spPr>
          <a:xfrm>
            <a:off x="8961121" y="1485538"/>
            <a:ext cx="2675066" cy="1477328"/>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dirty="0"/>
              <a:t>Patients </a:t>
            </a:r>
            <a:r>
              <a:rPr lang="en-US" b="1" dirty="0"/>
              <a:t>took the opportunity to plan </a:t>
            </a:r>
            <a:r>
              <a:rPr lang="en-US" dirty="0"/>
              <a:t>by self-scheduling some vaccines </a:t>
            </a:r>
            <a:r>
              <a:rPr lang="en-US" b="1" dirty="0"/>
              <a:t>BEFORE</a:t>
            </a:r>
            <a:r>
              <a:rPr lang="en-US" dirty="0"/>
              <a:t> they were due. </a:t>
            </a:r>
          </a:p>
        </p:txBody>
      </p:sp>
      <p:grpSp>
        <p:nvGrpSpPr>
          <p:cNvPr id="4" name="Group 3">
            <a:extLst>
              <a:ext uri="{FF2B5EF4-FFF2-40B4-BE49-F238E27FC236}">
                <a16:creationId xmlns:a16="http://schemas.microsoft.com/office/drawing/2014/main" id="{FD9C70B9-BA0B-9334-1C72-B24B6D9449FA}"/>
              </a:ext>
            </a:extLst>
          </p:cNvPr>
          <p:cNvGrpSpPr/>
          <p:nvPr/>
        </p:nvGrpSpPr>
        <p:grpSpPr>
          <a:xfrm>
            <a:off x="8961120" y="2962866"/>
            <a:ext cx="2675067" cy="2466617"/>
            <a:chOff x="8961120" y="2962866"/>
            <a:chExt cx="2675067" cy="2466617"/>
          </a:xfrm>
        </p:grpSpPr>
        <p:sp>
          <p:nvSpPr>
            <p:cNvPr id="14" name="TextBox 13">
              <a:extLst>
                <a:ext uri="{FF2B5EF4-FFF2-40B4-BE49-F238E27FC236}">
                  <a16:creationId xmlns:a16="http://schemas.microsoft.com/office/drawing/2014/main" id="{B3D2CD58-A2D3-D23B-A9AC-0E0617A5E153}"/>
                </a:ext>
              </a:extLst>
            </p:cNvPr>
            <p:cNvSpPr txBox="1"/>
            <p:nvPr/>
          </p:nvSpPr>
          <p:spPr>
            <a:xfrm>
              <a:off x="8961120" y="3675157"/>
              <a:ext cx="2675067" cy="1754326"/>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dirty="0"/>
                <a:t>Our </a:t>
              </a:r>
              <a:r>
                <a:rPr lang="en-US" b="1" dirty="0"/>
                <a:t>custom functionality </a:t>
              </a:r>
              <a:r>
                <a:rPr lang="en-US" dirty="0"/>
                <a:t>ensures that their self-scheduled </a:t>
              </a:r>
              <a:r>
                <a:rPr lang="en-US" b="1" dirty="0"/>
                <a:t>appointments will occur only AFTER all the requested doses will be valid.</a:t>
              </a:r>
            </a:p>
          </p:txBody>
        </p:sp>
        <p:cxnSp>
          <p:nvCxnSpPr>
            <p:cNvPr id="8" name="Straight Arrow Connector 7">
              <a:extLst>
                <a:ext uri="{FF2B5EF4-FFF2-40B4-BE49-F238E27FC236}">
                  <a16:creationId xmlns:a16="http://schemas.microsoft.com/office/drawing/2014/main" id="{A713AC82-836F-4B9C-E070-82E4DB66D1B2}"/>
                </a:ext>
              </a:extLst>
            </p:cNvPr>
            <p:cNvCxnSpPr>
              <a:cxnSpLocks/>
              <a:stCxn id="12" idx="2"/>
              <a:endCxn id="14" idx="0"/>
            </p:cNvCxnSpPr>
            <p:nvPr/>
          </p:nvCxnSpPr>
          <p:spPr>
            <a:xfrm>
              <a:off x="10298654" y="2962866"/>
              <a:ext cx="0" cy="712291"/>
            </a:xfrm>
            <a:prstGeom prst="straightConnector1">
              <a:avLst/>
            </a:prstGeom>
            <a:ln w="76200">
              <a:solidFill>
                <a:schemeClr val="tx1"/>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aphicFrame>
        <p:nvGraphicFramePr>
          <p:cNvPr id="13" name="Chart 12">
            <a:extLst>
              <a:ext uri="{FF2B5EF4-FFF2-40B4-BE49-F238E27FC236}">
                <a16:creationId xmlns:a16="http://schemas.microsoft.com/office/drawing/2014/main" id="{210F74E8-243A-478E-BDF3-F016476E2F2D}"/>
              </a:ext>
            </a:extLst>
          </p:cNvPr>
          <p:cNvGraphicFramePr>
            <a:graphicFrameLocks/>
          </p:cNvGraphicFramePr>
          <p:nvPr>
            <p:extLst>
              <p:ext uri="{D42A27DB-BD31-4B8C-83A1-F6EECF244321}">
                <p14:modId xmlns:p14="http://schemas.microsoft.com/office/powerpoint/2010/main" val="3445709702"/>
              </p:ext>
            </p:extLst>
          </p:nvPr>
        </p:nvGraphicFramePr>
        <p:xfrm>
          <a:off x="596704" y="1477565"/>
          <a:ext cx="8050053" cy="2197592"/>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Rounded Corners 14">
            <a:extLst>
              <a:ext uri="{FF2B5EF4-FFF2-40B4-BE49-F238E27FC236}">
                <a16:creationId xmlns:a16="http://schemas.microsoft.com/office/drawing/2014/main" id="{E004B22A-7E6F-A55D-2415-D736E1D1D277}"/>
              </a:ext>
            </a:extLst>
          </p:cNvPr>
          <p:cNvSpPr/>
          <p:nvPr/>
        </p:nvSpPr>
        <p:spPr>
          <a:xfrm>
            <a:off x="1137184" y="2486025"/>
            <a:ext cx="1674796" cy="1200639"/>
          </a:xfrm>
          <a:prstGeom prst="roundRect">
            <a:avLst/>
          </a:prstGeom>
          <a:no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C821A782-0B42-06D9-7F3E-0C6FD2EE6D78}"/>
              </a:ext>
            </a:extLst>
          </p:cNvPr>
          <p:cNvSpPr txBox="1"/>
          <p:nvPr/>
        </p:nvSpPr>
        <p:spPr>
          <a:xfrm rot="16200000">
            <a:off x="-362450" y="2493483"/>
            <a:ext cx="1595667"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Count of Visits</a:t>
            </a:r>
          </a:p>
        </p:txBody>
      </p:sp>
      <p:grpSp>
        <p:nvGrpSpPr>
          <p:cNvPr id="3" name="Group 2">
            <a:extLst>
              <a:ext uri="{FF2B5EF4-FFF2-40B4-BE49-F238E27FC236}">
                <a16:creationId xmlns:a16="http://schemas.microsoft.com/office/drawing/2014/main" id="{838C3349-8DE6-6C69-306D-0BEB132BC303}"/>
              </a:ext>
            </a:extLst>
          </p:cNvPr>
          <p:cNvGrpSpPr/>
          <p:nvPr/>
        </p:nvGrpSpPr>
        <p:grpSpPr>
          <a:xfrm>
            <a:off x="251644" y="3799584"/>
            <a:ext cx="8395112" cy="2296416"/>
            <a:chOff x="251644" y="3799584"/>
            <a:chExt cx="8395112" cy="2296416"/>
          </a:xfrm>
        </p:grpSpPr>
        <p:graphicFrame>
          <p:nvGraphicFramePr>
            <p:cNvPr id="16" name="Chart 15">
              <a:extLst>
                <a:ext uri="{FF2B5EF4-FFF2-40B4-BE49-F238E27FC236}">
                  <a16:creationId xmlns:a16="http://schemas.microsoft.com/office/drawing/2014/main" id="{4C23E3EB-AE66-8E40-ACF3-8509D3B8AEF0}"/>
                </a:ext>
              </a:extLst>
            </p:cNvPr>
            <p:cNvGraphicFramePr>
              <a:graphicFrameLocks/>
            </p:cNvGraphicFramePr>
            <p:nvPr>
              <p:extLst>
                <p:ext uri="{D42A27DB-BD31-4B8C-83A1-F6EECF244321}">
                  <p14:modId xmlns:p14="http://schemas.microsoft.com/office/powerpoint/2010/main" val="578939081"/>
                </p:ext>
              </p:extLst>
            </p:nvPr>
          </p:nvGraphicFramePr>
          <p:xfrm>
            <a:off x="596704" y="3799584"/>
            <a:ext cx="8050052" cy="2296416"/>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98FD0A1D-20E2-EC98-EE8D-899340F8FA5F}"/>
                </a:ext>
              </a:extLst>
            </p:cNvPr>
            <p:cNvSpPr txBox="1"/>
            <p:nvPr/>
          </p:nvSpPr>
          <p:spPr>
            <a:xfrm rot="16200000">
              <a:off x="-361524" y="4998560"/>
              <a:ext cx="1595667"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Count of Visits</a:t>
              </a:r>
            </a:p>
          </p:txBody>
        </p:sp>
      </p:grpSp>
      <p:sp>
        <p:nvSpPr>
          <p:cNvPr id="18" name="TextBox 17">
            <a:extLst>
              <a:ext uri="{FF2B5EF4-FFF2-40B4-BE49-F238E27FC236}">
                <a16:creationId xmlns:a16="http://schemas.microsoft.com/office/drawing/2014/main" id="{F9C41EE2-232A-FC3F-0980-19A600248A84}"/>
              </a:ext>
            </a:extLst>
          </p:cNvPr>
          <p:cNvSpPr txBox="1"/>
          <p:nvPr/>
        </p:nvSpPr>
        <p:spPr>
          <a:xfrm>
            <a:off x="1771651" y="6096000"/>
            <a:ext cx="5553074"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Status in Health Maintenance at time of Scheduling</a:t>
            </a:r>
          </a:p>
        </p:txBody>
      </p:sp>
    </p:spTree>
    <p:extLst>
      <p:ext uri="{BB962C8B-B14F-4D97-AF65-F5344CB8AC3E}">
        <p14:creationId xmlns:p14="http://schemas.microsoft.com/office/powerpoint/2010/main" val="361470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659A6C-4F59-FA45-2ACB-6A36E19F6B39}"/>
              </a:ext>
            </a:extLst>
          </p:cNvPr>
          <p:cNvSpPr>
            <a:spLocks noGrp="1"/>
          </p:cNvSpPr>
          <p:nvPr>
            <p:ph type="body" sz="quarter" idx="20"/>
          </p:nvPr>
        </p:nvSpPr>
        <p:spPr>
          <a:xfrm>
            <a:off x="609601" y="887827"/>
            <a:ext cx="11026586" cy="703375"/>
          </a:xfrm>
        </p:spPr>
        <p:txBody>
          <a:bodyPr/>
          <a:lstStyle/>
          <a:p>
            <a:pPr>
              <a:lnSpc>
                <a:spcPct val="100000"/>
              </a:lnSpc>
              <a:spcBef>
                <a:spcPts val="0"/>
              </a:spcBef>
            </a:pPr>
            <a:r>
              <a:rPr lang="en-US" sz="2400" u="sng" dirty="0"/>
              <a:t>HPV</a:t>
            </a:r>
            <a:r>
              <a:rPr lang="en-US" sz="2400" dirty="0"/>
              <a:t> Given to 27 yrs through 45 yrs </a:t>
            </a:r>
          </a:p>
          <a:p>
            <a:pPr>
              <a:lnSpc>
                <a:spcPct val="100000"/>
              </a:lnSpc>
              <a:spcBef>
                <a:spcPts val="0"/>
              </a:spcBef>
            </a:pPr>
            <a:r>
              <a:rPr lang="en-US" sz="2400" dirty="0"/>
              <a:t>in Self-Scheduled Immunization Appointments</a:t>
            </a:r>
          </a:p>
        </p:txBody>
      </p:sp>
      <p:sp>
        <p:nvSpPr>
          <p:cNvPr id="7" name="Title 6">
            <a:extLst>
              <a:ext uri="{FF2B5EF4-FFF2-40B4-BE49-F238E27FC236}">
                <a16:creationId xmlns:a16="http://schemas.microsoft.com/office/drawing/2014/main" id="{9FB84A3C-6846-7EB2-93FD-ABA7624E6C1F}"/>
              </a:ext>
            </a:extLst>
          </p:cNvPr>
          <p:cNvSpPr>
            <a:spLocks noGrp="1"/>
          </p:cNvSpPr>
          <p:nvPr>
            <p:ph type="title"/>
          </p:nvPr>
        </p:nvSpPr>
        <p:spPr>
          <a:xfrm>
            <a:off x="609601" y="347412"/>
            <a:ext cx="11026587" cy="516745"/>
          </a:xfrm>
        </p:spPr>
        <p:txBody>
          <a:bodyPr anchor="t" anchorCtr="0">
            <a:normAutofit/>
          </a:bodyPr>
          <a:lstStyle/>
          <a:p>
            <a:r>
              <a:rPr lang="en-US" sz="3600" dirty="0"/>
              <a:t>OUTCOMES</a:t>
            </a:r>
          </a:p>
        </p:txBody>
      </p:sp>
      <p:sp>
        <p:nvSpPr>
          <p:cNvPr id="12" name="TextBox 11">
            <a:extLst>
              <a:ext uri="{FF2B5EF4-FFF2-40B4-BE49-F238E27FC236}">
                <a16:creationId xmlns:a16="http://schemas.microsoft.com/office/drawing/2014/main" id="{D38D70CA-C521-6FF6-B8D4-CF15E399035A}"/>
              </a:ext>
            </a:extLst>
          </p:cNvPr>
          <p:cNvSpPr txBox="1"/>
          <p:nvPr/>
        </p:nvSpPr>
        <p:spPr>
          <a:xfrm>
            <a:off x="8662483" y="1829266"/>
            <a:ext cx="2973704" cy="1754326"/>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dirty="0"/>
              <a:t>Patients 27-45 years got </a:t>
            </a:r>
          </a:p>
          <a:p>
            <a:r>
              <a:rPr lang="en-US" u="sng" dirty="0"/>
              <a:t>HPV</a:t>
            </a:r>
            <a:r>
              <a:rPr lang="en-US" dirty="0"/>
              <a:t> vaccine in </a:t>
            </a:r>
          </a:p>
          <a:p>
            <a:r>
              <a:rPr lang="en-US" sz="3600" b="1" dirty="0"/>
              <a:t>423 </a:t>
            </a:r>
          </a:p>
          <a:p>
            <a:r>
              <a:rPr lang="en-US" dirty="0"/>
              <a:t>Self-Scheduled Immunization Appointments. </a:t>
            </a:r>
          </a:p>
        </p:txBody>
      </p:sp>
      <p:graphicFrame>
        <p:nvGraphicFramePr>
          <p:cNvPr id="10" name="Chart 9">
            <a:extLst>
              <a:ext uri="{FF2B5EF4-FFF2-40B4-BE49-F238E27FC236}">
                <a16:creationId xmlns:a16="http://schemas.microsoft.com/office/drawing/2014/main" id="{CB54CED9-5515-1E17-9D85-8E66890FAF79}"/>
              </a:ext>
            </a:extLst>
          </p:cNvPr>
          <p:cNvGraphicFramePr>
            <a:graphicFrameLocks/>
          </p:cNvGraphicFramePr>
          <p:nvPr>
            <p:extLst>
              <p:ext uri="{D42A27DB-BD31-4B8C-83A1-F6EECF244321}">
                <p14:modId xmlns:p14="http://schemas.microsoft.com/office/powerpoint/2010/main" val="3971652438"/>
              </p:ext>
            </p:extLst>
          </p:nvPr>
        </p:nvGraphicFramePr>
        <p:xfrm>
          <a:off x="1009650" y="1809120"/>
          <a:ext cx="7296150" cy="406029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6AAE1551-7A98-0030-6780-C8CDCB1FF2CC}"/>
              </a:ext>
            </a:extLst>
          </p:cNvPr>
          <p:cNvSpPr txBox="1"/>
          <p:nvPr/>
        </p:nvSpPr>
        <p:spPr>
          <a:xfrm>
            <a:off x="8662483" y="4059720"/>
            <a:ext cx="2973704" cy="1754326"/>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dirty="0"/>
              <a:t>These doses represented</a:t>
            </a:r>
          </a:p>
          <a:p>
            <a:r>
              <a:rPr lang="en-US" sz="3600" b="1" dirty="0"/>
              <a:t>64% </a:t>
            </a:r>
            <a:r>
              <a:rPr lang="en-US" b="1" dirty="0"/>
              <a:t>(423 of 664)</a:t>
            </a:r>
            <a:endParaRPr lang="en-US" sz="3600" b="1" dirty="0"/>
          </a:p>
          <a:p>
            <a:r>
              <a:rPr lang="en-US" dirty="0"/>
              <a:t>of the total number of </a:t>
            </a:r>
            <a:r>
              <a:rPr lang="en-US" u="sng" dirty="0"/>
              <a:t>HPV</a:t>
            </a:r>
            <a:r>
              <a:rPr lang="en-US" dirty="0"/>
              <a:t> doses given in Self-Scheduled Immunization Appointments. </a:t>
            </a:r>
          </a:p>
        </p:txBody>
      </p:sp>
      <p:cxnSp>
        <p:nvCxnSpPr>
          <p:cNvPr id="4" name="Straight Arrow Connector 3">
            <a:extLst>
              <a:ext uri="{FF2B5EF4-FFF2-40B4-BE49-F238E27FC236}">
                <a16:creationId xmlns:a16="http://schemas.microsoft.com/office/drawing/2014/main" id="{3D6465CE-165E-7B11-7412-E7B632C24CA9}"/>
              </a:ext>
            </a:extLst>
          </p:cNvPr>
          <p:cNvCxnSpPr>
            <a:stCxn id="12" idx="2"/>
            <a:endCxn id="11" idx="0"/>
          </p:cNvCxnSpPr>
          <p:nvPr/>
        </p:nvCxnSpPr>
        <p:spPr>
          <a:xfrm>
            <a:off x="10149335" y="3583592"/>
            <a:ext cx="0" cy="4761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C8A8D8E-A55F-D2FB-9B01-31F667F042D4}"/>
              </a:ext>
            </a:extLst>
          </p:cNvPr>
          <p:cNvSpPr txBox="1"/>
          <p:nvPr/>
        </p:nvSpPr>
        <p:spPr>
          <a:xfrm rot="16200000">
            <a:off x="21640" y="3787214"/>
            <a:ext cx="1619337"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Count of Doses</a:t>
            </a:r>
          </a:p>
        </p:txBody>
      </p:sp>
      <p:sp>
        <p:nvSpPr>
          <p:cNvPr id="9" name="TextBox 8">
            <a:extLst>
              <a:ext uri="{FF2B5EF4-FFF2-40B4-BE49-F238E27FC236}">
                <a16:creationId xmlns:a16="http://schemas.microsoft.com/office/drawing/2014/main" id="{08F9787E-59BA-763F-C84F-6EF408E837F8}"/>
              </a:ext>
            </a:extLst>
          </p:cNvPr>
          <p:cNvSpPr txBox="1"/>
          <p:nvPr/>
        </p:nvSpPr>
        <p:spPr>
          <a:xfrm>
            <a:off x="4120851" y="5807966"/>
            <a:ext cx="1121369"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Month</a:t>
            </a:r>
          </a:p>
        </p:txBody>
      </p:sp>
      <p:sp>
        <p:nvSpPr>
          <p:cNvPr id="13" name="Speech Bubble: Rectangle 12">
            <a:extLst>
              <a:ext uri="{FF2B5EF4-FFF2-40B4-BE49-F238E27FC236}">
                <a16:creationId xmlns:a16="http://schemas.microsoft.com/office/drawing/2014/main" id="{C582DBF4-0BEC-5ADB-458E-269AC0E2F9B0}"/>
              </a:ext>
            </a:extLst>
          </p:cNvPr>
          <p:cNvSpPr/>
          <p:nvPr/>
        </p:nvSpPr>
        <p:spPr>
          <a:xfrm>
            <a:off x="2028825" y="2539982"/>
            <a:ext cx="997971" cy="889018"/>
          </a:xfrm>
          <a:prstGeom prst="wedgeRectCallout">
            <a:avLst>
              <a:gd name="adj1" fmla="val 28751"/>
              <a:gd name="adj2" fmla="val 134272"/>
            </a:avLst>
          </a:prstGeom>
          <a:solidFill>
            <a:schemeClr val="tx1"/>
          </a:solidFill>
          <a:ln>
            <a:solidFill>
              <a:schemeClr val="tx1"/>
            </a:solidFill>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t>GO LIVE Health </a:t>
            </a:r>
            <a:r>
              <a:rPr lang="en-US" sz="1100" b="1" dirty="0" err="1"/>
              <a:t>Maint</a:t>
            </a:r>
            <a:r>
              <a:rPr lang="en-US" sz="1100" b="1" dirty="0"/>
              <a:t>. for HPV optional start </a:t>
            </a:r>
          </a:p>
          <a:p>
            <a:pPr algn="ctr"/>
            <a:r>
              <a:rPr lang="en-US" sz="1100" b="1" dirty="0"/>
              <a:t>27 - 45 </a:t>
            </a:r>
            <a:r>
              <a:rPr lang="en-US" sz="1100" b="1" dirty="0" err="1"/>
              <a:t>yrs</a:t>
            </a:r>
            <a:endParaRPr lang="en-US" sz="1100" b="1" dirty="0"/>
          </a:p>
        </p:txBody>
      </p:sp>
    </p:spTree>
    <p:extLst>
      <p:ext uri="{BB962C8B-B14F-4D97-AF65-F5344CB8AC3E}">
        <p14:creationId xmlns:p14="http://schemas.microsoft.com/office/powerpoint/2010/main" val="7824719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659A6C-4F59-FA45-2ACB-6A36E19F6B39}"/>
              </a:ext>
            </a:extLst>
          </p:cNvPr>
          <p:cNvSpPr>
            <a:spLocks noGrp="1"/>
          </p:cNvSpPr>
          <p:nvPr>
            <p:ph type="body" sz="quarter" idx="20"/>
          </p:nvPr>
        </p:nvSpPr>
        <p:spPr>
          <a:xfrm>
            <a:off x="609601" y="988584"/>
            <a:ext cx="11026586" cy="364554"/>
          </a:xfrm>
        </p:spPr>
        <p:txBody>
          <a:bodyPr/>
          <a:lstStyle/>
          <a:p>
            <a:r>
              <a:rPr lang="en-US" sz="2800" u="sng" dirty="0"/>
              <a:t>HPV</a:t>
            </a:r>
            <a:r>
              <a:rPr lang="en-US" sz="2800" dirty="0"/>
              <a:t> Doses Given to 27 yrs through 45 yrs: Comparison of Self-Scheduled vs. Non-Self-Scheduled Immunization Appointments </a:t>
            </a:r>
          </a:p>
        </p:txBody>
      </p:sp>
      <p:sp>
        <p:nvSpPr>
          <p:cNvPr id="7" name="Title 6">
            <a:extLst>
              <a:ext uri="{FF2B5EF4-FFF2-40B4-BE49-F238E27FC236}">
                <a16:creationId xmlns:a16="http://schemas.microsoft.com/office/drawing/2014/main" id="{9FB84A3C-6846-7EB2-93FD-ABA7624E6C1F}"/>
              </a:ext>
            </a:extLst>
          </p:cNvPr>
          <p:cNvSpPr>
            <a:spLocks noGrp="1"/>
          </p:cNvSpPr>
          <p:nvPr>
            <p:ph type="title"/>
          </p:nvPr>
        </p:nvSpPr>
        <p:spPr>
          <a:xfrm>
            <a:off x="609601" y="347412"/>
            <a:ext cx="11026587" cy="516745"/>
          </a:xfrm>
        </p:spPr>
        <p:txBody>
          <a:bodyPr anchor="t" anchorCtr="0">
            <a:normAutofit/>
          </a:bodyPr>
          <a:lstStyle/>
          <a:p>
            <a:r>
              <a:rPr lang="en-US" sz="3600" dirty="0"/>
              <a:t>OUTCOMES</a:t>
            </a:r>
          </a:p>
        </p:txBody>
      </p:sp>
      <p:sp>
        <p:nvSpPr>
          <p:cNvPr id="11" name="TextBox 10">
            <a:extLst>
              <a:ext uri="{FF2B5EF4-FFF2-40B4-BE49-F238E27FC236}">
                <a16:creationId xmlns:a16="http://schemas.microsoft.com/office/drawing/2014/main" id="{32692F97-5919-8412-7F97-D07C634541E3}"/>
              </a:ext>
            </a:extLst>
          </p:cNvPr>
          <p:cNvSpPr txBox="1"/>
          <p:nvPr/>
        </p:nvSpPr>
        <p:spPr>
          <a:xfrm>
            <a:off x="8303896" y="1945116"/>
            <a:ext cx="3145154" cy="2308324"/>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dirty="0"/>
              <a:t>Patients 27-45 years got </a:t>
            </a:r>
            <a:r>
              <a:rPr lang="en-US" sz="3600" b="1" dirty="0"/>
              <a:t>20% </a:t>
            </a:r>
            <a:r>
              <a:rPr lang="en-US" sz="2000" b="1" dirty="0"/>
              <a:t>(423 of 2074)</a:t>
            </a:r>
            <a:endParaRPr lang="en-US" sz="3600" b="1" dirty="0"/>
          </a:p>
          <a:p>
            <a:r>
              <a:rPr lang="en-US" dirty="0"/>
              <a:t>of their </a:t>
            </a:r>
            <a:r>
              <a:rPr lang="en-US" u="sng" dirty="0"/>
              <a:t>HPV</a:t>
            </a:r>
            <a:r>
              <a:rPr lang="en-US" dirty="0"/>
              <a:t> doses in Self-Scheduled Immunization Appointments.</a:t>
            </a:r>
          </a:p>
          <a:p>
            <a:r>
              <a:rPr lang="en-US" dirty="0"/>
              <a:t>The remainder were given in other appointments. </a:t>
            </a:r>
          </a:p>
        </p:txBody>
      </p:sp>
      <p:graphicFrame>
        <p:nvGraphicFramePr>
          <p:cNvPr id="8" name="Chart 7">
            <a:extLst>
              <a:ext uri="{FF2B5EF4-FFF2-40B4-BE49-F238E27FC236}">
                <a16:creationId xmlns:a16="http://schemas.microsoft.com/office/drawing/2014/main" id="{DB76DF83-EB61-EBF2-9D97-1C501B314EBD}"/>
              </a:ext>
            </a:extLst>
          </p:cNvPr>
          <p:cNvGraphicFramePr>
            <a:graphicFrameLocks/>
          </p:cNvGraphicFramePr>
          <p:nvPr>
            <p:extLst>
              <p:ext uri="{D42A27DB-BD31-4B8C-83A1-F6EECF244321}">
                <p14:modId xmlns:p14="http://schemas.microsoft.com/office/powerpoint/2010/main" val="1217099301"/>
              </p:ext>
            </p:extLst>
          </p:nvPr>
        </p:nvGraphicFramePr>
        <p:xfrm>
          <a:off x="495301" y="1945116"/>
          <a:ext cx="7610474" cy="414136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331F34F-467D-809B-7B59-D633EB290A9E}"/>
              </a:ext>
            </a:extLst>
          </p:cNvPr>
          <p:cNvSpPr txBox="1"/>
          <p:nvPr/>
        </p:nvSpPr>
        <p:spPr>
          <a:xfrm rot="16200000">
            <a:off x="-321488" y="3771681"/>
            <a:ext cx="1264246"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Count</a:t>
            </a:r>
          </a:p>
        </p:txBody>
      </p:sp>
      <p:sp>
        <p:nvSpPr>
          <p:cNvPr id="10" name="TextBox 9">
            <a:extLst>
              <a:ext uri="{FF2B5EF4-FFF2-40B4-BE49-F238E27FC236}">
                <a16:creationId xmlns:a16="http://schemas.microsoft.com/office/drawing/2014/main" id="{4D7D0BD0-F346-2A68-537B-E5BE27A8437D}"/>
              </a:ext>
            </a:extLst>
          </p:cNvPr>
          <p:cNvSpPr txBox="1"/>
          <p:nvPr/>
        </p:nvSpPr>
        <p:spPr>
          <a:xfrm>
            <a:off x="3179169" y="6057901"/>
            <a:ext cx="1121369"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Month</a:t>
            </a:r>
          </a:p>
        </p:txBody>
      </p:sp>
      <p:sp>
        <p:nvSpPr>
          <p:cNvPr id="12" name="Speech Bubble: Rectangle 11">
            <a:extLst>
              <a:ext uri="{FF2B5EF4-FFF2-40B4-BE49-F238E27FC236}">
                <a16:creationId xmlns:a16="http://schemas.microsoft.com/office/drawing/2014/main" id="{C2547F2F-F9A7-E061-1531-D6FC9B355D26}"/>
              </a:ext>
            </a:extLst>
          </p:cNvPr>
          <p:cNvSpPr/>
          <p:nvPr/>
        </p:nvSpPr>
        <p:spPr>
          <a:xfrm>
            <a:off x="1152525" y="2616182"/>
            <a:ext cx="997971" cy="889018"/>
          </a:xfrm>
          <a:prstGeom prst="wedgeRectCallout">
            <a:avLst>
              <a:gd name="adj1" fmla="val 31911"/>
              <a:gd name="adj2" fmla="val 140183"/>
            </a:avLst>
          </a:prstGeom>
          <a:solidFill>
            <a:schemeClr val="tx1"/>
          </a:solidFill>
          <a:ln>
            <a:solidFill>
              <a:schemeClr val="tx1"/>
            </a:solidFill>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t>GO LIVE Health </a:t>
            </a:r>
            <a:r>
              <a:rPr lang="en-US" sz="1100" b="1" dirty="0" err="1"/>
              <a:t>Maint</a:t>
            </a:r>
            <a:r>
              <a:rPr lang="en-US" sz="1100" b="1" dirty="0"/>
              <a:t>. for HPV optional start </a:t>
            </a:r>
          </a:p>
          <a:p>
            <a:pPr algn="ctr"/>
            <a:r>
              <a:rPr lang="en-US" sz="1100" b="1" dirty="0"/>
              <a:t>27 - 45 </a:t>
            </a:r>
            <a:r>
              <a:rPr lang="en-US" sz="1100" b="1" dirty="0" err="1"/>
              <a:t>yrs</a:t>
            </a:r>
            <a:endParaRPr lang="en-US" sz="1100" b="1" dirty="0"/>
          </a:p>
        </p:txBody>
      </p:sp>
      <p:sp>
        <p:nvSpPr>
          <p:cNvPr id="13" name="TextBox 12">
            <a:extLst>
              <a:ext uri="{FF2B5EF4-FFF2-40B4-BE49-F238E27FC236}">
                <a16:creationId xmlns:a16="http://schemas.microsoft.com/office/drawing/2014/main" id="{1AB6BCF4-5B46-614A-BB9F-A71E526DD03B}"/>
              </a:ext>
            </a:extLst>
          </p:cNvPr>
          <p:cNvSpPr txBox="1"/>
          <p:nvPr/>
        </p:nvSpPr>
        <p:spPr>
          <a:xfrm>
            <a:off x="8303896" y="4690386"/>
            <a:ext cx="3145155" cy="1200329"/>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dirty="0"/>
              <a:t>Go Live for </a:t>
            </a:r>
          </a:p>
          <a:p>
            <a:r>
              <a:rPr lang="en-US" b="1" dirty="0"/>
              <a:t>Health Maintenance for </a:t>
            </a:r>
            <a:r>
              <a:rPr lang="en-US" b="1" u="sng" dirty="0"/>
              <a:t>HPV</a:t>
            </a:r>
            <a:r>
              <a:rPr lang="en-US" b="1" dirty="0"/>
              <a:t> </a:t>
            </a:r>
          </a:p>
          <a:p>
            <a:r>
              <a:rPr lang="en-US" b="1" dirty="0"/>
              <a:t>optional start 27 – 45 years </a:t>
            </a:r>
          </a:p>
          <a:p>
            <a:r>
              <a:rPr lang="en-US" dirty="0"/>
              <a:t>was on 2023-08-17.</a:t>
            </a:r>
          </a:p>
        </p:txBody>
      </p:sp>
      <p:cxnSp>
        <p:nvCxnSpPr>
          <p:cNvPr id="14" name="Straight Arrow Connector 13">
            <a:extLst>
              <a:ext uri="{FF2B5EF4-FFF2-40B4-BE49-F238E27FC236}">
                <a16:creationId xmlns:a16="http://schemas.microsoft.com/office/drawing/2014/main" id="{49997016-E415-867D-6DD3-688F8206B216}"/>
              </a:ext>
            </a:extLst>
          </p:cNvPr>
          <p:cNvCxnSpPr>
            <a:cxnSpLocks/>
            <a:stCxn id="11" idx="2"/>
            <a:endCxn id="13" idx="0"/>
          </p:cNvCxnSpPr>
          <p:nvPr/>
        </p:nvCxnSpPr>
        <p:spPr>
          <a:xfrm>
            <a:off x="9876473" y="4253440"/>
            <a:ext cx="1" cy="4369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353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390E188-638C-7761-6E7C-1077C56E0102}"/>
              </a:ext>
            </a:extLst>
          </p:cNvPr>
          <p:cNvSpPr txBox="1"/>
          <p:nvPr/>
        </p:nvSpPr>
        <p:spPr>
          <a:xfrm>
            <a:off x="970800" y="1478611"/>
            <a:ext cx="9264882" cy="4154984"/>
          </a:xfrm>
          <a:prstGeom prst="rect">
            <a:avLst/>
          </a:prstGeom>
          <a:noFill/>
        </p:spPr>
        <p:txBody>
          <a:bodyPr wrap="square" rtlCol="0">
            <a:spAutoFit/>
          </a:bodyPr>
          <a:lstStyle/>
          <a:p>
            <a:pPr marL="514350" indent="-514350">
              <a:spcBef>
                <a:spcPts val="1200"/>
              </a:spcBef>
              <a:buFont typeface="+mj-lt"/>
              <a:buAutoNum type="arabicPeriod"/>
            </a:pPr>
            <a:r>
              <a:rPr lang="en-US" sz="3200" b="1" dirty="0"/>
              <a:t>Describe how MetroHealth implemented </a:t>
            </a:r>
          </a:p>
          <a:p>
            <a:pPr marL="514350"/>
            <a:r>
              <a:rPr lang="en-US" sz="3200" b="1" dirty="0"/>
              <a:t>self-scheduled vaccinations via MyChart.</a:t>
            </a:r>
          </a:p>
          <a:p>
            <a:pPr marL="514350" indent="-514350">
              <a:spcBef>
                <a:spcPts val="1200"/>
              </a:spcBef>
              <a:buFont typeface="+mj-lt"/>
              <a:buAutoNum type="arabicPeriod" startAt="2"/>
            </a:pPr>
            <a:r>
              <a:rPr lang="en-US" sz="3200" b="1" dirty="0"/>
              <a:t>Understand why we have seen a big jump in </a:t>
            </a:r>
            <a:r>
              <a:rPr lang="en-US" sz="3200" b="1" u="sng" dirty="0"/>
              <a:t>HPV</a:t>
            </a:r>
            <a:r>
              <a:rPr lang="en-US" sz="3200" b="1" dirty="0"/>
              <a:t> administrations in patients 27 yrs through 45 yrs.</a:t>
            </a:r>
          </a:p>
          <a:p>
            <a:pPr marL="514350" indent="-514350">
              <a:spcBef>
                <a:spcPts val="1200"/>
              </a:spcBef>
              <a:buFont typeface="+mj-lt"/>
              <a:buAutoNum type="arabicPeriod" startAt="2"/>
            </a:pPr>
            <a:r>
              <a:rPr lang="en-US" sz="3200" b="1" dirty="0"/>
              <a:t>Discuss difficulties surrounding “Shared Decision-Making” recommendations in an EHR.</a:t>
            </a:r>
          </a:p>
          <a:p>
            <a:pPr marL="514350" indent="-514350">
              <a:spcBef>
                <a:spcPts val="1200"/>
              </a:spcBef>
              <a:buFont typeface="+mj-lt"/>
              <a:buAutoNum type="arabicPeriod" startAt="2"/>
            </a:pPr>
            <a:r>
              <a:rPr lang="en-US" sz="3200" b="1" dirty="0"/>
              <a:t>Generate research questions.</a:t>
            </a:r>
          </a:p>
        </p:txBody>
      </p:sp>
      <p:sp>
        <p:nvSpPr>
          <p:cNvPr id="12" name="TextBox 11">
            <a:extLst>
              <a:ext uri="{FF2B5EF4-FFF2-40B4-BE49-F238E27FC236}">
                <a16:creationId xmlns:a16="http://schemas.microsoft.com/office/drawing/2014/main" id="{0C3EBEED-D9DC-5121-B221-37B4D20F8E09}"/>
              </a:ext>
            </a:extLst>
          </p:cNvPr>
          <p:cNvSpPr txBox="1"/>
          <p:nvPr/>
        </p:nvSpPr>
        <p:spPr>
          <a:xfrm>
            <a:off x="9713292" y="2207458"/>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p>
        </p:txBody>
      </p:sp>
      <p:sp>
        <p:nvSpPr>
          <p:cNvPr id="11" name="Title 10">
            <a:extLst>
              <a:ext uri="{FF2B5EF4-FFF2-40B4-BE49-F238E27FC236}">
                <a16:creationId xmlns:a16="http://schemas.microsoft.com/office/drawing/2014/main" id="{77A777A7-A460-86FA-B749-49F0BE8B8372}"/>
              </a:ext>
            </a:extLst>
          </p:cNvPr>
          <p:cNvSpPr>
            <a:spLocks noGrp="1"/>
          </p:cNvSpPr>
          <p:nvPr>
            <p:ph type="title"/>
          </p:nvPr>
        </p:nvSpPr>
        <p:spPr>
          <a:xfrm>
            <a:off x="578110" y="374883"/>
            <a:ext cx="11069705" cy="514579"/>
          </a:xfrm>
        </p:spPr>
        <p:txBody>
          <a:bodyPr/>
          <a:lstStyle/>
          <a:p>
            <a:r>
              <a:rPr lang="en-US" sz="2800" dirty="0"/>
              <a:t>Learning Objectives:</a:t>
            </a:r>
          </a:p>
        </p:txBody>
      </p:sp>
      <p:pic>
        <p:nvPicPr>
          <p:cNvPr id="3" name="Picture 2">
            <a:extLst>
              <a:ext uri="{FF2B5EF4-FFF2-40B4-BE49-F238E27FC236}">
                <a16:creationId xmlns:a16="http://schemas.microsoft.com/office/drawing/2014/main" id="{5EB47CFF-2CB7-953B-EE49-925739441CC0}"/>
              </a:ext>
            </a:extLst>
          </p:cNvPr>
          <p:cNvPicPr>
            <a:picLocks noChangeAspect="1"/>
          </p:cNvPicPr>
          <p:nvPr/>
        </p:nvPicPr>
        <p:blipFill>
          <a:blip r:embed="rId3"/>
          <a:stretch>
            <a:fillRect/>
          </a:stretch>
        </p:blipFill>
        <p:spPr>
          <a:xfrm>
            <a:off x="9713291" y="162545"/>
            <a:ext cx="1987001" cy="198700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36785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27533-7622-A785-2074-4A6BFBE8E2E9}"/>
              </a:ext>
            </a:extLst>
          </p:cNvPr>
          <p:cNvPicPr>
            <a:picLocks noChangeAspect="1"/>
          </p:cNvPicPr>
          <p:nvPr/>
        </p:nvPicPr>
        <p:blipFill>
          <a:blip r:embed="rId3"/>
          <a:stretch>
            <a:fillRect/>
          </a:stretch>
        </p:blipFill>
        <p:spPr>
          <a:xfrm>
            <a:off x="10172700" y="150742"/>
            <a:ext cx="1533440" cy="1533440"/>
          </a:xfrm>
          <a:prstGeom prst="rect">
            <a:avLst/>
          </a:prstGeom>
          <a:effectLst>
            <a:outerShdw blurRad="63500" sx="102000" sy="102000" algn="ctr" rotWithShape="0">
              <a:prstClr val="black">
                <a:alpha val="40000"/>
              </a:prstClr>
            </a:outerShdw>
          </a:effectLst>
        </p:spPr>
      </p:pic>
      <p:sp>
        <p:nvSpPr>
          <p:cNvPr id="12" name="TextBox 11">
            <a:extLst>
              <a:ext uri="{FF2B5EF4-FFF2-40B4-BE49-F238E27FC236}">
                <a16:creationId xmlns:a16="http://schemas.microsoft.com/office/drawing/2014/main" id="{0C3EBEED-D9DC-5121-B221-37B4D20F8E09}"/>
              </a:ext>
            </a:extLst>
          </p:cNvPr>
          <p:cNvSpPr txBox="1"/>
          <p:nvPr/>
        </p:nvSpPr>
        <p:spPr>
          <a:xfrm>
            <a:off x="9945919" y="1658261"/>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endParaRPr lang="en-US" sz="1100" dirty="0">
              <a:solidFill>
                <a:schemeClr val="bg2">
                  <a:lumMod val="75000"/>
                </a:schemeClr>
              </a:solidFill>
            </a:endParaRPr>
          </a:p>
        </p:txBody>
      </p:sp>
      <p:sp>
        <p:nvSpPr>
          <p:cNvPr id="11" name="Title 10">
            <a:extLst>
              <a:ext uri="{FF2B5EF4-FFF2-40B4-BE49-F238E27FC236}">
                <a16:creationId xmlns:a16="http://schemas.microsoft.com/office/drawing/2014/main" id="{77A777A7-A460-86FA-B749-49F0BE8B8372}"/>
              </a:ext>
            </a:extLst>
          </p:cNvPr>
          <p:cNvSpPr>
            <a:spLocks noGrp="1"/>
          </p:cNvSpPr>
          <p:nvPr>
            <p:ph type="title"/>
          </p:nvPr>
        </p:nvSpPr>
        <p:spPr>
          <a:xfrm>
            <a:off x="180147" y="0"/>
            <a:ext cx="11069705" cy="860695"/>
          </a:xfrm>
        </p:spPr>
        <p:txBody>
          <a:bodyPr/>
          <a:lstStyle/>
          <a:p>
            <a:r>
              <a:rPr lang="en-US" dirty="0"/>
              <a:t>Agenda</a:t>
            </a:r>
          </a:p>
        </p:txBody>
      </p:sp>
      <p:sp>
        <p:nvSpPr>
          <p:cNvPr id="14" name="TextBox 13">
            <a:extLst>
              <a:ext uri="{FF2B5EF4-FFF2-40B4-BE49-F238E27FC236}">
                <a16:creationId xmlns:a16="http://schemas.microsoft.com/office/drawing/2014/main" id="{9390E188-638C-7761-6E7C-1077C56E0102}"/>
              </a:ext>
            </a:extLst>
          </p:cNvPr>
          <p:cNvSpPr txBox="1"/>
          <p:nvPr/>
        </p:nvSpPr>
        <p:spPr>
          <a:xfrm>
            <a:off x="2044151" y="1261441"/>
            <a:ext cx="9888769" cy="2492990"/>
          </a:xfrm>
          <a:prstGeom prst="rect">
            <a:avLst/>
          </a:prstGeom>
          <a:noFill/>
        </p:spPr>
        <p:txBody>
          <a:bodyPr wrap="square" rtlCol="0">
            <a:spAutoFit/>
          </a:bodyPr>
          <a:lstStyle/>
          <a:p>
            <a:pPr marL="282575" indent="-282575">
              <a:buFont typeface="Arial" panose="020B0604020202020204" pitchFamily="34" charset="0"/>
              <a:buChar char="•"/>
            </a:pPr>
            <a:r>
              <a:rPr lang="en-US" sz="2800" dirty="0">
                <a:solidFill>
                  <a:prstClr val="white">
                    <a:lumMod val="65000"/>
                  </a:prstClr>
                </a:solidFill>
                <a:latin typeface="Brown Light"/>
              </a:rPr>
              <a:t>Introduction</a:t>
            </a:r>
          </a:p>
          <a:p>
            <a:pPr marL="282575" indent="-282575">
              <a:buFont typeface="Arial" panose="020B0604020202020204" pitchFamily="34" charset="0"/>
              <a:buChar char="•"/>
              <a:defRPr/>
            </a:pPr>
            <a:r>
              <a:rPr lang="en-US" sz="2800" dirty="0">
                <a:solidFill>
                  <a:prstClr val="white">
                    <a:lumMod val="65000"/>
                  </a:prstClr>
                </a:solidFill>
                <a:latin typeface="Brown Light"/>
              </a:rPr>
              <a:t>What we built</a:t>
            </a:r>
          </a:p>
          <a:p>
            <a:pPr marL="282575" indent="-282575">
              <a:buFont typeface="Arial" panose="020B0604020202020204" pitchFamily="34" charset="0"/>
              <a:buChar char="•"/>
              <a:defRPr/>
            </a:pPr>
            <a:r>
              <a:rPr lang="en-US" sz="2800" dirty="0">
                <a:solidFill>
                  <a:prstClr val="white">
                    <a:lumMod val="65000"/>
                  </a:prstClr>
                </a:solidFill>
                <a:latin typeface="Brown Light"/>
              </a:rPr>
              <a:t>Outcomes</a:t>
            </a:r>
          </a:p>
          <a:p>
            <a:pPr marL="342900" indent="-342900">
              <a:buFont typeface="Arial" panose="020B0604020202020204" pitchFamily="34" charset="0"/>
              <a:buChar char="•"/>
              <a:defRPr/>
            </a:pPr>
            <a:r>
              <a:rPr lang="en-US" sz="4400" b="1" dirty="0"/>
              <a:t>Conclusions </a:t>
            </a:r>
          </a:p>
          <a:p>
            <a:pPr marL="282575" indent="-282575">
              <a:buFont typeface="Arial" panose="020B0604020202020204" pitchFamily="34" charset="0"/>
              <a:buChar char="•"/>
              <a:defRPr/>
            </a:pPr>
            <a:r>
              <a:rPr lang="en-US" sz="2800" dirty="0">
                <a:solidFill>
                  <a:prstClr val="white">
                    <a:lumMod val="65000"/>
                  </a:prstClr>
                </a:solidFill>
                <a:latin typeface="Brown Light"/>
              </a:rPr>
              <a:t>Discussion</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0FD7EC36-FF80-1329-59FB-7D7F14E60B6B}"/>
                  </a:ext>
                </a:extLst>
              </p14:cNvPr>
              <p14:cNvContentPartPr/>
              <p14:nvPr/>
            </p14:nvContentPartPr>
            <p14:xfrm>
              <a:off x="4628685" y="-581400"/>
              <a:ext cx="360" cy="360"/>
            </p14:xfrm>
          </p:contentPart>
        </mc:Choice>
        <mc:Fallback xmlns="">
          <p:pic>
            <p:nvPicPr>
              <p:cNvPr id="8" name="Ink 7">
                <a:extLst>
                  <a:ext uri="{FF2B5EF4-FFF2-40B4-BE49-F238E27FC236}">
                    <a16:creationId xmlns:a16="http://schemas.microsoft.com/office/drawing/2014/main" id="{0FD7EC36-FF80-1329-59FB-7D7F14E60B6B}"/>
                  </a:ext>
                </a:extLst>
              </p:cNvPr>
              <p:cNvPicPr/>
              <p:nvPr/>
            </p:nvPicPr>
            <p:blipFill>
              <a:blip r:embed="rId5"/>
              <a:stretch>
                <a:fillRect/>
              </a:stretch>
            </p:blipFill>
            <p:spPr>
              <a:xfrm>
                <a:off x="4619685" y="-590400"/>
                <a:ext cx="18000" cy="18000"/>
              </a:xfrm>
              <a:prstGeom prst="rect">
                <a:avLst/>
              </a:prstGeom>
            </p:spPr>
          </p:pic>
        </mc:Fallback>
      </mc:AlternateContent>
    </p:spTree>
    <p:extLst>
      <p:ext uri="{BB962C8B-B14F-4D97-AF65-F5344CB8AC3E}">
        <p14:creationId xmlns:p14="http://schemas.microsoft.com/office/powerpoint/2010/main" val="3702687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EEB203-FB48-9F44-7421-D4A007DC1915}"/>
              </a:ext>
            </a:extLst>
          </p:cNvPr>
          <p:cNvSpPr>
            <a:spLocks noGrp="1"/>
          </p:cNvSpPr>
          <p:nvPr>
            <p:ph type="body" sz="quarter" idx="20"/>
          </p:nvPr>
        </p:nvSpPr>
        <p:spPr>
          <a:xfrm>
            <a:off x="609601" y="1209616"/>
            <a:ext cx="11026586" cy="403860"/>
          </a:xfrm>
        </p:spPr>
        <p:txBody>
          <a:bodyPr/>
          <a:lstStyle/>
          <a:p>
            <a:r>
              <a:rPr lang="en-US" sz="2800" b="1" dirty="0"/>
              <a:t>Self-Scheduled Vaccination Appointments</a:t>
            </a:r>
          </a:p>
        </p:txBody>
      </p:sp>
      <p:sp>
        <p:nvSpPr>
          <p:cNvPr id="6" name="Title 5">
            <a:extLst>
              <a:ext uri="{FF2B5EF4-FFF2-40B4-BE49-F238E27FC236}">
                <a16:creationId xmlns:a16="http://schemas.microsoft.com/office/drawing/2014/main" id="{1E33D1B0-5D28-E3BB-44B2-AF1A47204380}"/>
              </a:ext>
            </a:extLst>
          </p:cNvPr>
          <p:cNvSpPr>
            <a:spLocks noGrp="1"/>
          </p:cNvSpPr>
          <p:nvPr>
            <p:ph type="title"/>
          </p:nvPr>
        </p:nvSpPr>
        <p:spPr>
          <a:xfrm>
            <a:off x="609601" y="90068"/>
            <a:ext cx="11026587" cy="1040635"/>
          </a:xfrm>
        </p:spPr>
        <p:txBody>
          <a:bodyPr/>
          <a:lstStyle/>
          <a:p>
            <a:r>
              <a:rPr lang="en-US" dirty="0"/>
              <a:t>Conclusions </a:t>
            </a:r>
            <a:r>
              <a:rPr lang="en-US" sz="3200" dirty="0"/>
              <a:t>(1 of 2)</a:t>
            </a:r>
            <a:endParaRPr lang="en-US" dirty="0"/>
          </a:p>
        </p:txBody>
      </p:sp>
      <p:sp>
        <p:nvSpPr>
          <p:cNvPr id="7" name="Content Placeholder 6">
            <a:extLst>
              <a:ext uri="{FF2B5EF4-FFF2-40B4-BE49-F238E27FC236}">
                <a16:creationId xmlns:a16="http://schemas.microsoft.com/office/drawing/2014/main" id="{EE98A70C-3C2B-A3B6-5F14-A8ECB4E4F8E7}"/>
              </a:ext>
            </a:extLst>
          </p:cNvPr>
          <p:cNvSpPr>
            <a:spLocks noGrp="1"/>
          </p:cNvSpPr>
          <p:nvPr>
            <p:ph sz="quarter" idx="25"/>
          </p:nvPr>
        </p:nvSpPr>
        <p:spPr>
          <a:xfrm>
            <a:off x="609601" y="1697356"/>
            <a:ext cx="11026586" cy="4911149"/>
          </a:xfrm>
        </p:spPr>
        <p:txBody>
          <a:bodyPr/>
          <a:lstStyle/>
          <a:p>
            <a:pPr marL="346075"/>
            <a:r>
              <a:rPr lang="en-US" sz="2800" b="1" dirty="0">
                <a:solidFill>
                  <a:schemeClr val="tx1"/>
                </a:solidFill>
              </a:rPr>
              <a:t>Patients use it frequently</a:t>
            </a:r>
          </a:p>
          <a:p>
            <a:pPr lvl="1">
              <a:spcBef>
                <a:spcPts val="0"/>
              </a:spcBef>
              <a:buFont typeface="Wingdings" panose="05000000000000000000" pitchFamily="2" charset="2"/>
              <a:buChar char="ü"/>
            </a:pPr>
            <a:r>
              <a:rPr lang="en-US" sz="2400" dirty="0">
                <a:solidFill>
                  <a:schemeClr val="tx1"/>
                </a:solidFill>
              </a:rPr>
              <a:t>Patients of all ages use our functionality</a:t>
            </a:r>
          </a:p>
          <a:p>
            <a:pPr lvl="1">
              <a:spcBef>
                <a:spcPts val="0"/>
              </a:spcBef>
              <a:buFont typeface="Wingdings" panose="05000000000000000000" pitchFamily="2" charset="2"/>
              <a:buChar char="ü"/>
            </a:pPr>
            <a:r>
              <a:rPr lang="en-US" sz="2400" dirty="0">
                <a:solidFill>
                  <a:schemeClr val="tx1"/>
                </a:solidFill>
              </a:rPr>
              <a:t>Many different vaccines given</a:t>
            </a:r>
          </a:p>
          <a:p>
            <a:pPr marL="346075"/>
            <a:r>
              <a:rPr lang="en-US" sz="2800" b="1" dirty="0">
                <a:solidFill>
                  <a:schemeClr val="tx1"/>
                </a:solidFill>
              </a:rPr>
              <a:t>Within limits, the patient is in the driver’s seat regarding</a:t>
            </a:r>
          </a:p>
          <a:p>
            <a:pPr lvl="1">
              <a:spcBef>
                <a:spcPts val="0"/>
              </a:spcBef>
              <a:buFont typeface="Wingdings" panose="05000000000000000000" pitchFamily="2" charset="2"/>
              <a:buChar char="ü"/>
            </a:pPr>
            <a:r>
              <a:rPr lang="en-US" sz="2400" dirty="0">
                <a:solidFill>
                  <a:schemeClr val="tx1"/>
                </a:solidFill>
              </a:rPr>
              <a:t>Which vaccines to request</a:t>
            </a:r>
          </a:p>
          <a:p>
            <a:pPr lvl="1">
              <a:spcBef>
                <a:spcPts val="0"/>
              </a:spcBef>
              <a:buFont typeface="Wingdings" panose="05000000000000000000" pitchFamily="2" charset="2"/>
              <a:buChar char="ü"/>
            </a:pPr>
            <a:r>
              <a:rPr lang="en-US" sz="2400" dirty="0">
                <a:solidFill>
                  <a:schemeClr val="tx1"/>
                </a:solidFill>
              </a:rPr>
              <a:t>Appointment date</a:t>
            </a:r>
          </a:p>
          <a:p>
            <a:pPr lvl="1">
              <a:spcBef>
                <a:spcPts val="0"/>
              </a:spcBef>
              <a:buFont typeface="Wingdings" panose="05000000000000000000" pitchFamily="2" charset="2"/>
              <a:buChar char="ü"/>
            </a:pPr>
            <a:r>
              <a:rPr lang="en-US" sz="2400" dirty="0">
                <a:solidFill>
                  <a:schemeClr val="tx1"/>
                </a:solidFill>
              </a:rPr>
              <a:t>Location</a:t>
            </a:r>
          </a:p>
          <a:p>
            <a:pPr marL="346075"/>
            <a:r>
              <a:rPr lang="en-US" sz="2800" b="1" dirty="0">
                <a:solidFill>
                  <a:schemeClr val="tx1"/>
                </a:solidFill>
              </a:rPr>
              <a:t>Staff appreciate the itemized request list on the schedule</a:t>
            </a:r>
          </a:p>
          <a:p>
            <a:pPr marL="346075"/>
            <a:r>
              <a:rPr lang="en-US" sz="2800" b="1" dirty="0">
                <a:solidFill>
                  <a:schemeClr val="tx1"/>
                </a:solidFill>
              </a:rPr>
              <a:t>We see evidence of successful dialogue and screening </a:t>
            </a:r>
          </a:p>
          <a:p>
            <a:pPr lvl="1">
              <a:spcBef>
                <a:spcPts val="0"/>
              </a:spcBef>
              <a:buFont typeface="Wingdings" panose="05000000000000000000" pitchFamily="2" charset="2"/>
              <a:buChar char="ü"/>
            </a:pPr>
            <a:r>
              <a:rPr lang="en-US" sz="2400" dirty="0">
                <a:solidFill>
                  <a:schemeClr val="tx1"/>
                </a:solidFill>
              </a:rPr>
              <a:t>Some patients get </a:t>
            </a:r>
            <a:r>
              <a:rPr lang="en-US" sz="2400" u="sng" dirty="0">
                <a:solidFill>
                  <a:schemeClr val="tx1"/>
                </a:solidFill>
              </a:rPr>
              <a:t>fewer</a:t>
            </a:r>
            <a:r>
              <a:rPr lang="en-US" sz="2400" dirty="0">
                <a:solidFill>
                  <a:schemeClr val="tx1"/>
                </a:solidFill>
              </a:rPr>
              <a:t> vaccines than requested</a:t>
            </a:r>
          </a:p>
          <a:p>
            <a:pPr lvl="1">
              <a:spcBef>
                <a:spcPts val="0"/>
              </a:spcBef>
              <a:buFont typeface="Wingdings" panose="05000000000000000000" pitchFamily="2" charset="2"/>
              <a:buChar char="ü"/>
            </a:pPr>
            <a:r>
              <a:rPr lang="en-US" sz="2400" dirty="0">
                <a:solidFill>
                  <a:schemeClr val="tx1"/>
                </a:solidFill>
              </a:rPr>
              <a:t>Some patients get </a:t>
            </a:r>
            <a:r>
              <a:rPr lang="en-US" sz="2400" u="sng" dirty="0">
                <a:solidFill>
                  <a:schemeClr val="tx1"/>
                </a:solidFill>
              </a:rPr>
              <a:t>more</a:t>
            </a:r>
            <a:r>
              <a:rPr lang="en-US" sz="2400" dirty="0">
                <a:solidFill>
                  <a:schemeClr val="tx1"/>
                </a:solidFill>
              </a:rPr>
              <a:t> vaccines than requested</a:t>
            </a:r>
          </a:p>
          <a:p>
            <a:pPr marL="342900"/>
            <a:r>
              <a:rPr lang="en-US" sz="2800" b="1" dirty="0">
                <a:solidFill>
                  <a:schemeClr val="tx1"/>
                </a:solidFill>
              </a:rPr>
              <a:t>Many visits </a:t>
            </a:r>
            <a:r>
              <a:rPr lang="en-US" sz="2800" b="1">
                <a:solidFill>
                  <a:schemeClr val="tx1"/>
                </a:solidFill>
              </a:rPr>
              <a:t>are Canceled </a:t>
            </a:r>
            <a:r>
              <a:rPr lang="en-US" sz="2800" b="1" dirty="0">
                <a:solidFill>
                  <a:schemeClr val="tx1"/>
                </a:solidFill>
              </a:rPr>
              <a:t>or No Show</a:t>
            </a:r>
          </a:p>
          <a:p>
            <a:pPr>
              <a:spcBef>
                <a:spcPts val="0"/>
              </a:spcBef>
              <a:buFont typeface="Wingdings" panose="05000000000000000000" pitchFamily="2" charset="2"/>
              <a:buChar char="ü"/>
            </a:pPr>
            <a:endParaRPr lang="en-US" sz="2400" dirty="0">
              <a:solidFill>
                <a:schemeClr val="tx1"/>
              </a:solidFill>
            </a:endParaRPr>
          </a:p>
        </p:txBody>
      </p:sp>
      <p:pic>
        <p:nvPicPr>
          <p:cNvPr id="9" name="Picture 8">
            <a:extLst>
              <a:ext uri="{FF2B5EF4-FFF2-40B4-BE49-F238E27FC236}">
                <a16:creationId xmlns:a16="http://schemas.microsoft.com/office/drawing/2014/main" id="{2132A009-DF30-B751-909D-E8FB70FCAD5D}"/>
              </a:ext>
            </a:extLst>
          </p:cNvPr>
          <p:cNvPicPr>
            <a:picLocks noChangeAspect="1"/>
          </p:cNvPicPr>
          <p:nvPr/>
        </p:nvPicPr>
        <p:blipFill>
          <a:blip r:embed="rId3"/>
          <a:stretch>
            <a:fillRect/>
          </a:stretch>
        </p:blipFill>
        <p:spPr>
          <a:xfrm>
            <a:off x="10077449" y="249495"/>
            <a:ext cx="1504949" cy="1504949"/>
          </a:xfrm>
          <a:prstGeom prst="rect">
            <a:avLst/>
          </a:prstGeom>
          <a:effectLst>
            <a:outerShdw blurRad="63500" sx="102000" sy="102000" algn="ctr" rotWithShape="0">
              <a:prstClr val="black">
                <a:alpha val="40000"/>
              </a:prstClr>
            </a:outerShdw>
          </a:effectLst>
        </p:spPr>
      </p:pic>
      <p:sp>
        <p:nvSpPr>
          <p:cNvPr id="10" name="TextBox 9">
            <a:extLst>
              <a:ext uri="{FF2B5EF4-FFF2-40B4-BE49-F238E27FC236}">
                <a16:creationId xmlns:a16="http://schemas.microsoft.com/office/drawing/2014/main" id="{A0FAA8DA-E63D-3BFC-16D2-520D3164C600}"/>
              </a:ext>
            </a:extLst>
          </p:cNvPr>
          <p:cNvSpPr txBox="1"/>
          <p:nvPr/>
        </p:nvSpPr>
        <p:spPr>
          <a:xfrm>
            <a:off x="9836422" y="1811410"/>
            <a:ext cx="1987001"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E7E6E6">
                    <a:lumMod val="75000"/>
                  </a:srgbClr>
                </a:solidFill>
                <a:effectLst/>
                <a:uLnTx/>
                <a:uFillTx/>
                <a:latin typeface="Arial" panose="020B0604020202020204" pitchFamily="34" charset="0"/>
                <a:ea typeface="+mn-ea"/>
                <a:cs typeface="+mn-cs"/>
              </a:rPr>
              <a:t>Icon created by Freepik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E7E6E6">
                    <a:lumMod val="75000"/>
                  </a:srgbClr>
                </a:solidFill>
                <a:effectLst/>
                <a:uLnTx/>
                <a:uFillTx/>
                <a:latin typeface="Arial" panose="020B0604020202020204" pitchFamily="34" charset="0"/>
                <a:ea typeface="+mn-ea"/>
                <a:cs typeface="+mn-cs"/>
              </a:rPr>
              <a:t>Flaticon.com</a:t>
            </a:r>
            <a:endParaRPr kumimoji="0" lang="en-US" sz="1100" b="0" i="0" u="none" strike="noStrike" kern="1200" cap="none" spc="0" normalizeH="0" baseline="0" noProof="0" dirty="0">
              <a:ln>
                <a:noFill/>
              </a:ln>
              <a:solidFill>
                <a:srgbClr val="E7E6E6">
                  <a:lumMod val="75000"/>
                </a:srgbClr>
              </a:solidFill>
              <a:effectLst/>
              <a:uLnTx/>
              <a:uFillTx/>
              <a:latin typeface="Brown Light"/>
              <a:ea typeface="+mn-ea"/>
              <a:cs typeface="+mn-cs"/>
            </a:endParaRPr>
          </a:p>
        </p:txBody>
      </p:sp>
    </p:spTree>
    <p:extLst>
      <p:ext uri="{BB962C8B-B14F-4D97-AF65-F5344CB8AC3E}">
        <p14:creationId xmlns:p14="http://schemas.microsoft.com/office/powerpoint/2010/main" val="823110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EEB203-FB48-9F44-7421-D4A007DC1915}"/>
              </a:ext>
            </a:extLst>
          </p:cNvPr>
          <p:cNvSpPr>
            <a:spLocks noGrp="1"/>
          </p:cNvSpPr>
          <p:nvPr>
            <p:ph type="body" sz="quarter" idx="20"/>
          </p:nvPr>
        </p:nvSpPr>
        <p:spPr>
          <a:xfrm>
            <a:off x="609601" y="1467088"/>
            <a:ext cx="11026586" cy="403860"/>
          </a:xfrm>
        </p:spPr>
        <p:txBody>
          <a:bodyPr/>
          <a:lstStyle/>
          <a:p>
            <a:r>
              <a:rPr lang="en-US" sz="2800" b="1" dirty="0"/>
              <a:t>Health Maintenance &amp; HPV Vaccine</a:t>
            </a:r>
          </a:p>
        </p:txBody>
      </p:sp>
      <p:sp>
        <p:nvSpPr>
          <p:cNvPr id="6" name="Title 5">
            <a:extLst>
              <a:ext uri="{FF2B5EF4-FFF2-40B4-BE49-F238E27FC236}">
                <a16:creationId xmlns:a16="http://schemas.microsoft.com/office/drawing/2014/main" id="{1E33D1B0-5D28-E3BB-44B2-AF1A47204380}"/>
              </a:ext>
            </a:extLst>
          </p:cNvPr>
          <p:cNvSpPr>
            <a:spLocks noGrp="1"/>
          </p:cNvSpPr>
          <p:nvPr>
            <p:ph type="title"/>
          </p:nvPr>
        </p:nvSpPr>
        <p:spPr>
          <a:xfrm>
            <a:off x="609601" y="90068"/>
            <a:ext cx="11026587" cy="1040635"/>
          </a:xfrm>
        </p:spPr>
        <p:txBody>
          <a:bodyPr/>
          <a:lstStyle/>
          <a:p>
            <a:r>
              <a:rPr lang="en-US" dirty="0"/>
              <a:t>Conclusions </a:t>
            </a:r>
            <a:r>
              <a:rPr lang="en-US" sz="3200" dirty="0"/>
              <a:t>(2 of 2)</a:t>
            </a:r>
            <a:endParaRPr lang="en-US" dirty="0"/>
          </a:p>
        </p:txBody>
      </p:sp>
      <p:sp>
        <p:nvSpPr>
          <p:cNvPr id="7" name="Content Placeholder 6">
            <a:extLst>
              <a:ext uri="{FF2B5EF4-FFF2-40B4-BE49-F238E27FC236}">
                <a16:creationId xmlns:a16="http://schemas.microsoft.com/office/drawing/2014/main" id="{EE98A70C-3C2B-A3B6-5F14-A8ECB4E4F8E7}"/>
              </a:ext>
            </a:extLst>
          </p:cNvPr>
          <p:cNvSpPr>
            <a:spLocks noGrp="1"/>
          </p:cNvSpPr>
          <p:nvPr>
            <p:ph sz="quarter" idx="25"/>
          </p:nvPr>
        </p:nvSpPr>
        <p:spPr>
          <a:xfrm>
            <a:off x="476251" y="2207333"/>
            <a:ext cx="11026586" cy="3609514"/>
          </a:xfrm>
        </p:spPr>
        <p:txBody>
          <a:bodyPr/>
          <a:lstStyle/>
          <a:p>
            <a:pPr marL="346075"/>
            <a:r>
              <a:rPr lang="en-US" sz="2800" b="1" dirty="0">
                <a:solidFill>
                  <a:schemeClr val="tx1"/>
                </a:solidFill>
              </a:rPr>
              <a:t>We saw that the introduction into the EHR of Health Maintenance for HPV Vaccine Shared Decision-Making from 27 yrs through 45 yrs </a:t>
            </a:r>
          </a:p>
          <a:p>
            <a:pPr marL="1028700" lvl="1" indent="-454025">
              <a:buFont typeface="Wingdings" panose="05000000000000000000" pitchFamily="2" charset="2"/>
              <a:buChar char="ü"/>
            </a:pPr>
            <a:r>
              <a:rPr lang="en-US" sz="2400" dirty="0">
                <a:solidFill>
                  <a:schemeClr val="tx1"/>
                </a:solidFill>
              </a:rPr>
              <a:t>Was accompanied by a large rise in HPV doses given to that age group.</a:t>
            </a:r>
          </a:p>
          <a:p>
            <a:pPr marL="1031875" lvl="1" indent="-457200">
              <a:buFont typeface="Wingdings" panose="05000000000000000000" pitchFamily="2" charset="2"/>
              <a:buChar char="ü"/>
            </a:pPr>
            <a:r>
              <a:rPr lang="en-US" sz="2400" dirty="0">
                <a:solidFill>
                  <a:schemeClr val="tx1"/>
                </a:solidFill>
              </a:rPr>
              <a:t>Enabled a non-trivial number of patients to use MyChart Self-Scheduling functionality to obtain a dose of HPV vaccine. </a:t>
            </a:r>
          </a:p>
          <a:p>
            <a:pPr marL="1031875" lvl="1" indent="-457200">
              <a:buFont typeface="Wingdings" panose="05000000000000000000" pitchFamily="2" charset="2"/>
              <a:buChar char="ü"/>
            </a:pPr>
            <a:r>
              <a:rPr lang="en-US" sz="2400" dirty="0">
                <a:solidFill>
                  <a:schemeClr val="tx1"/>
                </a:solidFill>
              </a:rPr>
              <a:t>But most doses of HPV vaccine given in this age group, were given in non-Self-Scheduled Immunization Appointments.</a:t>
            </a:r>
          </a:p>
          <a:p>
            <a:pPr marL="346075"/>
            <a:r>
              <a:rPr lang="en-US" sz="2800" b="1" dirty="0">
                <a:solidFill>
                  <a:schemeClr val="tx1"/>
                </a:solidFill>
              </a:rPr>
              <a:t>We do not know what was discussed in the Shared Decision-Making conversations between patients and their immunization providers. </a:t>
            </a:r>
          </a:p>
          <a:p>
            <a:pPr marL="346075"/>
            <a:endParaRPr lang="en-US" sz="2400" dirty="0">
              <a:solidFill>
                <a:schemeClr val="tx1"/>
              </a:solidFill>
            </a:endParaRPr>
          </a:p>
        </p:txBody>
      </p:sp>
      <p:pic>
        <p:nvPicPr>
          <p:cNvPr id="9" name="Picture 8">
            <a:extLst>
              <a:ext uri="{FF2B5EF4-FFF2-40B4-BE49-F238E27FC236}">
                <a16:creationId xmlns:a16="http://schemas.microsoft.com/office/drawing/2014/main" id="{2132A009-DF30-B751-909D-E8FB70FCAD5D}"/>
              </a:ext>
            </a:extLst>
          </p:cNvPr>
          <p:cNvPicPr>
            <a:picLocks noChangeAspect="1"/>
          </p:cNvPicPr>
          <p:nvPr/>
        </p:nvPicPr>
        <p:blipFill>
          <a:blip r:embed="rId3"/>
          <a:stretch>
            <a:fillRect/>
          </a:stretch>
        </p:blipFill>
        <p:spPr>
          <a:xfrm>
            <a:off x="10077449" y="249495"/>
            <a:ext cx="1504949" cy="1504949"/>
          </a:xfrm>
          <a:prstGeom prst="rect">
            <a:avLst/>
          </a:prstGeom>
          <a:effectLst>
            <a:outerShdw blurRad="63500" sx="102000" sy="102000" algn="ctr" rotWithShape="0">
              <a:prstClr val="black">
                <a:alpha val="40000"/>
              </a:prstClr>
            </a:outerShdw>
          </a:effectLst>
        </p:spPr>
      </p:pic>
      <p:sp>
        <p:nvSpPr>
          <p:cNvPr id="10" name="TextBox 9">
            <a:extLst>
              <a:ext uri="{FF2B5EF4-FFF2-40B4-BE49-F238E27FC236}">
                <a16:creationId xmlns:a16="http://schemas.microsoft.com/office/drawing/2014/main" id="{A0FAA8DA-E63D-3BFC-16D2-520D3164C600}"/>
              </a:ext>
            </a:extLst>
          </p:cNvPr>
          <p:cNvSpPr txBox="1"/>
          <p:nvPr/>
        </p:nvSpPr>
        <p:spPr>
          <a:xfrm>
            <a:off x="9836422" y="1811410"/>
            <a:ext cx="1987001"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E7E6E6">
                    <a:lumMod val="75000"/>
                  </a:srgbClr>
                </a:solidFill>
                <a:effectLst/>
                <a:uLnTx/>
                <a:uFillTx/>
                <a:latin typeface="Arial" panose="020B0604020202020204" pitchFamily="34" charset="0"/>
                <a:ea typeface="+mn-ea"/>
                <a:cs typeface="+mn-cs"/>
              </a:rPr>
              <a:t>Icon created by Freepik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E7E6E6">
                    <a:lumMod val="75000"/>
                  </a:srgbClr>
                </a:solidFill>
                <a:effectLst/>
                <a:uLnTx/>
                <a:uFillTx/>
                <a:latin typeface="Arial" panose="020B0604020202020204" pitchFamily="34" charset="0"/>
                <a:ea typeface="+mn-ea"/>
                <a:cs typeface="+mn-cs"/>
              </a:rPr>
              <a:t>Flaticon.com</a:t>
            </a:r>
            <a:endParaRPr kumimoji="0" lang="en-US" sz="1100" b="0" i="0" u="none" strike="noStrike" kern="1200" cap="none" spc="0" normalizeH="0" baseline="0" noProof="0" dirty="0">
              <a:ln>
                <a:noFill/>
              </a:ln>
              <a:solidFill>
                <a:srgbClr val="E7E6E6">
                  <a:lumMod val="75000"/>
                </a:srgbClr>
              </a:solidFill>
              <a:effectLst/>
              <a:uLnTx/>
              <a:uFillTx/>
              <a:latin typeface="Brown Light"/>
              <a:ea typeface="+mn-ea"/>
              <a:cs typeface="+mn-cs"/>
            </a:endParaRPr>
          </a:p>
        </p:txBody>
      </p:sp>
    </p:spTree>
    <p:extLst>
      <p:ext uri="{BB962C8B-B14F-4D97-AF65-F5344CB8AC3E}">
        <p14:creationId xmlns:p14="http://schemas.microsoft.com/office/powerpoint/2010/main" val="38727183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0A07BB-3362-58D2-A1FE-83E10B41C884}"/>
              </a:ext>
            </a:extLst>
          </p:cNvPr>
          <p:cNvSpPr>
            <a:spLocks noGrp="1"/>
          </p:cNvSpPr>
          <p:nvPr>
            <p:ph type="title"/>
          </p:nvPr>
        </p:nvSpPr>
        <p:spPr/>
        <p:txBody>
          <a:bodyPr/>
          <a:lstStyle/>
          <a:p>
            <a:r>
              <a:rPr lang="en-US" dirty="0"/>
              <a:t>Credits</a:t>
            </a:r>
          </a:p>
        </p:txBody>
      </p:sp>
      <p:sp>
        <p:nvSpPr>
          <p:cNvPr id="5" name="Text Placeholder 3">
            <a:extLst>
              <a:ext uri="{FF2B5EF4-FFF2-40B4-BE49-F238E27FC236}">
                <a16:creationId xmlns:a16="http://schemas.microsoft.com/office/drawing/2014/main" id="{A470955B-11DF-82D2-07D4-7330D5904B27}"/>
              </a:ext>
            </a:extLst>
          </p:cNvPr>
          <p:cNvSpPr txBox="1">
            <a:spLocks/>
          </p:cNvSpPr>
          <p:nvPr/>
        </p:nvSpPr>
        <p:spPr>
          <a:xfrm>
            <a:off x="1749247" y="2449623"/>
            <a:ext cx="7416134" cy="17368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600" b="1" dirty="0"/>
              <a:t>David Bar-Shain </a:t>
            </a:r>
            <a:r>
              <a:rPr lang="en-US" dirty="0"/>
              <a:t>[Physician Programmer]</a:t>
            </a:r>
            <a:endParaRPr lang="en-US" sz="3600" dirty="0"/>
          </a:p>
          <a:p>
            <a:pPr marL="457200" indent="-457200"/>
            <a:r>
              <a:rPr lang="en-US" sz="3600" b="1" dirty="0"/>
              <a:t>Patricia Krall</a:t>
            </a:r>
            <a:r>
              <a:rPr lang="en-US" sz="3600" dirty="0"/>
              <a:t> </a:t>
            </a:r>
            <a:r>
              <a:rPr lang="en-US" dirty="0"/>
              <a:t>[Cadence Analyst]</a:t>
            </a:r>
            <a:endParaRPr lang="en-US" sz="3600" dirty="0"/>
          </a:p>
          <a:p>
            <a:pPr marL="457200" indent="-457200"/>
            <a:r>
              <a:rPr lang="en-US" sz="3600" b="1" dirty="0"/>
              <a:t>Jonathan Lewis </a:t>
            </a:r>
            <a:r>
              <a:rPr lang="en-US" dirty="0"/>
              <a:t>[Cogito Analyst]</a:t>
            </a:r>
            <a:endParaRPr lang="en-US" sz="3600" dirty="0"/>
          </a:p>
        </p:txBody>
      </p:sp>
      <p:pic>
        <p:nvPicPr>
          <p:cNvPr id="8" name="Picture 7">
            <a:extLst>
              <a:ext uri="{FF2B5EF4-FFF2-40B4-BE49-F238E27FC236}">
                <a16:creationId xmlns:a16="http://schemas.microsoft.com/office/drawing/2014/main" id="{42362F86-6790-B328-67C6-AEF804149459}"/>
              </a:ext>
            </a:extLst>
          </p:cNvPr>
          <p:cNvPicPr>
            <a:picLocks noChangeAspect="1"/>
          </p:cNvPicPr>
          <p:nvPr/>
        </p:nvPicPr>
        <p:blipFill>
          <a:blip r:embed="rId3"/>
          <a:stretch>
            <a:fillRect/>
          </a:stretch>
        </p:blipFill>
        <p:spPr>
          <a:xfrm>
            <a:off x="9252366" y="578451"/>
            <a:ext cx="1736886" cy="1736886"/>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ED8DCCC3-24CA-A85F-6A7A-1DFF5F1074F9}"/>
              </a:ext>
            </a:extLst>
          </p:cNvPr>
          <p:cNvSpPr txBox="1"/>
          <p:nvPr/>
        </p:nvSpPr>
        <p:spPr>
          <a:xfrm>
            <a:off x="9165381" y="2240605"/>
            <a:ext cx="2127411"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E7E6E6">
                    <a:lumMod val="75000"/>
                  </a:srgbClr>
                </a:solidFill>
                <a:effectLst/>
                <a:uLnTx/>
                <a:uFillTx/>
                <a:latin typeface="Arial" panose="020B0604020202020204" pitchFamily="34" charset="0"/>
                <a:ea typeface="+mn-ea"/>
                <a:cs typeface="+mn-cs"/>
              </a:rPr>
              <a:t>Icon created by Muhammad Ali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E7E6E6">
                    <a:lumMod val="75000"/>
                  </a:srgbClr>
                </a:solidFill>
                <a:effectLst/>
                <a:uLnTx/>
                <a:uFillTx/>
                <a:latin typeface="Arial" panose="020B0604020202020204" pitchFamily="34" charset="0"/>
                <a:ea typeface="+mn-ea"/>
                <a:cs typeface="+mn-cs"/>
              </a:rPr>
              <a:t>Flaticon.com</a:t>
            </a:r>
            <a:endParaRPr kumimoji="0" lang="en-US" sz="1100" b="0" i="0" u="none" strike="noStrike" kern="1200" cap="none" spc="0" normalizeH="0" baseline="0" noProof="0" dirty="0">
              <a:ln>
                <a:noFill/>
              </a:ln>
              <a:solidFill>
                <a:srgbClr val="E7E6E6">
                  <a:lumMod val="75000"/>
                </a:srgbClr>
              </a:solidFill>
              <a:effectLst/>
              <a:uLnTx/>
              <a:uFillTx/>
              <a:latin typeface="Brown Light"/>
              <a:ea typeface="+mn-ea"/>
              <a:cs typeface="+mn-cs"/>
            </a:endParaRPr>
          </a:p>
        </p:txBody>
      </p:sp>
    </p:spTree>
    <p:extLst>
      <p:ext uri="{BB962C8B-B14F-4D97-AF65-F5344CB8AC3E}">
        <p14:creationId xmlns:p14="http://schemas.microsoft.com/office/powerpoint/2010/main" val="2238086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77CF8F-E388-6924-6E8F-21484BBCEA1C}"/>
              </a:ext>
            </a:extLst>
          </p:cNvPr>
          <p:cNvSpPr>
            <a:spLocks noGrp="1"/>
          </p:cNvSpPr>
          <p:nvPr>
            <p:ph type="body" sz="quarter" idx="20"/>
          </p:nvPr>
        </p:nvSpPr>
        <p:spPr>
          <a:xfrm>
            <a:off x="371939" y="916870"/>
            <a:ext cx="11054196" cy="5347451"/>
          </a:xfrm>
          <a:prstGeom prst="rect">
            <a:avLst/>
          </a:prstGeom>
        </p:spPr>
        <p:txBody>
          <a:bodyPr/>
          <a:lstStyle/>
          <a:p>
            <a:pPr marL="457200" indent="-457200">
              <a:buFont typeface="Arial" panose="020B0604020202020204" pitchFamily="34" charset="0"/>
              <a:buChar char="•"/>
            </a:pPr>
            <a:r>
              <a:rPr lang="en-US" sz="1800" dirty="0">
                <a:solidFill>
                  <a:schemeClr val="tx1"/>
                </a:solidFill>
              </a:rPr>
              <a:t>Bar-Shain, DS (2023). Self-Scheduled Vaccinations via MyChart: Empowering Patients &amp; Increasing Access. Unpublished manuscript. HIMSS Stage 7 Case Study.</a:t>
            </a:r>
          </a:p>
          <a:p>
            <a:pPr marL="457200" indent="-457200">
              <a:buFont typeface="Arial" panose="020B0604020202020204" pitchFamily="34" charset="0"/>
              <a:buChar char="•"/>
            </a:pPr>
            <a:r>
              <a:rPr lang="en-US" sz="1800" dirty="0">
                <a:solidFill>
                  <a:schemeClr val="tx1"/>
                </a:solidFill>
                <a:effectLst/>
                <a:ea typeface="Times New Roman" panose="02020603050405020304" pitchFamily="18" charset="0"/>
              </a:rPr>
              <a:t>Bar-Shain DS. “</a:t>
            </a:r>
            <a:r>
              <a:rPr lang="en-US" sz="1800" dirty="0">
                <a:solidFill>
                  <a:schemeClr val="tx1"/>
                </a:solidFill>
                <a:ea typeface="Times New Roman" panose="02020603050405020304" pitchFamily="18" charset="0"/>
              </a:rPr>
              <a:t>Using a Table to Look Something Up” in </a:t>
            </a:r>
            <a:r>
              <a:rPr lang="en-US" sz="1800" i="1" dirty="0">
                <a:solidFill>
                  <a:schemeClr val="tx1"/>
                </a:solidFill>
                <a:effectLst/>
                <a:ea typeface="Times New Roman" panose="02020603050405020304" pitchFamily="18" charset="0"/>
              </a:rPr>
              <a:t>The other</a:t>
            </a:r>
            <a:r>
              <a:rPr lang="en-US" sz="1800" dirty="0">
                <a:solidFill>
                  <a:schemeClr val="tx1"/>
                </a:solidFill>
                <a:effectLst/>
                <a:ea typeface="Times New Roman" panose="02020603050405020304" pitchFamily="18" charset="0"/>
              </a:rPr>
              <a:t> </a:t>
            </a:r>
            <a:r>
              <a:rPr lang="en-US" sz="1800" i="1" dirty="0">
                <a:solidFill>
                  <a:schemeClr val="tx1"/>
                </a:solidFill>
                <a:effectLst/>
                <a:ea typeface="Times New Roman" panose="02020603050405020304" pitchFamily="18" charset="0"/>
              </a:rPr>
              <a:t>MUMPS: Physician Programmers Explain Their Code. </a:t>
            </a:r>
            <a:r>
              <a:rPr lang="en-US" sz="1800" dirty="0">
                <a:solidFill>
                  <a:schemeClr val="tx1"/>
                </a:solidFill>
                <a:effectLst/>
                <a:ea typeface="Times New Roman" panose="02020603050405020304" pitchFamily="18" charset="0"/>
              </a:rPr>
              <a:t>Physician’s Advisory Council: Expert Group Meeting, Epic Systems Corp. (May 2023)</a:t>
            </a:r>
          </a:p>
          <a:p>
            <a:pPr marL="457200">
              <a:spcBef>
                <a:spcPts val="0"/>
              </a:spcBef>
            </a:pPr>
            <a:r>
              <a:rPr lang="en-US" sz="1800" dirty="0">
                <a:hlinkClick r:id="rId3"/>
              </a:rPr>
              <a:t>https://eventarchive.epic.com/Past%20Events/2023%20Events/XGM/Physicians%20Advisory%20Council%20(PAC)/PAC20%20The%20Other%20MUMPS%20-%20Physician%20Programmers%20Explain%20Their%20Code.pdf</a:t>
            </a:r>
            <a:endParaRPr lang="en-US" sz="1800" dirty="0"/>
          </a:p>
          <a:p>
            <a:pPr marL="457200" indent="-457200">
              <a:buFont typeface="Arial" panose="020B0604020202020204" pitchFamily="34" charset="0"/>
              <a:buChar char="•"/>
            </a:pPr>
            <a:r>
              <a:rPr lang="en-US" sz="1800" dirty="0">
                <a:solidFill>
                  <a:schemeClr val="tx1"/>
                </a:solidFill>
                <a:effectLst/>
              </a:rPr>
              <a:t>Centers for Disease Control and Prevention. (2023, December 6). </a:t>
            </a:r>
            <a:r>
              <a:rPr lang="en-US" sz="1800" i="1" dirty="0">
                <a:solidFill>
                  <a:schemeClr val="tx1"/>
                </a:solidFill>
                <a:effectLst/>
              </a:rPr>
              <a:t>Adult immunization schedule notes</a:t>
            </a:r>
            <a:r>
              <a:rPr lang="en-US" sz="1800" dirty="0">
                <a:solidFill>
                  <a:schemeClr val="tx1"/>
                </a:solidFill>
                <a:effectLst/>
              </a:rPr>
              <a:t>. Centers for Disease Control and Prevention. </a:t>
            </a:r>
            <a:r>
              <a:rPr lang="en-US" sz="1800" dirty="0">
                <a:effectLst/>
                <a:hlinkClick r:id="rId3"/>
              </a:rPr>
              <a:t>https://www.cdc.gov/vaccines/schedules/hcp/imz/adult-schedule-notes.html#note-hpv </a:t>
            </a:r>
            <a:endParaRPr lang="en-US" sz="1800" dirty="0">
              <a:effectLst/>
            </a:endParaRPr>
          </a:p>
          <a:p>
            <a:pPr marL="457200" indent="-457200">
              <a:buFont typeface="Arial" panose="020B0604020202020204" pitchFamily="34" charset="0"/>
              <a:buChar char="•"/>
            </a:pPr>
            <a:r>
              <a:rPr lang="en-US" sz="1800" dirty="0">
                <a:solidFill>
                  <a:schemeClr val="tx1"/>
                </a:solidFill>
                <a:effectLst/>
              </a:rPr>
              <a:t>Centers for Disease Control and Prevention. (2022, June 5). </a:t>
            </a:r>
            <a:r>
              <a:rPr lang="en-US" sz="1800" i="1" dirty="0">
                <a:solidFill>
                  <a:schemeClr val="tx1"/>
                </a:solidFill>
                <a:effectLst/>
              </a:rPr>
              <a:t>Shared Clinical Decision-Making HPV Vaccination for  Adults Aged 27-45 Years</a:t>
            </a:r>
            <a:r>
              <a:rPr lang="en-US" sz="1800" dirty="0">
                <a:solidFill>
                  <a:schemeClr val="tx1"/>
                </a:solidFill>
                <a:effectLst/>
              </a:rPr>
              <a:t>. Retrieved February 18, 2024, from </a:t>
            </a:r>
            <a:r>
              <a:rPr lang="en-US" sz="1800" dirty="0">
                <a:effectLst/>
                <a:hlinkClick r:id="rId4"/>
              </a:rPr>
              <a:t>https://www.cdc.gov/vaccines/hcp/admin/downloads/isd-job-aid-scdm-hpv-shared-clinical-decision-making-hpv.pdf</a:t>
            </a:r>
            <a:endParaRPr lang="en-US" sz="1800" dirty="0">
              <a:effectLst/>
            </a:endParaRPr>
          </a:p>
          <a:p>
            <a:pPr marL="457200" indent="-457200">
              <a:buFont typeface="Arial" panose="020B0604020202020204" pitchFamily="34" charset="0"/>
              <a:buChar char="•"/>
            </a:pPr>
            <a:r>
              <a:rPr lang="en-US" sz="1800" dirty="0">
                <a:solidFill>
                  <a:schemeClr val="tx1"/>
                </a:solidFill>
              </a:rPr>
              <a:t>Epic Systems Corp. (2024). Use the American Cancer Society’s Recommendations for HPV Vaccine Series. Immunization Scheduling Setup and Support Guide. </a:t>
            </a:r>
            <a:r>
              <a:rPr lang="en-US" sz="1800" dirty="0">
                <a:hlinkClick r:id="rId5"/>
              </a:rPr>
              <a:t>https://galaxy.epic.com/?#Browse/page=1!68!50!3664677,3664712,100244422&amp;rank=1&amp;queryid=117348590&amp;docid=98303</a:t>
            </a:r>
            <a:endParaRPr lang="en-US" sz="1800" dirty="0"/>
          </a:p>
        </p:txBody>
      </p:sp>
      <p:sp>
        <p:nvSpPr>
          <p:cNvPr id="3" name="Title 2">
            <a:extLst>
              <a:ext uri="{FF2B5EF4-FFF2-40B4-BE49-F238E27FC236}">
                <a16:creationId xmlns:a16="http://schemas.microsoft.com/office/drawing/2014/main" id="{890A07BB-3362-58D2-A1FE-83E10B41C884}"/>
              </a:ext>
            </a:extLst>
          </p:cNvPr>
          <p:cNvSpPr>
            <a:spLocks noGrp="1"/>
          </p:cNvSpPr>
          <p:nvPr>
            <p:ph type="title"/>
          </p:nvPr>
        </p:nvSpPr>
        <p:spPr>
          <a:xfrm>
            <a:off x="576656" y="177422"/>
            <a:ext cx="11069705" cy="555832"/>
          </a:xfrm>
        </p:spPr>
        <p:txBody>
          <a:bodyPr>
            <a:normAutofit fontScale="90000"/>
          </a:bodyPr>
          <a:lstStyle/>
          <a:p>
            <a:r>
              <a:rPr lang="en-US" dirty="0"/>
              <a:t>References</a:t>
            </a:r>
          </a:p>
        </p:txBody>
      </p:sp>
    </p:spTree>
    <p:extLst>
      <p:ext uri="{BB962C8B-B14F-4D97-AF65-F5344CB8AC3E}">
        <p14:creationId xmlns:p14="http://schemas.microsoft.com/office/powerpoint/2010/main" val="2384301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27533-7622-A785-2074-4A6BFBE8E2E9}"/>
              </a:ext>
            </a:extLst>
          </p:cNvPr>
          <p:cNvPicPr>
            <a:picLocks noChangeAspect="1"/>
          </p:cNvPicPr>
          <p:nvPr/>
        </p:nvPicPr>
        <p:blipFill>
          <a:blip r:embed="rId3"/>
          <a:stretch>
            <a:fillRect/>
          </a:stretch>
        </p:blipFill>
        <p:spPr>
          <a:xfrm>
            <a:off x="10172700" y="150742"/>
            <a:ext cx="1533440" cy="1533440"/>
          </a:xfrm>
          <a:prstGeom prst="rect">
            <a:avLst/>
          </a:prstGeom>
          <a:effectLst>
            <a:outerShdw blurRad="63500" sx="102000" sy="102000" algn="ctr" rotWithShape="0">
              <a:prstClr val="black">
                <a:alpha val="40000"/>
              </a:prstClr>
            </a:outerShdw>
          </a:effectLst>
        </p:spPr>
      </p:pic>
      <p:sp>
        <p:nvSpPr>
          <p:cNvPr id="12" name="TextBox 11">
            <a:extLst>
              <a:ext uri="{FF2B5EF4-FFF2-40B4-BE49-F238E27FC236}">
                <a16:creationId xmlns:a16="http://schemas.microsoft.com/office/drawing/2014/main" id="{0C3EBEED-D9DC-5121-B221-37B4D20F8E09}"/>
              </a:ext>
            </a:extLst>
          </p:cNvPr>
          <p:cNvSpPr txBox="1"/>
          <p:nvPr/>
        </p:nvSpPr>
        <p:spPr>
          <a:xfrm>
            <a:off x="9945919" y="1658261"/>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endParaRPr lang="en-US" sz="1100" dirty="0">
              <a:solidFill>
                <a:schemeClr val="bg2">
                  <a:lumMod val="75000"/>
                </a:schemeClr>
              </a:solidFill>
            </a:endParaRPr>
          </a:p>
        </p:txBody>
      </p:sp>
      <p:sp>
        <p:nvSpPr>
          <p:cNvPr id="11" name="Title 10">
            <a:extLst>
              <a:ext uri="{FF2B5EF4-FFF2-40B4-BE49-F238E27FC236}">
                <a16:creationId xmlns:a16="http://schemas.microsoft.com/office/drawing/2014/main" id="{77A777A7-A460-86FA-B749-49F0BE8B8372}"/>
              </a:ext>
            </a:extLst>
          </p:cNvPr>
          <p:cNvSpPr>
            <a:spLocks noGrp="1"/>
          </p:cNvSpPr>
          <p:nvPr>
            <p:ph type="title"/>
          </p:nvPr>
        </p:nvSpPr>
        <p:spPr>
          <a:xfrm>
            <a:off x="180147" y="0"/>
            <a:ext cx="11069705" cy="860695"/>
          </a:xfrm>
        </p:spPr>
        <p:txBody>
          <a:bodyPr/>
          <a:lstStyle/>
          <a:p>
            <a:r>
              <a:rPr lang="en-US" dirty="0"/>
              <a:t>Agenda</a:t>
            </a:r>
          </a:p>
        </p:txBody>
      </p:sp>
      <p:sp>
        <p:nvSpPr>
          <p:cNvPr id="14" name="TextBox 13">
            <a:extLst>
              <a:ext uri="{FF2B5EF4-FFF2-40B4-BE49-F238E27FC236}">
                <a16:creationId xmlns:a16="http://schemas.microsoft.com/office/drawing/2014/main" id="{9390E188-638C-7761-6E7C-1077C56E0102}"/>
              </a:ext>
            </a:extLst>
          </p:cNvPr>
          <p:cNvSpPr txBox="1"/>
          <p:nvPr/>
        </p:nvSpPr>
        <p:spPr>
          <a:xfrm>
            <a:off x="2044151" y="1261441"/>
            <a:ext cx="9888769" cy="2492990"/>
          </a:xfrm>
          <a:prstGeom prst="rect">
            <a:avLst/>
          </a:prstGeom>
          <a:noFill/>
        </p:spPr>
        <p:txBody>
          <a:bodyPr wrap="square" rtlCol="0">
            <a:spAutoFit/>
          </a:bodyPr>
          <a:lstStyle/>
          <a:p>
            <a:pPr marL="282575" indent="-282575">
              <a:buFont typeface="Arial" panose="020B0604020202020204" pitchFamily="34" charset="0"/>
              <a:buChar char="•"/>
            </a:pPr>
            <a:r>
              <a:rPr lang="en-US" sz="2800" dirty="0">
                <a:solidFill>
                  <a:prstClr val="white">
                    <a:lumMod val="65000"/>
                  </a:prstClr>
                </a:solidFill>
                <a:latin typeface="Brown Light"/>
              </a:rPr>
              <a:t>Introduction</a:t>
            </a:r>
          </a:p>
          <a:p>
            <a:pPr marL="282575" indent="-282575">
              <a:buFont typeface="Arial" panose="020B0604020202020204" pitchFamily="34" charset="0"/>
              <a:buChar char="•"/>
              <a:defRPr/>
            </a:pPr>
            <a:r>
              <a:rPr lang="en-US" sz="2800" dirty="0">
                <a:solidFill>
                  <a:prstClr val="white">
                    <a:lumMod val="65000"/>
                  </a:prstClr>
                </a:solidFill>
                <a:latin typeface="Brown Light"/>
              </a:rPr>
              <a:t>What we built</a:t>
            </a:r>
          </a:p>
          <a:p>
            <a:pPr marL="282575" indent="-282575">
              <a:buFont typeface="Arial" panose="020B0604020202020204" pitchFamily="34" charset="0"/>
              <a:buChar char="•"/>
              <a:defRPr/>
            </a:pPr>
            <a:r>
              <a:rPr lang="en-US" sz="2800" dirty="0">
                <a:solidFill>
                  <a:prstClr val="white">
                    <a:lumMod val="65000"/>
                  </a:prstClr>
                </a:solidFill>
                <a:latin typeface="Brown Light"/>
              </a:rPr>
              <a:t>Outcomes</a:t>
            </a:r>
          </a:p>
          <a:p>
            <a:pPr marL="282575" indent="-282575">
              <a:buFont typeface="Arial" panose="020B0604020202020204" pitchFamily="34" charset="0"/>
              <a:buChar char="•"/>
              <a:defRPr/>
            </a:pPr>
            <a:r>
              <a:rPr lang="en-US" sz="2800" dirty="0">
                <a:solidFill>
                  <a:prstClr val="white">
                    <a:lumMod val="65000"/>
                  </a:prstClr>
                </a:solidFill>
                <a:latin typeface="Brown Light"/>
              </a:rPr>
              <a:t>Conclusions </a:t>
            </a:r>
          </a:p>
          <a:p>
            <a:pPr marL="342900" indent="-342900">
              <a:buFont typeface="Arial" panose="020B0604020202020204" pitchFamily="34" charset="0"/>
              <a:buChar char="•"/>
              <a:defRPr/>
            </a:pPr>
            <a:r>
              <a:rPr lang="en-US" sz="4400" b="1" dirty="0"/>
              <a:t>Discussion</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0FD7EC36-FF80-1329-59FB-7D7F14E60B6B}"/>
                  </a:ext>
                </a:extLst>
              </p14:cNvPr>
              <p14:cNvContentPartPr/>
              <p14:nvPr/>
            </p14:nvContentPartPr>
            <p14:xfrm>
              <a:off x="4628685" y="-581400"/>
              <a:ext cx="360" cy="360"/>
            </p14:xfrm>
          </p:contentPart>
        </mc:Choice>
        <mc:Fallback xmlns="">
          <p:pic>
            <p:nvPicPr>
              <p:cNvPr id="8" name="Ink 7">
                <a:extLst>
                  <a:ext uri="{FF2B5EF4-FFF2-40B4-BE49-F238E27FC236}">
                    <a16:creationId xmlns:a16="http://schemas.microsoft.com/office/drawing/2014/main" id="{0FD7EC36-FF80-1329-59FB-7D7F14E60B6B}"/>
                  </a:ext>
                </a:extLst>
              </p:cNvPr>
              <p:cNvPicPr/>
              <p:nvPr/>
            </p:nvPicPr>
            <p:blipFill>
              <a:blip r:embed="rId5"/>
              <a:stretch>
                <a:fillRect/>
              </a:stretch>
            </p:blipFill>
            <p:spPr>
              <a:xfrm>
                <a:off x="4619685" y="-590400"/>
                <a:ext cx="18000" cy="18000"/>
              </a:xfrm>
              <a:prstGeom prst="rect">
                <a:avLst/>
              </a:prstGeom>
            </p:spPr>
          </p:pic>
        </mc:Fallback>
      </mc:AlternateContent>
    </p:spTree>
    <p:extLst>
      <p:ext uri="{BB962C8B-B14F-4D97-AF65-F5344CB8AC3E}">
        <p14:creationId xmlns:p14="http://schemas.microsoft.com/office/powerpoint/2010/main" val="7070185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390E188-638C-7761-6E7C-1077C56E0102}"/>
              </a:ext>
            </a:extLst>
          </p:cNvPr>
          <p:cNvSpPr txBox="1"/>
          <p:nvPr/>
        </p:nvSpPr>
        <p:spPr>
          <a:xfrm>
            <a:off x="578110" y="1101030"/>
            <a:ext cx="9066800" cy="6432530"/>
          </a:xfrm>
          <a:prstGeom prst="rect">
            <a:avLst/>
          </a:prstGeom>
          <a:noFill/>
        </p:spPr>
        <p:txBody>
          <a:bodyPr wrap="square" rtlCol="0">
            <a:spAutoFit/>
          </a:bodyPr>
          <a:lstStyle/>
          <a:p>
            <a:pPr marL="514350" indent="-514350">
              <a:spcBef>
                <a:spcPts val="1200"/>
              </a:spcBef>
              <a:buFont typeface="Wingdings" panose="05000000000000000000" pitchFamily="2" charset="2"/>
              <a:buChar char="v"/>
            </a:pPr>
            <a:r>
              <a:rPr lang="en-US" sz="3200" b="1" dirty="0"/>
              <a:t>Using your lenses of </a:t>
            </a:r>
            <a:r>
              <a:rPr lang="en-US" sz="3200" b="1" dirty="0">
                <a:solidFill>
                  <a:schemeClr val="accent1"/>
                </a:solidFill>
              </a:rPr>
              <a:t>Population Health &amp; Health Disparities </a:t>
            </a:r>
            <a:r>
              <a:rPr lang="en-US" sz="3200" b="1" dirty="0"/>
              <a:t>what research questions do you have about self-scheduled vaccinations via MyChart? </a:t>
            </a:r>
          </a:p>
          <a:p>
            <a:pPr marL="514350" indent="-514350">
              <a:spcBef>
                <a:spcPts val="1200"/>
              </a:spcBef>
              <a:buFont typeface="Wingdings" panose="05000000000000000000" pitchFamily="2" charset="2"/>
              <a:buChar char="v"/>
            </a:pPr>
            <a:r>
              <a:rPr lang="en-US" sz="3200" b="1" dirty="0"/>
              <a:t>Is it </a:t>
            </a:r>
            <a:r>
              <a:rPr lang="en-US" sz="3200" b="1" dirty="0">
                <a:solidFill>
                  <a:schemeClr val="accent1"/>
                </a:solidFill>
              </a:rPr>
              <a:t>appropriate to forecast </a:t>
            </a:r>
            <a:r>
              <a:rPr lang="en-US" sz="3200" b="1" dirty="0"/>
              <a:t>Shared Decision Making for HPV vaccine for adults 27 yrs through 45 yrs via Health Maintenance and show it to </a:t>
            </a:r>
            <a:r>
              <a:rPr lang="en-US" sz="3200" b="1" dirty="0">
                <a:solidFill>
                  <a:schemeClr val="accent1"/>
                </a:solidFill>
              </a:rPr>
              <a:t>providers?</a:t>
            </a:r>
          </a:p>
          <a:p>
            <a:pPr marL="514350" indent="-514350">
              <a:spcBef>
                <a:spcPts val="1200"/>
              </a:spcBef>
              <a:buFont typeface="Wingdings" panose="05000000000000000000" pitchFamily="2" charset="2"/>
              <a:buChar char="v"/>
            </a:pPr>
            <a:r>
              <a:rPr lang="en-US" sz="3200" b="1" dirty="0"/>
              <a:t>Is it </a:t>
            </a:r>
            <a:r>
              <a:rPr lang="en-US" sz="3200" b="1" dirty="0">
                <a:solidFill>
                  <a:schemeClr val="accent1"/>
                </a:solidFill>
              </a:rPr>
              <a:t>appropriate to share </a:t>
            </a:r>
            <a:r>
              <a:rPr lang="en-US" sz="3200" b="1" dirty="0"/>
              <a:t>Shared Decision-Making forecasts with </a:t>
            </a:r>
            <a:r>
              <a:rPr lang="en-US" sz="3200" b="1" dirty="0">
                <a:solidFill>
                  <a:schemeClr val="accent1"/>
                </a:solidFill>
              </a:rPr>
              <a:t>patients?</a:t>
            </a:r>
          </a:p>
          <a:p>
            <a:pPr marL="514350" indent="-514350">
              <a:spcBef>
                <a:spcPts val="1200"/>
              </a:spcBef>
              <a:buFont typeface="+mj-lt"/>
              <a:buAutoNum type="alphaUcPeriod"/>
            </a:pPr>
            <a:endParaRPr lang="en-US" sz="3200" b="1" dirty="0"/>
          </a:p>
          <a:p>
            <a:pPr marL="514350" indent="-514350">
              <a:spcBef>
                <a:spcPts val="1200"/>
              </a:spcBef>
              <a:buFont typeface="+mj-lt"/>
              <a:buAutoNum type="alphaUcPeriod"/>
            </a:pPr>
            <a:endParaRPr lang="en-US" sz="3200" b="1" dirty="0"/>
          </a:p>
          <a:p>
            <a:pPr>
              <a:spcBef>
                <a:spcPts val="1200"/>
              </a:spcBef>
            </a:pPr>
            <a:endParaRPr lang="en-US" sz="1000" b="1" i="0" dirty="0">
              <a:solidFill>
                <a:srgbClr val="000000"/>
              </a:solidFill>
              <a:effectLst/>
              <a:latin typeface="Open Sans" panose="020B0606030504020204" pitchFamily="34" charset="0"/>
            </a:endParaRPr>
          </a:p>
        </p:txBody>
      </p:sp>
      <p:sp>
        <p:nvSpPr>
          <p:cNvPr id="12" name="TextBox 11">
            <a:extLst>
              <a:ext uri="{FF2B5EF4-FFF2-40B4-BE49-F238E27FC236}">
                <a16:creationId xmlns:a16="http://schemas.microsoft.com/office/drawing/2014/main" id="{0C3EBEED-D9DC-5121-B221-37B4D20F8E09}"/>
              </a:ext>
            </a:extLst>
          </p:cNvPr>
          <p:cNvSpPr txBox="1"/>
          <p:nvPr/>
        </p:nvSpPr>
        <p:spPr>
          <a:xfrm>
            <a:off x="9713292" y="2207458"/>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p>
        </p:txBody>
      </p:sp>
      <p:sp>
        <p:nvSpPr>
          <p:cNvPr id="11" name="Title 10">
            <a:extLst>
              <a:ext uri="{FF2B5EF4-FFF2-40B4-BE49-F238E27FC236}">
                <a16:creationId xmlns:a16="http://schemas.microsoft.com/office/drawing/2014/main" id="{77A777A7-A460-86FA-B749-49F0BE8B8372}"/>
              </a:ext>
            </a:extLst>
          </p:cNvPr>
          <p:cNvSpPr>
            <a:spLocks noGrp="1"/>
          </p:cNvSpPr>
          <p:nvPr>
            <p:ph type="title"/>
          </p:nvPr>
        </p:nvSpPr>
        <p:spPr>
          <a:xfrm>
            <a:off x="578110" y="374883"/>
            <a:ext cx="11069705" cy="514579"/>
          </a:xfrm>
        </p:spPr>
        <p:txBody>
          <a:bodyPr/>
          <a:lstStyle/>
          <a:p>
            <a:r>
              <a:rPr lang="en-US" sz="2800" dirty="0"/>
              <a:t>Discussion:</a:t>
            </a:r>
          </a:p>
        </p:txBody>
      </p:sp>
      <p:pic>
        <p:nvPicPr>
          <p:cNvPr id="17" name="Picture 16">
            <a:extLst>
              <a:ext uri="{FF2B5EF4-FFF2-40B4-BE49-F238E27FC236}">
                <a16:creationId xmlns:a16="http://schemas.microsoft.com/office/drawing/2014/main" id="{6C145F30-29F4-56BF-36F9-5EA5F68897A2}"/>
              </a:ext>
            </a:extLst>
          </p:cNvPr>
          <p:cNvPicPr>
            <a:picLocks noChangeAspect="1"/>
          </p:cNvPicPr>
          <p:nvPr/>
        </p:nvPicPr>
        <p:blipFill>
          <a:blip r:embed="rId3"/>
          <a:stretch>
            <a:fillRect/>
          </a:stretch>
        </p:blipFill>
        <p:spPr>
          <a:xfrm>
            <a:off x="9820688" y="163315"/>
            <a:ext cx="2083724" cy="2083724"/>
          </a:xfrm>
          <a:prstGeom prst="rect">
            <a:avLst/>
          </a:prstGeom>
        </p:spPr>
      </p:pic>
    </p:spTree>
    <p:extLst>
      <p:ext uri="{BB962C8B-B14F-4D97-AF65-F5344CB8AC3E}">
        <p14:creationId xmlns:p14="http://schemas.microsoft.com/office/powerpoint/2010/main" val="828298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C3EBEED-D9DC-5121-B221-37B4D20F8E09}"/>
              </a:ext>
            </a:extLst>
          </p:cNvPr>
          <p:cNvSpPr txBox="1"/>
          <p:nvPr/>
        </p:nvSpPr>
        <p:spPr>
          <a:xfrm>
            <a:off x="9713292" y="2207458"/>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a:t>
            </a:r>
            <a:r>
              <a:rPr lang="en-US" sz="1100" b="0" i="1" u="none" strike="noStrike" baseline="0" dirty="0" err="1">
                <a:solidFill>
                  <a:schemeClr val="bg2">
                    <a:lumMod val="75000"/>
                  </a:schemeClr>
                </a:solidFill>
                <a:latin typeface="Arial" panose="020B0604020202020204" pitchFamily="34" charset="0"/>
              </a:rPr>
              <a:t>flatart_icons</a:t>
            </a:r>
            <a:endParaRPr lang="en-US" sz="1100" b="0" i="1" u="none" strike="noStrike" baseline="0" dirty="0">
              <a:solidFill>
                <a:schemeClr val="bg2">
                  <a:lumMod val="75000"/>
                </a:schemeClr>
              </a:solidFill>
              <a:latin typeface="Arial" panose="020B0604020202020204" pitchFamily="34" charset="0"/>
            </a:endParaRPr>
          </a:p>
          <a:p>
            <a:pPr algn="ctr"/>
            <a:r>
              <a:rPr lang="en-US" sz="1100" b="0" i="1" u="none" strike="noStrike" baseline="0" dirty="0">
                <a:solidFill>
                  <a:schemeClr val="bg2">
                    <a:lumMod val="75000"/>
                  </a:schemeClr>
                </a:solidFill>
                <a:latin typeface="Arial" panose="020B0604020202020204" pitchFamily="34" charset="0"/>
              </a:rPr>
              <a:t>Flaticon.com</a:t>
            </a:r>
          </a:p>
        </p:txBody>
      </p:sp>
      <p:sp>
        <p:nvSpPr>
          <p:cNvPr id="3" name="Title 2">
            <a:extLst>
              <a:ext uri="{FF2B5EF4-FFF2-40B4-BE49-F238E27FC236}">
                <a16:creationId xmlns:a16="http://schemas.microsoft.com/office/drawing/2014/main" id="{919460B9-292D-647D-0A48-ACAC161DF13F}"/>
              </a:ext>
            </a:extLst>
          </p:cNvPr>
          <p:cNvSpPr>
            <a:spLocks noGrp="1"/>
          </p:cNvSpPr>
          <p:nvPr>
            <p:ph type="title"/>
          </p:nvPr>
        </p:nvSpPr>
        <p:spPr>
          <a:xfrm>
            <a:off x="1779378" y="2044816"/>
            <a:ext cx="8633243" cy="2768367"/>
          </a:xfrm>
        </p:spPr>
        <p:txBody>
          <a:bodyPr>
            <a:normAutofit/>
          </a:bodyPr>
          <a:lstStyle/>
          <a:p>
            <a:pPr algn="ctr">
              <a:spcBef>
                <a:spcPts val="1200"/>
              </a:spcBef>
            </a:pPr>
            <a:r>
              <a:rPr lang="en-US" sz="4400" b="1" dirty="0"/>
              <a:t>Thank you!</a:t>
            </a:r>
            <a:br>
              <a:rPr lang="en-US" sz="4400" b="1" dirty="0"/>
            </a:br>
            <a:br>
              <a:rPr lang="en-US" sz="4400" b="1" dirty="0"/>
            </a:br>
            <a:r>
              <a:rPr lang="en-US" sz="4400" b="1" dirty="0">
                <a:hlinkClick r:id="rId3"/>
              </a:rPr>
              <a:t>dbarshain@metrohealth.com</a:t>
            </a:r>
            <a:endParaRPr lang="en-US" dirty="0"/>
          </a:p>
        </p:txBody>
      </p:sp>
      <p:pic>
        <p:nvPicPr>
          <p:cNvPr id="5" name="Picture 4">
            <a:extLst>
              <a:ext uri="{FF2B5EF4-FFF2-40B4-BE49-F238E27FC236}">
                <a16:creationId xmlns:a16="http://schemas.microsoft.com/office/drawing/2014/main" id="{157FE856-B289-DBF7-F4E8-E78EA5E43E8A}"/>
              </a:ext>
            </a:extLst>
          </p:cNvPr>
          <p:cNvPicPr>
            <a:picLocks noChangeAspect="1"/>
          </p:cNvPicPr>
          <p:nvPr/>
        </p:nvPicPr>
        <p:blipFill>
          <a:blip r:embed="rId4"/>
          <a:stretch>
            <a:fillRect/>
          </a:stretch>
        </p:blipFill>
        <p:spPr>
          <a:xfrm>
            <a:off x="9663804" y="141273"/>
            <a:ext cx="2085975" cy="20859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31369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27533-7622-A785-2074-4A6BFBE8E2E9}"/>
              </a:ext>
            </a:extLst>
          </p:cNvPr>
          <p:cNvPicPr>
            <a:picLocks noChangeAspect="1"/>
          </p:cNvPicPr>
          <p:nvPr/>
        </p:nvPicPr>
        <p:blipFill>
          <a:blip r:embed="rId3"/>
          <a:stretch>
            <a:fillRect/>
          </a:stretch>
        </p:blipFill>
        <p:spPr>
          <a:xfrm>
            <a:off x="10172700" y="150742"/>
            <a:ext cx="1533440" cy="1533440"/>
          </a:xfrm>
          <a:prstGeom prst="rect">
            <a:avLst/>
          </a:prstGeom>
          <a:effectLst>
            <a:outerShdw blurRad="63500" sx="102000" sy="102000" algn="ctr" rotWithShape="0">
              <a:prstClr val="black">
                <a:alpha val="40000"/>
              </a:prstClr>
            </a:outerShdw>
          </a:effectLst>
        </p:spPr>
      </p:pic>
      <p:sp>
        <p:nvSpPr>
          <p:cNvPr id="12" name="TextBox 11">
            <a:extLst>
              <a:ext uri="{FF2B5EF4-FFF2-40B4-BE49-F238E27FC236}">
                <a16:creationId xmlns:a16="http://schemas.microsoft.com/office/drawing/2014/main" id="{0C3EBEED-D9DC-5121-B221-37B4D20F8E09}"/>
              </a:ext>
            </a:extLst>
          </p:cNvPr>
          <p:cNvSpPr txBox="1"/>
          <p:nvPr/>
        </p:nvSpPr>
        <p:spPr>
          <a:xfrm>
            <a:off x="9945919" y="1658261"/>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endParaRPr lang="en-US" sz="1100" dirty="0">
              <a:solidFill>
                <a:schemeClr val="bg2">
                  <a:lumMod val="75000"/>
                </a:schemeClr>
              </a:solidFill>
            </a:endParaRPr>
          </a:p>
        </p:txBody>
      </p:sp>
      <p:sp>
        <p:nvSpPr>
          <p:cNvPr id="11" name="Title 10">
            <a:extLst>
              <a:ext uri="{FF2B5EF4-FFF2-40B4-BE49-F238E27FC236}">
                <a16:creationId xmlns:a16="http://schemas.microsoft.com/office/drawing/2014/main" id="{77A777A7-A460-86FA-B749-49F0BE8B8372}"/>
              </a:ext>
            </a:extLst>
          </p:cNvPr>
          <p:cNvSpPr>
            <a:spLocks noGrp="1"/>
          </p:cNvSpPr>
          <p:nvPr>
            <p:ph type="title"/>
          </p:nvPr>
        </p:nvSpPr>
        <p:spPr>
          <a:xfrm>
            <a:off x="180147" y="0"/>
            <a:ext cx="11069705" cy="860695"/>
          </a:xfrm>
        </p:spPr>
        <p:txBody>
          <a:bodyPr/>
          <a:lstStyle/>
          <a:p>
            <a:r>
              <a:rPr lang="en-US" dirty="0"/>
              <a:t>Agenda</a:t>
            </a:r>
          </a:p>
        </p:txBody>
      </p:sp>
      <p:sp>
        <p:nvSpPr>
          <p:cNvPr id="14" name="TextBox 13">
            <a:extLst>
              <a:ext uri="{FF2B5EF4-FFF2-40B4-BE49-F238E27FC236}">
                <a16:creationId xmlns:a16="http://schemas.microsoft.com/office/drawing/2014/main" id="{9390E188-638C-7761-6E7C-1077C56E0102}"/>
              </a:ext>
            </a:extLst>
          </p:cNvPr>
          <p:cNvSpPr txBox="1"/>
          <p:nvPr/>
        </p:nvSpPr>
        <p:spPr>
          <a:xfrm>
            <a:off x="2693670" y="860695"/>
            <a:ext cx="8128549" cy="4524315"/>
          </a:xfrm>
          <a:prstGeom prst="rect">
            <a:avLst/>
          </a:prstGeom>
          <a:noFill/>
        </p:spPr>
        <p:txBody>
          <a:bodyPr wrap="square" rtlCol="0">
            <a:spAutoFit/>
          </a:bodyPr>
          <a:lstStyle/>
          <a:p>
            <a:pPr marL="285750" indent="-285750">
              <a:buFont typeface="Arial" panose="020B0604020202020204" pitchFamily="34" charset="0"/>
              <a:buChar char="•"/>
            </a:pPr>
            <a:r>
              <a:rPr lang="en-US" sz="4400" b="1" dirty="0"/>
              <a:t>Introduction</a:t>
            </a:r>
          </a:p>
          <a:p>
            <a:pPr marL="914400" lvl="1" indent="-457200">
              <a:buFont typeface="Wingdings" panose="05000000000000000000" pitchFamily="2" charset="2"/>
              <a:buChar char="Ø"/>
              <a:defRPr/>
            </a:pPr>
            <a:r>
              <a:rPr lang="en-US" sz="3200" dirty="0">
                <a:solidFill>
                  <a:prstClr val="white">
                    <a:lumMod val="65000"/>
                  </a:prstClr>
                </a:solidFill>
                <a:latin typeface="Brown Light"/>
              </a:rPr>
              <a:t>Learning objectives</a:t>
            </a:r>
          </a:p>
          <a:p>
            <a:pPr marL="914400" lvl="1" indent="-457200">
              <a:buFont typeface="Wingdings" panose="05000000000000000000" pitchFamily="2" charset="2"/>
              <a:buChar char="Ø"/>
            </a:pPr>
            <a:r>
              <a:rPr lang="en-US" sz="3600" b="1" dirty="0"/>
              <a:t>Focus questions</a:t>
            </a:r>
          </a:p>
          <a:p>
            <a:pPr marL="914400" lvl="1" indent="-457200">
              <a:buFont typeface="Wingdings" panose="05000000000000000000" pitchFamily="2" charset="2"/>
              <a:buChar char="Ø"/>
              <a:defRPr/>
            </a:pPr>
            <a:r>
              <a:rPr lang="en-US" sz="3200" dirty="0">
                <a:solidFill>
                  <a:prstClr val="white">
                    <a:lumMod val="65000"/>
                  </a:prstClr>
                </a:solidFill>
                <a:latin typeface="Brown Light"/>
              </a:rPr>
              <a:t>MetroHealth’s environment</a:t>
            </a:r>
          </a:p>
          <a:p>
            <a:pPr marL="914400" lvl="1" indent="-457200">
              <a:buFont typeface="Wingdings" panose="05000000000000000000" pitchFamily="2" charset="2"/>
              <a:buChar char="Ø"/>
              <a:defRPr/>
            </a:pPr>
            <a:r>
              <a:rPr lang="en-US" sz="3200" dirty="0">
                <a:solidFill>
                  <a:prstClr val="white">
                    <a:lumMod val="65000"/>
                  </a:prstClr>
                </a:solidFill>
                <a:latin typeface="Brown Light"/>
              </a:rPr>
              <a:t>Project goals</a:t>
            </a:r>
            <a:endParaRPr lang="en-US" sz="2800" dirty="0">
              <a:solidFill>
                <a:prstClr val="white">
                  <a:lumMod val="65000"/>
                </a:prstClr>
              </a:solidFill>
              <a:latin typeface="Brown Light"/>
            </a:endParaRPr>
          </a:p>
          <a:p>
            <a:pPr marL="282575" indent="-282575">
              <a:buFont typeface="Arial" panose="020B0604020202020204" pitchFamily="34" charset="0"/>
              <a:buChar char="•"/>
              <a:defRPr/>
            </a:pPr>
            <a:r>
              <a:rPr lang="en-US" sz="2800" dirty="0">
                <a:solidFill>
                  <a:prstClr val="white">
                    <a:lumMod val="65000"/>
                  </a:prstClr>
                </a:solidFill>
                <a:latin typeface="Brown Light"/>
              </a:rPr>
              <a:t>What we built</a:t>
            </a:r>
          </a:p>
          <a:p>
            <a:pPr marL="282575" indent="-282575">
              <a:buFont typeface="Arial" panose="020B0604020202020204" pitchFamily="34" charset="0"/>
              <a:buChar char="•"/>
              <a:defRPr/>
            </a:pPr>
            <a:r>
              <a:rPr lang="en-US" sz="2800" dirty="0">
                <a:solidFill>
                  <a:prstClr val="white">
                    <a:lumMod val="65000"/>
                  </a:prstClr>
                </a:solidFill>
                <a:latin typeface="Brown Light"/>
              </a:rPr>
              <a:t>Outcomes</a:t>
            </a:r>
          </a:p>
          <a:p>
            <a:pPr marL="282575" indent="-282575">
              <a:buFont typeface="Arial" panose="020B0604020202020204" pitchFamily="34" charset="0"/>
              <a:buChar char="•"/>
              <a:defRPr/>
            </a:pPr>
            <a:r>
              <a:rPr lang="en-US" sz="2800" dirty="0">
                <a:solidFill>
                  <a:prstClr val="white">
                    <a:lumMod val="65000"/>
                  </a:prstClr>
                </a:solidFill>
                <a:latin typeface="Brown Light"/>
              </a:rPr>
              <a:t>Conclusions </a:t>
            </a:r>
          </a:p>
          <a:p>
            <a:pPr marL="282575" indent="-282575">
              <a:buFont typeface="Arial" panose="020B0604020202020204" pitchFamily="34" charset="0"/>
              <a:buChar char="•"/>
              <a:defRPr/>
            </a:pPr>
            <a:r>
              <a:rPr lang="en-US" sz="2800" dirty="0">
                <a:solidFill>
                  <a:prstClr val="white">
                    <a:lumMod val="65000"/>
                  </a:prstClr>
                </a:solidFill>
                <a:latin typeface="Brown Light"/>
              </a:rPr>
              <a:t>Discussion</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0FD7EC36-FF80-1329-59FB-7D7F14E60B6B}"/>
                  </a:ext>
                </a:extLst>
              </p14:cNvPr>
              <p14:cNvContentPartPr/>
              <p14:nvPr/>
            </p14:nvContentPartPr>
            <p14:xfrm>
              <a:off x="4628685" y="-581400"/>
              <a:ext cx="360" cy="360"/>
            </p14:xfrm>
          </p:contentPart>
        </mc:Choice>
        <mc:Fallback xmlns="">
          <p:pic>
            <p:nvPicPr>
              <p:cNvPr id="8" name="Ink 7">
                <a:extLst>
                  <a:ext uri="{FF2B5EF4-FFF2-40B4-BE49-F238E27FC236}">
                    <a16:creationId xmlns:a16="http://schemas.microsoft.com/office/drawing/2014/main" id="{0FD7EC36-FF80-1329-59FB-7D7F14E60B6B}"/>
                  </a:ext>
                </a:extLst>
              </p:cNvPr>
              <p:cNvPicPr/>
              <p:nvPr/>
            </p:nvPicPr>
            <p:blipFill>
              <a:blip r:embed="rId5"/>
              <a:stretch>
                <a:fillRect/>
              </a:stretch>
            </p:blipFill>
            <p:spPr>
              <a:xfrm>
                <a:off x="4619685" y="-590400"/>
                <a:ext cx="18000" cy="18000"/>
              </a:xfrm>
              <a:prstGeom prst="rect">
                <a:avLst/>
              </a:prstGeom>
            </p:spPr>
          </p:pic>
        </mc:Fallback>
      </mc:AlternateContent>
    </p:spTree>
    <p:extLst>
      <p:ext uri="{BB962C8B-B14F-4D97-AF65-F5344CB8AC3E}">
        <p14:creationId xmlns:p14="http://schemas.microsoft.com/office/powerpoint/2010/main" val="3941261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390E188-638C-7761-6E7C-1077C56E0102}"/>
              </a:ext>
            </a:extLst>
          </p:cNvPr>
          <p:cNvSpPr txBox="1"/>
          <p:nvPr/>
        </p:nvSpPr>
        <p:spPr>
          <a:xfrm>
            <a:off x="578110" y="861324"/>
            <a:ext cx="9190100" cy="584775"/>
          </a:xfrm>
          <a:prstGeom prst="rect">
            <a:avLst/>
          </a:prstGeom>
          <a:noFill/>
        </p:spPr>
        <p:txBody>
          <a:bodyPr wrap="square" rtlCol="0">
            <a:spAutoFit/>
          </a:bodyPr>
          <a:lstStyle/>
          <a:p>
            <a:r>
              <a:rPr lang="en-US" sz="3200" b="1" dirty="0"/>
              <a:t>How can we explain this increase in </a:t>
            </a:r>
            <a:r>
              <a:rPr lang="en-US" sz="3200" b="1" dirty="0">
                <a:solidFill>
                  <a:schemeClr val="accent1"/>
                </a:solidFill>
              </a:rPr>
              <a:t>HPV purchases? </a:t>
            </a:r>
          </a:p>
        </p:txBody>
      </p:sp>
      <p:sp>
        <p:nvSpPr>
          <p:cNvPr id="12" name="TextBox 11">
            <a:extLst>
              <a:ext uri="{FF2B5EF4-FFF2-40B4-BE49-F238E27FC236}">
                <a16:creationId xmlns:a16="http://schemas.microsoft.com/office/drawing/2014/main" id="{0C3EBEED-D9DC-5121-B221-37B4D20F8E09}"/>
              </a:ext>
            </a:extLst>
          </p:cNvPr>
          <p:cNvSpPr txBox="1"/>
          <p:nvPr/>
        </p:nvSpPr>
        <p:spPr>
          <a:xfrm>
            <a:off x="9713292" y="2207458"/>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p>
        </p:txBody>
      </p:sp>
      <p:sp>
        <p:nvSpPr>
          <p:cNvPr id="11" name="Title 10">
            <a:extLst>
              <a:ext uri="{FF2B5EF4-FFF2-40B4-BE49-F238E27FC236}">
                <a16:creationId xmlns:a16="http://schemas.microsoft.com/office/drawing/2014/main" id="{77A777A7-A460-86FA-B749-49F0BE8B8372}"/>
              </a:ext>
            </a:extLst>
          </p:cNvPr>
          <p:cNvSpPr>
            <a:spLocks noGrp="1"/>
          </p:cNvSpPr>
          <p:nvPr>
            <p:ph type="title"/>
          </p:nvPr>
        </p:nvSpPr>
        <p:spPr>
          <a:xfrm>
            <a:off x="578110" y="374884"/>
            <a:ext cx="11069705" cy="458398"/>
          </a:xfrm>
        </p:spPr>
        <p:txBody>
          <a:bodyPr>
            <a:normAutofit/>
          </a:bodyPr>
          <a:lstStyle/>
          <a:p>
            <a:r>
              <a:rPr lang="en-US" sz="2800" dirty="0"/>
              <a:t>Focus Question #1:</a:t>
            </a:r>
          </a:p>
        </p:txBody>
      </p:sp>
      <p:sp>
        <p:nvSpPr>
          <p:cNvPr id="8" name="TextBox 7">
            <a:extLst>
              <a:ext uri="{FF2B5EF4-FFF2-40B4-BE49-F238E27FC236}">
                <a16:creationId xmlns:a16="http://schemas.microsoft.com/office/drawing/2014/main" id="{129DAC93-90A8-8C09-2628-34C845546FA9}"/>
              </a:ext>
            </a:extLst>
          </p:cNvPr>
          <p:cNvSpPr txBox="1"/>
          <p:nvPr/>
        </p:nvSpPr>
        <p:spPr>
          <a:xfrm>
            <a:off x="7983712" y="4012521"/>
            <a:ext cx="2425992" cy="1107996"/>
          </a:xfrm>
          <a:prstGeom prst="rect">
            <a:avLst/>
          </a:prstGeom>
          <a:noFill/>
        </p:spPr>
        <p:txBody>
          <a:bodyPr wrap="square">
            <a:spAutoFit/>
          </a:bodyPr>
          <a:lstStyle/>
          <a:p>
            <a:pPr algn="ctr"/>
            <a:r>
              <a:rPr lang="en-US" sz="1100" i="1" dirty="0">
                <a:solidFill>
                  <a:srgbClr val="000000"/>
                </a:solidFill>
                <a:latin typeface="Calibri" panose="020F0502020204030204" pitchFamily="34" charset="0"/>
                <a:cs typeface="Calibri" panose="020F0502020204030204" pitchFamily="34" charset="0"/>
              </a:rPr>
              <a:t>Product Volume Trend Chart</a:t>
            </a:r>
            <a:endParaRPr lang="en-US" sz="1100" i="1" u="none" strike="noStrike" baseline="0" dirty="0">
              <a:solidFill>
                <a:srgbClr val="000000"/>
              </a:solidFill>
              <a:latin typeface="Calibri" panose="020F0502020204030204" pitchFamily="34" charset="0"/>
              <a:cs typeface="Calibri" panose="020F0502020204030204" pitchFamily="34" charset="0"/>
            </a:endParaRPr>
          </a:p>
          <a:p>
            <a:pPr algn="ctr"/>
            <a:r>
              <a:rPr lang="en-US" sz="1100" i="1" dirty="0">
                <a:solidFill>
                  <a:srgbClr val="000000"/>
                </a:solidFill>
                <a:latin typeface="Calibri" panose="020F0502020204030204" pitchFamily="34" charset="0"/>
                <a:cs typeface="Calibri" panose="020F0502020204030204" pitchFamily="34" charset="0"/>
              </a:rPr>
              <a:t>February 2021 to December 2023</a:t>
            </a:r>
          </a:p>
          <a:p>
            <a:pPr algn="ctr"/>
            <a:r>
              <a:rPr lang="en-US" sz="1100" i="1" u="none" strike="noStrike" baseline="0" dirty="0">
                <a:solidFill>
                  <a:srgbClr val="000000"/>
                </a:solidFill>
                <a:latin typeface="Calibri" panose="020F0502020204030204" pitchFamily="34" charset="0"/>
                <a:cs typeface="Calibri" panose="020F0502020204030204" pitchFamily="34" charset="0"/>
              </a:rPr>
              <a:t>Vaccine IQ</a:t>
            </a:r>
            <a:r>
              <a:rPr lang="en-US" sz="1100" i="1" u="none" strike="noStrike" baseline="30000" dirty="0">
                <a:solidFill>
                  <a:srgbClr val="000000"/>
                </a:solidFill>
                <a:latin typeface="Calibri" panose="020F0502020204030204" pitchFamily="34" charset="0"/>
                <a:cs typeface="Calibri" panose="020F0502020204030204" pitchFamily="34" charset="0"/>
              </a:rPr>
              <a:t>TM</a:t>
            </a:r>
          </a:p>
          <a:p>
            <a:pPr algn="ctr"/>
            <a:r>
              <a:rPr lang="en-US" sz="1100" i="1" u="none" strike="noStrike" baseline="0" dirty="0">
                <a:solidFill>
                  <a:srgbClr val="000000"/>
                </a:solidFill>
                <a:latin typeface="Calibri" panose="020F0502020204030204" pitchFamily="34" charset="0"/>
                <a:cs typeface="Calibri" panose="020F0502020204030204" pitchFamily="34" charset="0"/>
              </a:rPr>
              <a:t>The MetroHealth System</a:t>
            </a:r>
          </a:p>
          <a:p>
            <a:pPr algn="ctr"/>
            <a:r>
              <a:rPr lang="en-US" sz="1100" i="1" u="none" strike="noStrike" baseline="0" dirty="0">
                <a:solidFill>
                  <a:srgbClr val="000000"/>
                </a:solidFill>
                <a:latin typeface="Calibri" panose="020F0502020204030204" pitchFamily="34" charset="0"/>
                <a:cs typeface="Calibri" panose="020F0502020204030204" pitchFamily="34" charset="0"/>
              </a:rPr>
              <a:t>(Report Run: February 15, 2024)</a:t>
            </a:r>
          </a:p>
          <a:p>
            <a:pPr algn="ctr"/>
            <a:r>
              <a:rPr lang="en-US" sz="1100" i="1" u="none" strike="noStrike" baseline="0" dirty="0">
                <a:solidFill>
                  <a:srgbClr val="000000"/>
                </a:solidFill>
                <a:latin typeface="Calibri" panose="020F0502020204030204" pitchFamily="34" charset="0"/>
                <a:cs typeface="Calibri" panose="020F0502020204030204" pitchFamily="34" charset="0"/>
              </a:rPr>
              <a:t>Merck &amp; Co. Inc.</a:t>
            </a:r>
            <a:endParaRPr lang="en-US" sz="1100" i="1" dirty="0">
              <a:solidFill>
                <a:srgbClr val="000000"/>
              </a:solidFill>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6C145F30-29F4-56BF-36F9-5EA5F68897A2}"/>
              </a:ext>
            </a:extLst>
          </p:cNvPr>
          <p:cNvPicPr>
            <a:picLocks noChangeAspect="1"/>
          </p:cNvPicPr>
          <p:nvPr/>
        </p:nvPicPr>
        <p:blipFill>
          <a:blip r:embed="rId3"/>
          <a:stretch>
            <a:fillRect/>
          </a:stretch>
        </p:blipFill>
        <p:spPr>
          <a:xfrm>
            <a:off x="9820688" y="163315"/>
            <a:ext cx="2083724" cy="2083724"/>
          </a:xfrm>
          <a:prstGeom prst="rect">
            <a:avLst/>
          </a:prstGeom>
        </p:spPr>
      </p:pic>
      <p:pic>
        <p:nvPicPr>
          <p:cNvPr id="4" name="Picture 3">
            <a:extLst>
              <a:ext uri="{FF2B5EF4-FFF2-40B4-BE49-F238E27FC236}">
                <a16:creationId xmlns:a16="http://schemas.microsoft.com/office/drawing/2014/main" id="{AE40829B-977C-CA09-6FA6-C431D74D84C3}"/>
              </a:ext>
            </a:extLst>
          </p:cNvPr>
          <p:cNvPicPr>
            <a:picLocks noChangeAspect="1"/>
          </p:cNvPicPr>
          <p:nvPr/>
        </p:nvPicPr>
        <p:blipFill>
          <a:blip r:embed="rId4"/>
          <a:stretch>
            <a:fillRect/>
          </a:stretch>
        </p:blipFill>
        <p:spPr>
          <a:xfrm>
            <a:off x="685038" y="1446099"/>
            <a:ext cx="7298674" cy="4806589"/>
          </a:xfrm>
          <a:prstGeom prst="rect">
            <a:avLst/>
          </a:prstGeom>
          <a:effectLst>
            <a:outerShdw blurRad="63500" sx="102000" sy="102000" algn="ctr" rotWithShape="0">
              <a:prstClr val="black">
                <a:alpha val="40000"/>
              </a:prstClr>
            </a:outerShdw>
          </a:effectLst>
        </p:spPr>
      </p:pic>
      <p:grpSp>
        <p:nvGrpSpPr>
          <p:cNvPr id="6" name="Group 5">
            <a:extLst>
              <a:ext uri="{FF2B5EF4-FFF2-40B4-BE49-F238E27FC236}">
                <a16:creationId xmlns:a16="http://schemas.microsoft.com/office/drawing/2014/main" id="{1E607B24-4ADB-CCCB-EFC8-3B53C7E1CAE8}"/>
              </a:ext>
            </a:extLst>
          </p:cNvPr>
          <p:cNvGrpSpPr/>
          <p:nvPr/>
        </p:nvGrpSpPr>
        <p:grpSpPr>
          <a:xfrm>
            <a:off x="7589521" y="1959777"/>
            <a:ext cx="2231168" cy="1200329"/>
            <a:chOff x="7607497" y="2457001"/>
            <a:chExt cx="2920450" cy="799107"/>
          </a:xfrm>
        </p:grpSpPr>
        <p:sp>
          <p:nvSpPr>
            <p:cNvPr id="10" name="TextBox 9">
              <a:extLst>
                <a:ext uri="{FF2B5EF4-FFF2-40B4-BE49-F238E27FC236}">
                  <a16:creationId xmlns:a16="http://schemas.microsoft.com/office/drawing/2014/main" id="{B69AEC29-FCF9-CA95-331D-86710D8E039C}"/>
                </a:ext>
              </a:extLst>
            </p:cNvPr>
            <p:cNvSpPr txBox="1"/>
            <p:nvPr/>
          </p:nvSpPr>
          <p:spPr>
            <a:xfrm>
              <a:off x="8328405" y="2457001"/>
              <a:ext cx="2199542" cy="799107"/>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dirty="0"/>
                <a:t>Doses of </a:t>
              </a:r>
            </a:p>
            <a:p>
              <a:r>
                <a:rPr lang="en-US" b="1" u="sng" dirty="0"/>
                <a:t>HPV</a:t>
              </a:r>
              <a:r>
                <a:rPr lang="en-US" b="1" dirty="0"/>
                <a:t> vaccine </a:t>
              </a:r>
              <a:r>
                <a:rPr lang="en-US" dirty="0"/>
                <a:t>purchased from Merck</a:t>
              </a:r>
            </a:p>
          </p:txBody>
        </p:sp>
        <p:cxnSp>
          <p:nvCxnSpPr>
            <p:cNvPr id="5" name="Straight Arrow Connector 4">
              <a:extLst>
                <a:ext uri="{FF2B5EF4-FFF2-40B4-BE49-F238E27FC236}">
                  <a16:creationId xmlns:a16="http://schemas.microsoft.com/office/drawing/2014/main" id="{5D7447E4-BE8E-4CB4-A715-751F36F87696}"/>
                </a:ext>
              </a:extLst>
            </p:cNvPr>
            <p:cNvCxnSpPr>
              <a:cxnSpLocks/>
              <a:stCxn id="10" idx="1"/>
            </p:cNvCxnSpPr>
            <p:nvPr/>
          </p:nvCxnSpPr>
          <p:spPr>
            <a:xfrm flipH="1">
              <a:off x="7607497" y="2856555"/>
              <a:ext cx="720908" cy="0"/>
            </a:xfrm>
            <a:prstGeom prst="straightConnector1">
              <a:avLst/>
            </a:prstGeom>
            <a:ln w="38100">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6465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614144-63EE-1829-01EE-A098A1E318AA}"/>
              </a:ext>
            </a:extLst>
          </p:cNvPr>
          <p:cNvPicPr>
            <a:picLocks noChangeAspect="1"/>
          </p:cNvPicPr>
          <p:nvPr/>
        </p:nvPicPr>
        <p:blipFill>
          <a:blip r:embed="rId3"/>
          <a:stretch>
            <a:fillRect/>
          </a:stretch>
        </p:blipFill>
        <p:spPr>
          <a:xfrm>
            <a:off x="857782" y="1431645"/>
            <a:ext cx="6764010" cy="4589293"/>
          </a:xfrm>
          <a:prstGeom prst="rect">
            <a:avLst/>
          </a:prstGeom>
          <a:effectLst>
            <a:outerShdw blurRad="63500" sx="102000" sy="102000" algn="ctr" rotWithShape="0">
              <a:prstClr val="black">
                <a:alpha val="40000"/>
              </a:prstClr>
            </a:outerShdw>
          </a:effectLst>
        </p:spPr>
      </p:pic>
      <p:sp>
        <p:nvSpPr>
          <p:cNvPr id="14" name="TextBox 13">
            <a:extLst>
              <a:ext uri="{FF2B5EF4-FFF2-40B4-BE49-F238E27FC236}">
                <a16:creationId xmlns:a16="http://schemas.microsoft.com/office/drawing/2014/main" id="{9390E188-638C-7761-6E7C-1077C56E0102}"/>
              </a:ext>
            </a:extLst>
          </p:cNvPr>
          <p:cNvSpPr txBox="1"/>
          <p:nvPr/>
        </p:nvSpPr>
        <p:spPr>
          <a:xfrm>
            <a:off x="578110" y="651234"/>
            <a:ext cx="9190100" cy="523220"/>
          </a:xfrm>
          <a:prstGeom prst="rect">
            <a:avLst/>
          </a:prstGeom>
          <a:noFill/>
        </p:spPr>
        <p:txBody>
          <a:bodyPr wrap="square" rtlCol="0">
            <a:spAutoFit/>
          </a:bodyPr>
          <a:lstStyle/>
          <a:p>
            <a:r>
              <a:rPr lang="en-US" sz="2800" b="1" dirty="0"/>
              <a:t>How can we explain this increase in </a:t>
            </a:r>
            <a:r>
              <a:rPr lang="en-US" sz="2800" b="1" dirty="0">
                <a:solidFill>
                  <a:schemeClr val="accent1"/>
                </a:solidFill>
              </a:rPr>
              <a:t>HPV administrations? </a:t>
            </a:r>
          </a:p>
        </p:txBody>
      </p:sp>
      <p:sp>
        <p:nvSpPr>
          <p:cNvPr id="12" name="TextBox 11">
            <a:extLst>
              <a:ext uri="{FF2B5EF4-FFF2-40B4-BE49-F238E27FC236}">
                <a16:creationId xmlns:a16="http://schemas.microsoft.com/office/drawing/2014/main" id="{0C3EBEED-D9DC-5121-B221-37B4D20F8E09}"/>
              </a:ext>
            </a:extLst>
          </p:cNvPr>
          <p:cNvSpPr txBox="1"/>
          <p:nvPr/>
        </p:nvSpPr>
        <p:spPr>
          <a:xfrm>
            <a:off x="9713292" y="2207458"/>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p>
        </p:txBody>
      </p:sp>
      <p:sp>
        <p:nvSpPr>
          <p:cNvPr id="11" name="Title 10">
            <a:extLst>
              <a:ext uri="{FF2B5EF4-FFF2-40B4-BE49-F238E27FC236}">
                <a16:creationId xmlns:a16="http://schemas.microsoft.com/office/drawing/2014/main" id="{77A777A7-A460-86FA-B749-49F0BE8B8372}"/>
              </a:ext>
            </a:extLst>
          </p:cNvPr>
          <p:cNvSpPr>
            <a:spLocks noGrp="1"/>
          </p:cNvSpPr>
          <p:nvPr>
            <p:ph type="title"/>
          </p:nvPr>
        </p:nvSpPr>
        <p:spPr>
          <a:xfrm>
            <a:off x="578110" y="184384"/>
            <a:ext cx="11069705" cy="458398"/>
          </a:xfrm>
        </p:spPr>
        <p:txBody>
          <a:bodyPr>
            <a:normAutofit/>
          </a:bodyPr>
          <a:lstStyle/>
          <a:p>
            <a:r>
              <a:rPr lang="en-US" sz="2800" dirty="0"/>
              <a:t>Focus Question #2:</a:t>
            </a:r>
          </a:p>
        </p:txBody>
      </p:sp>
      <p:pic>
        <p:nvPicPr>
          <p:cNvPr id="17" name="Picture 16">
            <a:extLst>
              <a:ext uri="{FF2B5EF4-FFF2-40B4-BE49-F238E27FC236}">
                <a16:creationId xmlns:a16="http://schemas.microsoft.com/office/drawing/2014/main" id="{6C145F30-29F4-56BF-36F9-5EA5F68897A2}"/>
              </a:ext>
            </a:extLst>
          </p:cNvPr>
          <p:cNvPicPr>
            <a:picLocks noChangeAspect="1"/>
          </p:cNvPicPr>
          <p:nvPr/>
        </p:nvPicPr>
        <p:blipFill>
          <a:blip r:embed="rId4"/>
          <a:stretch>
            <a:fillRect/>
          </a:stretch>
        </p:blipFill>
        <p:spPr>
          <a:xfrm>
            <a:off x="9820688" y="163315"/>
            <a:ext cx="2083724" cy="2083724"/>
          </a:xfrm>
          <a:prstGeom prst="rect">
            <a:avLst/>
          </a:prstGeom>
        </p:spPr>
      </p:pic>
      <p:sp>
        <p:nvSpPr>
          <p:cNvPr id="10" name="TextBox 9">
            <a:extLst>
              <a:ext uri="{FF2B5EF4-FFF2-40B4-BE49-F238E27FC236}">
                <a16:creationId xmlns:a16="http://schemas.microsoft.com/office/drawing/2014/main" id="{B69AEC29-FCF9-CA95-331D-86710D8E039C}"/>
              </a:ext>
            </a:extLst>
          </p:cNvPr>
          <p:cNvSpPr txBox="1"/>
          <p:nvPr/>
        </p:nvSpPr>
        <p:spPr>
          <a:xfrm>
            <a:off x="7801556" y="4610579"/>
            <a:ext cx="3561769" cy="1200329"/>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dirty="0"/>
              <a:t>Doses of </a:t>
            </a:r>
            <a:r>
              <a:rPr lang="en-US" b="1" u="sng" dirty="0"/>
              <a:t>HPV</a:t>
            </a:r>
            <a:r>
              <a:rPr lang="en-US" b="1" dirty="0"/>
              <a:t> vaccine given to patients 27 - 45 years of age </a:t>
            </a:r>
            <a:r>
              <a:rPr lang="en-US" dirty="0"/>
              <a:t>started to increase dramatically in August/September 2023</a:t>
            </a:r>
          </a:p>
        </p:txBody>
      </p:sp>
      <p:sp>
        <p:nvSpPr>
          <p:cNvPr id="15" name="Right Brace 14">
            <a:extLst>
              <a:ext uri="{FF2B5EF4-FFF2-40B4-BE49-F238E27FC236}">
                <a16:creationId xmlns:a16="http://schemas.microsoft.com/office/drawing/2014/main" id="{800BBA34-FEAB-39CA-6633-5BBD24217D1E}"/>
              </a:ext>
            </a:extLst>
          </p:cNvPr>
          <p:cNvSpPr/>
          <p:nvPr/>
        </p:nvSpPr>
        <p:spPr>
          <a:xfrm>
            <a:off x="7343774" y="4486275"/>
            <a:ext cx="457782" cy="1448938"/>
          </a:xfrm>
          <a:prstGeom prst="rightBrace">
            <a:avLst>
              <a:gd name="adj1" fmla="val 8333"/>
              <a:gd name="adj2" fmla="val 49334"/>
            </a:avLst>
          </a:prstGeom>
          <a:ln w="38100">
            <a:solidFill>
              <a:srgbClr val="FF0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TextBox 19">
            <a:extLst>
              <a:ext uri="{FF2B5EF4-FFF2-40B4-BE49-F238E27FC236}">
                <a16:creationId xmlns:a16="http://schemas.microsoft.com/office/drawing/2014/main" id="{72592D9A-4D2A-78E2-6F3D-1A0512DC24E7}"/>
              </a:ext>
            </a:extLst>
          </p:cNvPr>
          <p:cNvSpPr txBox="1"/>
          <p:nvPr/>
        </p:nvSpPr>
        <p:spPr>
          <a:xfrm>
            <a:off x="3720801" y="6020938"/>
            <a:ext cx="1121369"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Month</a:t>
            </a:r>
          </a:p>
        </p:txBody>
      </p:sp>
      <p:sp>
        <p:nvSpPr>
          <p:cNvPr id="21" name="TextBox 20">
            <a:extLst>
              <a:ext uri="{FF2B5EF4-FFF2-40B4-BE49-F238E27FC236}">
                <a16:creationId xmlns:a16="http://schemas.microsoft.com/office/drawing/2014/main" id="{5580DE4A-2E71-BE71-E747-E5C496474C62}"/>
              </a:ext>
            </a:extLst>
          </p:cNvPr>
          <p:cNvSpPr txBox="1"/>
          <p:nvPr/>
        </p:nvSpPr>
        <p:spPr>
          <a:xfrm rot="16200000">
            <a:off x="-567697" y="3521961"/>
            <a:ext cx="2660949" cy="369332"/>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Number of Doses Given</a:t>
            </a:r>
          </a:p>
        </p:txBody>
      </p:sp>
      <p:sp>
        <p:nvSpPr>
          <p:cNvPr id="22" name="TextBox 21">
            <a:extLst>
              <a:ext uri="{FF2B5EF4-FFF2-40B4-BE49-F238E27FC236}">
                <a16:creationId xmlns:a16="http://schemas.microsoft.com/office/drawing/2014/main" id="{19CAD449-45BD-4B72-1991-57FC4D2D9409}"/>
              </a:ext>
            </a:extLst>
          </p:cNvPr>
          <p:cNvSpPr txBox="1"/>
          <p:nvPr/>
        </p:nvSpPr>
        <p:spPr>
          <a:xfrm>
            <a:off x="1714497" y="1300036"/>
            <a:ext cx="5133975" cy="584775"/>
          </a:xfrm>
          <a:prstGeom prst="rect">
            <a:avLst/>
          </a:prstGeom>
          <a:solidFill>
            <a:srgbClr val="FFFF99"/>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b="1" dirty="0"/>
              <a:t>Number of </a:t>
            </a:r>
            <a:r>
              <a:rPr lang="en-US" b="1" u="sng" dirty="0"/>
              <a:t>HPV</a:t>
            </a:r>
            <a:r>
              <a:rPr lang="en-US" b="1" dirty="0"/>
              <a:t> Doses Given Per Month by Age</a:t>
            </a:r>
          </a:p>
          <a:p>
            <a:pPr algn="ctr"/>
            <a:r>
              <a:rPr lang="en-US" sz="1400" b="1" dirty="0"/>
              <a:t>(January 2017 through January 2024) Source: SlicerDicer</a:t>
            </a:r>
          </a:p>
        </p:txBody>
      </p:sp>
      <p:sp>
        <p:nvSpPr>
          <p:cNvPr id="2" name="Callout: Down Arrow 1">
            <a:extLst>
              <a:ext uri="{FF2B5EF4-FFF2-40B4-BE49-F238E27FC236}">
                <a16:creationId xmlns:a16="http://schemas.microsoft.com/office/drawing/2014/main" id="{87B1F326-0D54-59F9-21AE-EC00F0DD67AE}"/>
              </a:ext>
            </a:extLst>
          </p:cNvPr>
          <p:cNvSpPr/>
          <p:nvPr/>
        </p:nvSpPr>
        <p:spPr>
          <a:xfrm>
            <a:off x="6500555" y="3583090"/>
            <a:ext cx="893098" cy="1448938"/>
          </a:xfrm>
          <a:prstGeom prst="downArrowCallout">
            <a:avLst>
              <a:gd name="adj1" fmla="val 2000"/>
              <a:gd name="adj2" fmla="val 5000"/>
              <a:gd name="adj3" fmla="val 14000"/>
              <a:gd name="adj4" fmla="val 36865"/>
            </a:avLst>
          </a:prstGeom>
          <a:solidFill>
            <a:schemeClr val="tx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August 2023</a:t>
            </a:r>
          </a:p>
        </p:txBody>
      </p:sp>
      <p:pic>
        <p:nvPicPr>
          <p:cNvPr id="8" name="Picture 7">
            <a:extLst>
              <a:ext uri="{FF2B5EF4-FFF2-40B4-BE49-F238E27FC236}">
                <a16:creationId xmlns:a16="http://schemas.microsoft.com/office/drawing/2014/main" id="{7F36EC9F-D90A-56C6-E6F9-548B6CB2F817}"/>
              </a:ext>
            </a:extLst>
          </p:cNvPr>
          <p:cNvPicPr>
            <a:picLocks noChangeAspect="1"/>
          </p:cNvPicPr>
          <p:nvPr/>
        </p:nvPicPr>
        <p:blipFill>
          <a:blip r:embed="rId5"/>
          <a:stretch>
            <a:fillRect/>
          </a:stretch>
        </p:blipFill>
        <p:spPr>
          <a:xfrm>
            <a:off x="8265290" y="2805805"/>
            <a:ext cx="2896004" cy="1457528"/>
          </a:xfrm>
          <a:prstGeom prst="rect">
            <a:avLst/>
          </a:prstGeom>
          <a:effectLst>
            <a:outerShdw blurRad="63500" sx="102000" sy="102000" algn="ctr" rotWithShape="0">
              <a:prstClr val="black">
                <a:alpha val="40000"/>
              </a:prstClr>
            </a:outerShdw>
          </a:effectLst>
        </p:spPr>
      </p:pic>
      <p:grpSp>
        <p:nvGrpSpPr>
          <p:cNvPr id="13" name="Group 12">
            <a:extLst>
              <a:ext uri="{FF2B5EF4-FFF2-40B4-BE49-F238E27FC236}">
                <a16:creationId xmlns:a16="http://schemas.microsoft.com/office/drawing/2014/main" id="{09E3498F-9B43-073C-C7D6-FB2A9A3EF0CF}"/>
              </a:ext>
            </a:extLst>
          </p:cNvPr>
          <p:cNvGrpSpPr/>
          <p:nvPr/>
        </p:nvGrpSpPr>
        <p:grpSpPr>
          <a:xfrm>
            <a:off x="7393653" y="3699105"/>
            <a:ext cx="3636298" cy="291051"/>
            <a:chOff x="7393653" y="3699105"/>
            <a:chExt cx="3636298" cy="291051"/>
          </a:xfrm>
        </p:grpSpPr>
        <p:sp>
          <p:nvSpPr>
            <p:cNvPr id="3" name="Rectangle 2">
              <a:extLst>
                <a:ext uri="{FF2B5EF4-FFF2-40B4-BE49-F238E27FC236}">
                  <a16:creationId xmlns:a16="http://schemas.microsoft.com/office/drawing/2014/main" id="{BD91BEC8-8806-2471-A34E-5E81D3A476A6}"/>
                </a:ext>
              </a:extLst>
            </p:cNvPr>
            <p:cNvSpPr/>
            <p:nvPr/>
          </p:nvSpPr>
          <p:spPr>
            <a:xfrm>
              <a:off x="8236715" y="3699105"/>
              <a:ext cx="2793236" cy="291051"/>
            </a:xfrm>
            <a:prstGeom prst="rect">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cxnSp>
          <p:nvCxnSpPr>
            <p:cNvPr id="5" name="Straight Arrow Connector 4">
              <a:extLst>
                <a:ext uri="{FF2B5EF4-FFF2-40B4-BE49-F238E27FC236}">
                  <a16:creationId xmlns:a16="http://schemas.microsoft.com/office/drawing/2014/main" id="{6C58C87B-E9C7-1EFB-C289-DF5AE521B2E1}"/>
                </a:ext>
              </a:extLst>
            </p:cNvPr>
            <p:cNvCxnSpPr>
              <a:cxnSpLocks/>
              <a:stCxn id="3" idx="1"/>
              <a:endCxn id="2" idx="3"/>
            </p:cNvCxnSpPr>
            <p:nvPr/>
          </p:nvCxnSpPr>
          <p:spPr>
            <a:xfrm flipH="1">
              <a:off x="7393653" y="3844631"/>
              <a:ext cx="843062" cy="5534"/>
            </a:xfrm>
            <a:prstGeom prst="straightConnector1">
              <a:avLst/>
            </a:prstGeom>
            <a:ln w="38100">
              <a:solidFill>
                <a:schemeClr val="tx1"/>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432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390E188-638C-7761-6E7C-1077C56E0102}"/>
              </a:ext>
            </a:extLst>
          </p:cNvPr>
          <p:cNvSpPr txBox="1"/>
          <p:nvPr/>
        </p:nvSpPr>
        <p:spPr>
          <a:xfrm>
            <a:off x="442373" y="1030610"/>
            <a:ext cx="9066800" cy="4708981"/>
          </a:xfrm>
          <a:prstGeom prst="rect">
            <a:avLst/>
          </a:prstGeom>
          <a:noFill/>
        </p:spPr>
        <p:txBody>
          <a:bodyPr wrap="square" rtlCol="0">
            <a:spAutoFit/>
          </a:bodyPr>
          <a:lstStyle/>
          <a:p>
            <a:r>
              <a:rPr lang="en-US" sz="3200" b="1" dirty="0"/>
              <a:t>Is it </a:t>
            </a:r>
            <a:r>
              <a:rPr lang="en-US" sz="3200" b="1" dirty="0">
                <a:solidFill>
                  <a:schemeClr val="accent1"/>
                </a:solidFill>
              </a:rPr>
              <a:t>appropriate to forecast </a:t>
            </a:r>
            <a:r>
              <a:rPr lang="en-US" sz="3200" b="1" dirty="0"/>
              <a:t>Shared Decision-Making for </a:t>
            </a:r>
            <a:r>
              <a:rPr lang="en-US" sz="3200" b="1" u="sng" dirty="0"/>
              <a:t>HPV</a:t>
            </a:r>
            <a:r>
              <a:rPr lang="en-US" sz="3200" b="1" dirty="0"/>
              <a:t> vaccine for adults 27 years through 45 years via Epic’s Health Maintenance and show it to </a:t>
            </a:r>
            <a:r>
              <a:rPr lang="en-US" sz="3200" b="1" dirty="0">
                <a:solidFill>
                  <a:schemeClr val="accent1"/>
                </a:solidFill>
              </a:rPr>
              <a:t>providers?</a:t>
            </a:r>
          </a:p>
          <a:p>
            <a:endParaRPr lang="en-US" sz="1000" b="1" i="0" dirty="0">
              <a:solidFill>
                <a:srgbClr val="000000"/>
              </a:solidFill>
              <a:effectLst/>
              <a:latin typeface="Open Sans" panose="020B0606030504020204" pitchFamily="34" charset="0"/>
            </a:endParaRPr>
          </a:p>
          <a:p>
            <a:pPr lvl="1"/>
            <a:r>
              <a:rPr lang="en-US" sz="3200" b="1" i="0" dirty="0">
                <a:solidFill>
                  <a:srgbClr val="000000"/>
                </a:solidFill>
                <a:effectLst/>
                <a:latin typeface="Open Sans" panose="020B0606030504020204" pitchFamily="34" charset="0"/>
              </a:rPr>
              <a:t>CDC:</a:t>
            </a:r>
          </a:p>
          <a:p>
            <a:pPr lvl="1"/>
            <a:r>
              <a:rPr lang="en-US" sz="2800" i="1" dirty="0">
                <a:solidFill>
                  <a:srgbClr val="000000"/>
                </a:solidFill>
                <a:effectLst/>
                <a:latin typeface="Open Sans" panose="020B0606030504020204" pitchFamily="34" charset="0"/>
              </a:rPr>
              <a:t>“Adults age 27–45 years: Based on shared clinical decision-making, complete a 2-dose series (if initiated age 9-14 years) or 3-dose series (if initiated ≥15 years)”</a:t>
            </a:r>
          </a:p>
          <a:p>
            <a:pPr lvl="1"/>
            <a:r>
              <a:rPr lang="en-US" b="1" dirty="0">
                <a:hlinkClick r:id="rId3"/>
              </a:rPr>
              <a:t>https://www.cdc.gov/vaccines/schedules/hcp/imz/adult-schedule-notes.html#note-hpv</a:t>
            </a:r>
            <a:endParaRPr lang="en-US" b="1" dirty="0"/>
          </a:p>
        </p:txBody>
      </p:sp>
      <p:sp>
        <p:nvSpPr>
          <p:cNvPr id="12" name="TextBox 11">
            <a:extLst>
              <a:ext uri="{FF2B5EF4-FFF2-40B4-BE49-F238E27FC236}">
                <a16:creationId xmlns:a16="http://schemas.microsoft.com/office/drawing/2014/main" id="{0C3EBEED-D9DC-5121-B221-37B4D20F8E09}"/>
              </a:ext>
            </a:extLst>
          </p:cNvPr>
          <p:cNvSpPr txBox="1"/>
          <p:nvPr/>
        </p:nvSpPr>
        <p:spPr>
          <a:xfrm>
            <a:off x="9713292" y="2207458"/>
            <a:ext cx="1987001" cy="430887"/>
          </a:xfrm>
          <a:prstGeom prst="rect">
            <a:avLst/>
          </a:prstGeom>
          <a:noFill/>
        </p:spPr>
        <p:txBody>
          <a:bodyPr wrap="square">
            <a:spAutoFit/>
          </a:bodyPr>
          <a:lstStyle/>
          <a:p>
            <a:pPr algn="ctr"/>
            <a:r>
              <a:rPr lang="en-US" sz="1100" b="0" i="1" u="none" strike="noStrike" baseline="0" dirty="0">
                <a:solidFill>
                  <a:schemeClr val="bg2">
                    <a:lumMod val="75000"/>
                  </a:schemeClr>
                </a:solidFill>
                <a:latin typeface="Arial" panose="020B0604020202020204" pitchFamily="34" charset="0"/>
              </a:rPr>
              <a:t>Icon created by Freepik</a:t>
            </a:r>
          </a:p>
          <a:p>
            <a:pPr algn="ctr"/>
            <a:r>
              <a:rPr lang="en-US" sz="1100" b="0" i="1" u="none" strike="noStrike" baseline="0" dirty="0">
                <a:solidFill>
                  <a:schemeClr val="bg2">
                    <a:lumMod val="75000"/>
                  </a:schemeClr>
                </a:solidFill>
                <a:latin typeface="Arial" panose="020B0604020202020204" pitchFamily="34" charset="0"/>
              </a:rPr>
              <a:t>Flaticon.com</a:t>
            </a:r>
          </a:p>
        </p:txBody>
      </p:sp>
      <p:sp>
        <p:nvSpPr>
          <p:cNvPr id="11" name="Title 10">
            <a:extLst>
              <a:ext uri="{FF2B5EF4-FFF2-40B4-BE49-F238E27FC236}">
                <a16:creationId xmlns:a16="http://schemas.microsoft.com/office/drawing/2014/main" id="{77A777A7-A460-86FA-B749-49F0BE8B8372}"/>
              </a:ext>
            </a:extLst>
          </p:cNvPr>
          <p:cNvSpPr>
            <a:spLocks noGrp="1"/>
          </p:cNvSpPr>
          <p:nvPr>
            <p:ph type="title"/>
          </p:nvPr>
        </p:nvSpPr>
        <p:spPr>
          <a:xfrm>
            <a:off x="578110" y="374883"/>
            <a:ext cx="11069705" cy="514579"/>
          </a:xfrm>
        </p:spPr>
        <p:txBody>
          <a:bodyPr/>
          <a:lstStyle/>
          <a:p>
            <a:r>
              <a:rPr lang="en-US" sz="2800" dirty="0"/>
              <a:t>Focus Question #3:</a:t>
            </a:r>
          </a:p>
        </p:txBody>
      </p:sp>
      <p:pic>
        <p:nvPicPr>
          <p:cNvPr id="17" name="Picture 16">
            <a:extLst>
              <a:ext uri="{FF2B5EF4-FFF2-40B4-BE49-F238E27FC236}">
                <a16:creationId xmlns:a16="http://schemas.microsoft.com/office/drawing/2014/main" id="{6C145F30-29F4-56BF-36F9-5EA5F68897A2}"/>
              </a:ext>
            </a:extLst>
          </p:cNvPr>
          <p:cNvPicPr>
            <a:picLocks noChangeAspect="1"/>
          </p:cNvPicPr>
          <p:nvPr/>
        </p:nvPicPr>
        <p:blipFill>
          <a:blip r:embed="rId4"/>
          <a:stretch>
            <a:fillRect/>
          </a:stretch>
        </p:blipFill>
        <p:spPr>
          <a:xfrm>
            <a:off x="9820688" y="163315"/>
            <a:ext cx="2083724" cy="2083724"/>
          </a:xfrm>
          <a:prstGeom prst="rect">
            <a:avLst/>
          </a:prstGeom>
        </p:spPr>
      </p:pic>
    </p:spTree>
    <p:extLst>
      <p:ext uri="{BB962C8B-B14F-4D97-AF65-F5344CB8AC3E}">
        <p14:creationId xmlns:p14="http://schemas.microsoft.com/office/powerpoint/2010/main" val="1604997531"/>
      </p:ext>
    </p:extLst>
  </p:cSld>
  <p:clrMapOvr>
    <a:masterClrMapping/>
  </p:clrMapOvr>
</p:sld>
</file>

<file path=ppt/theme/theme1.xml><?xml version="1.0" encoding="utf-8"?>
<a:theme xmlns:a="http://schemas.openxmlformats.org/drawingml/2006/main" name="Presentation Title Slide">
  <a:themeElements>
    <a:clrScheme name="MetroHealth - 1">
      <a:dk1>
        <a:srgbClr val="18216D"/>
      </a:dk1>
      <a:lt1>
        <a:srgbClr val="FFFFFF"/>
      </a:lt1>
      <a:dk2>
        <a:srgbClr val="797979"/>
      </a:dk2>
      <a:lt2>
        <a:srgbClr val="E7E6E6"/>
      </a:lt2>
      <a:accent1>
        <a:srgbClr val="005DAB"/>
      </a:accent1>
      <a:accent2>
        <a:srgbClr val="92268E"/>
      </a:accent2>
      <a:accent3>
        <a:srgbClr val="642C91"/>
      </a:accent3>
      <a:accent4>
        <a:srgbClr val="009E94"/>
      </a:accent4>
      <a:accent5>
        <a:srgbClr val="E4118B"/>
      </a:accent5>
      <a:accent6>
        <a:srgbClr val="F08521"/>
      </a:accent6>
      <a:hlink>
        <a:srgbClr val="0563C1"/>
      </a:hlink>
      <a:folHlink>
        <a:srgbClr val="45A842"/>
      </a:folHlink>
    </a:clrScheme>
    <a:fontScheme name="MetroHealth_Brand">
      <a:majorFont>
        <a:latin typeface="Brown ll"/>
        <a:ea typeface=""/>
        <a:cs typeface=""/>
      </a:majorFont>
      <a:minorFont>
        <a:latin typeface="Brown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MSS Self-Scheduled Vaccinations via MyChart - Empowering Patients &amp; Increasing Access_Bar-Shain 2023-12-05" id="{BF273BC6-2478-4CBA-AD99-CFE673B76A9B}" vid="{411D3483-AE15-4F8A-937B-0855C493F6AC}"/>
    </a:ext>
  </a:extLst>
</a:theme>
</file>

<file path=ppt/theme/theme2.xml><?xml version="1.0" encoding="utf-8"?>
<a:theme xmlns:a="http://schemas.openxmlformats.org/drawingml/2006/main" name="Info Slides">
  <a:themeElements>
    <a:clrScheme name="MetroHealth_Brand">
      <a:dk1>
        <a:sysClr val="windowText" lastClr="000000"/>
      </a:dk1>
      <a:lt1>
        <a:sysClr val="window" lastClr="FFFFFF"/>
      </a:lt1>
      <a:dk2>
        <a:srgbClr val="282B6F"/>
      </a:dk2>
      <a:lt2>
        <a:srgbClr val="E7E6E6"/>
      </a:lt2>
      <a:accent1>
        <a:srgbClr val="902681"/>
      </a:accent1>
      <a:accent2>
        <a:srgbClr val="045CA7"/>
      </a:accent2>
      <a:accent3>
        <a:srgbClr val="46B549"/>
      </a:accent3>
      <a:accent4>
        <a:srgbClr val="00A6A5"/>
      </a:accent4>
      <a:accent5>
        <a:srgbClr val="E4118B"/>
      </a:accent5>
      <a:accent6>
        <a:srgbClr val="F08521"/>
      </a:accent6>
      <a:hlink>
        <a:srgbClr val="0563C1"/>
      </a:hlink>
      <a:folHlink>
        <a:srgbClr val="954F72"/>
      </a:folHlink>
    </a:clrScheme>
    <a:fontScheme name="MetroHealth_Brand">
      <a:majorFont>
        <a:latin typeface="Brown ll"/>
        <a:ea typeface=""/>
        <a:cs typeface=""/>
      </a:majorFont>
      <a:minorFont>
        <a:latin typeface="Brown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MSS Self-Scheduled Vaccinations via MyChart - Empowering Patients &amp; Increasing Access_Bar-Shain 2023-12-05" id="{BF273BC6-2478-4CBA-AD99-CFE673B76A9B}" vid="{DADA45DC-7051-4027-A5B2-5E98CA9F2FAC}"/>
    </a:ext>
  </a:extLst>
</a:theme>
</file>

<file path=ppt/theme/theme3.xml><?xml version="1.0" encoding="utf-8"?>
<a:theme xmlns:a="http://schemas.openxmlformats.org/drawingml/2006/main" name="Academics Slides">
  <a:themeElements>
    <a:clrScheme name="MetroHealth_Brand">
      <a:dk1>
        <a:sysClr val="windowText" lastClr="000000"/>
      </a:dk1>
      <a:lt1>
        <a:sysClr val="window" lastClr="FFFFFF"/>
      </a:lt1>
      <a:dk2>
        <a:srgbClr val="282B6F"/>
      </a:dk2>
      <a:lt2>
        <a:srgbClr val="E7E6E6"/>
      </a:lt2>
      <a:accent1>
        <a:srgbClr val="902681"/>
      </a:accent1>
      <a:accent2>
        <a:srgbClr val="045CA7"/>
      </a:accent2>
      <a:accent3>
        <a:srgbClr val="46B549"/>
      </a:accent3>
      <a:accent4>
        <a:srgbClr val="00A6A5"/>
      </a:accent4>
      <a:accent5>
        <a:srgbClr val="E4118B"/>
      </a:accent5>
      <a:accent6>
        <a:srgbClr val="F08521"/>
      </a:accent6>
      <a:hlink>
        <a:srgbClr val="0563C1"/>
      </a:hlink>
      <a:folHlink>
        <a:srgbClr val="954F72"/>
      </a:folHlink>
    </a:clrScheme>
    <a:fontScheme name="MetroHealth_Brand">
      <a:majorFont>
        <a:latin typeface="Brown ll"/>
        <a:ea typeface=""/>
        <a:cs typeface=""/>
      </a:majorFont>
      <a:minorFont>
        <a:latin typeface="Brown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MSS Self-Scheduled Vaccinations via MyChart - Empowering Patients &amp; Increasing Access_Bar-Shain 2023-12-05" id="{BF273BC6-2478-4CBA-AD99-CFE673B76A9B}" vid="{6A9A77F0-7F90-4150-9C45-705A0B483094}"/>
    </a:ext>
  </a:extLst>
</a:theme>
</file>

<file path=ppt/theme/theme4.xml><?xml version="1.0" encoding="utf-8"?>
<a:theme xmlns:a="http://schemas.openxmlformats.org/drawingml/2006/main" name="3_Transition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MSS Self-Scheduled Vaccinations via MyChart - Empowering Patients &amp; Increasing Access_Bar-Shain 2023-12-05" id="{BF273BC6-2478-4CBA-AD99-CFE673B76A9B}" vid="{F1F153D1-77E1-4B3E-AACC-6EB9520793CD}"/>
    </a:ext>
  </a:extLst>
</a:theme>
</file>

<file path=ppt/theme/theme5.xml><?xml version="1.0" encoding="utf-8"?>
<a:theme xmlns:a="http://schemas.openxmlformats.org/drawingml/2006/main" name="Info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MSS Self-Scheduled Vaccinations via MyChart - Empowering Patients &amp; Increasing Access_Bar-Shain 2023-12-05" id="{BF273BC6-2478-4CBA-AD99-CFE673B76A9B}" vid="{17DEA750-A855-48A6-807A-9DD22947E0B5}"/>
    </a:ext>
  </a:extLst>
</a:theme>
</file>

<file path=ppt/theme/theme6.xml><?xml version="1.0" encoding="utf-8"?>
<a:theme xmlns:a="http://schemas.openxmlformats.org/drawingml/2006/main" name="Infographic Slid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MSS Self-Scheduled Vaccinations via MyChart - Empowering Patients &amp; Increasing Access_Bar-Shain 2023-12-05" id="{BF273BC6-2478-4CBA-AD99-CFE673B76A9B}" vid="{F02F7BCB-BBA7-4BDE-AD22-D4E4200D1F03}"/>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254D48F6D34249BAE002851E74DA15" ma:contentTypeVersion="5" ma:contentTypeDescription="Create a new document." ma:contentTypeScope="" ma:versionID="b66f1fe43292715e5d4618cacf849068">
  <xsd:schema xmlns:xsd="http://www.w3.org/2001/XMLSchema" xmlns:xs="http://www.w3.org/2001/XMLSchema" xmlns:p="http://schemas.microsoft.com/office/2006/metadata/properties" xmlns:ns2="0cb6e71b-2248-42cf-8b2c-991fbe8ba775" xmlns:ns3="1c61e98a-191f-42f2-9a3d-7803d84deecd" targetNamespace="http://schemas.microsoft.com/office/2006/metadata/properties" ma:root="true" ma:fieldsID="c6ded5c656d93e81a0c2c4314ceddc6b" ns2:_="" ns3:_="">
    <xsd:import namespace="0cb6e71b-2248-42cf-8b2c-991fbe8ba775"/>
    <xsd:import namespace="1c61e98a-191f-42f2-9a3d-7803d84deec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6e71b-2248-42cf-8b2c-991fbe8ba7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61e98a-191f-42f2-9a3d-7803d84deec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6C6901-C1B4-4A09-A87D-179D80BBFA36}">
  <ds:schemaRef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 ds:uri="1c61e98a-191f-42f2-9a3d-7803d84deecd"/>
    <ds:schemaRef ds:uri="0cb6e71b-2248-42cf-8b2c-991fbe8ba775"/>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FB3C5CE7-3773-45A1-899E-F04A131954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6e71b-2248-42cf-8b2c-991fbe8ba775"/>
    <ds:schemaRef ds:uri="1c61e98a-191f-42f2-9a3d-7803d84de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051B02-4C3C-4444-9D5D-47834A4EF2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HIMSS Self-Scheduled Vaccinations via MyChart - Empowering Patients &amp; Increasing Access_Bar-Shain 2023-12-05</Template>
  <TotalTime>1201</TotalTime>
  <Words>3413</Words>
  <Application>Microsoft Office PowerPoint</Application>
  <PresentationFormat>Widescreen</PresentationFormat>
  <Paragraphs>698</Paragraphs>
  <Slides>57</Slides>
  <Notes>49</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57</vt:i4>
      </vt:variant>
    </vt:vector>
  </HeadingPairs>
  <TitlesOfParts>
    <vt:vector size="77" baseType="lpstr">
      <vt:lpstr>Arial</vt:lpstr>
      <vt:lpstr>Arial Narrow</vt:lpstr>
      <vt:lpstr>Brown</vt:lpstr>
      <vt:lpstr>Brown Light</vt:lpstr>
      <vt:lpstr>Brown ll</vt:lpstr>
      <vt:lpstr>Brown Trial TT Black</vt:lpstr>
      <vt:lpstr>Brown Trial TT Thin</vt:lpstr>
      <vt:lpstr>Calibri</vt:lpstr>
      <vt:lpstr>Calibri Light</vt:lpstr>
      <vt:lpstr>Century Gothic</vt:lpstr>
      <vt:lpstr>Corbel</vt:lpstr>
      <vt:lpstr>Open Sans</vt:lpstr>
      <vt:lpstr>Times New Roman</vt:lpstr>
      <vt:lpstr>Wingdings</vt:lpstr>
      <vt:lpstr>Presentation Title Slide</vt:lpstr>
      <vt:lpstr>Info Slides</vt:lpstr>
      <vt:lpstr>Academics Slides</vt:lpstr>
      <vt:lpstr>3_Transition Slide</vt:lpstr>
      <vt:lpstr>Info Slide</vt:lpstr>
      <vt:lpstr>Infographic Slide </vt:lpstr>
      <vt:lpstr>Self-Scheduled Vaccinations via MyChart  Empowering Patients &amp; Increasing Access </vt:lpstr>
      <vt:lpstr>PowerPoint Presentation</vt:lpstr>
      <vt:lpstr>Agenda</vt:lpstr>
      <vt:lpstr>Agenda</vt:lpstr>
      <vt:lpstr>Learning Objectives:</vt:lpstr>
      <vt:lpstr>Agenda</vt:lpstr>
      <vt:lpstr>Focus Question #1:</vt:lpstr>
      <vt:lpstr>Focus Question #2:</vt:lpstr>
      <vt:lpstr>Focus Question #3:</vt:lpstr>
      <vt:lpstr>Focus Question #4:</vt:lpstr>
      <vt:lpstr>Focus Question #5:</vt:lpstr>
      <vt:lpstr>Agenda</vt:lpstr>
      <vt:lpstr>MetroHealth’s Environment</vt:lpstr>
      <vt:lpstr>Agenda</vt:lpstr>
      <vt:lpstr>PROBLEM #1:  Patients could see that a vaccine was due in MyChart...But they could NOT self-schedule a vaccination appointment.</vt:lpstr>
      <vt:lpstr>PROBLEM #2:  Patients may want to schedule vaccination appointments in advance of the due date.</vt:lpstr>
      <vt:lpstr>PROBLEM #3:  Patients may not want all the vaccines that are due.</vt:lpstr>
      <vt:lpstr>PROBLEM #4:  Vaccines may be due on different dates.</vt:lpstr>
      <vt:lpstr>PowerPoint Presentation</vt:lpstr>
      <vt:lpstr>PROBLEM #5:  Per regulations and institutional  policies, some patients should NOT be immunized in a pharmacy, or at a nurse visit. </vt:lpstr>
      <vt:lpstr>PROBLEM #6:  Staff want to see which vaccines a patient requested so they can plan to have resources on hand.</vt:lpstr>
      <vt:lpstr>PROBLEM #7:  When vaccine recommendations change, we will want patients  to be able to self-schedule for them. </vt:lpstr>
      <vt:lpstr>Agenda</vt:lpstr>
      <vt:lpstr>PowerPoint Presentation</vt:lpstr>
      <vt:lpstr>PowerPoint Presentation</vt:lpstr>
      <vt:lpstr>Agenda</vt:lpstr>
      <vt:lpstr>PowerPoint Presentation</vt:lpstr>
      <vt:lpstr>PowerPoint Presentation</vt:lpstr>
      <vt:lpstr>PowerPoint Presentation</vt:lpstr>
      <vt:lpstr>Agenda</vt:lpstr>
      <vt:lpstr>PowerPoint Presentation</vt:lpstr>
      <vt:lpstr>PowerPoint Presentation</vt:lpstr>
      <vt:lpstr>Agenda</vt:lpstr>
      <vt:lpstr>Project Milestones</vt:lpstr>
      <vt:lpstr>Agenda</vt:lpstr>
      <vt:lpstr>OUTCOMES</vt:lpstr>
      <vt:lpstr>Agenda</vt:lpstr>
      <vt:lpstr>OUTCOMES</vt:lpstr>
      <vt:lpstr>OUTCOMES</vt:lpstr>
      <vt:lpstr>OUTCOMES</vt:lpstr>
      <vt:lpstr>OUTCOMES</vt:lpstr>
      <vt:lpstr>OUTCOMES</vt:lpstr>
      <vt:lpstr>OUTCOMES</vt:lpstr>
      <vt:lpstr>OUTCOMES</vt:lpstr>
      <vt:lpstr>OUTCOMES</vt:lpstr>
      <vt:lpstr>OUTCOMES</vt:lpstr>
      <vt:lpstr>OUTCOMES</vt:lpstr>
      <vt:lpstr>OUTCOMES</vt:lpstr>
      <vt:lpstr>OUTCOMES</vt:lpstr>
      <vt:lpstr>Agenda</vt:lpstr>
      <vt:lpstr>Conclusions (1 of 2)</vt:lpstr>
      <vt:lpstr>Conclusions (2 of 2)</vt:lpstr>
      <vt:lpstr>Credits</vt:lpstr>
      <vt:lpstr>References</vt:lpstr>
      <vt:lpstr>Agenda</vt:lpstr>
      <vt:lpstr>Discussion:</vt:lpstr>
      <vt:lpstr>Thank you!  dbarshain@metrohealth.com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HIMSS EMRAM and O-EMRAM Stage 7 Revalidation Visit</dc:title>
  <dc:subject/>
  <dc:creator>David Bar-Shain</dc:creator>
  <cp:keywords/>
  <dc:description/>
  <cp:lastModifiedBy>David Bar-Shain</cp:lastModifiedBy>
  <cp:revision>52</cp:revision>
  <dcterms:created xsi:type="dcterms:W3CDTF">2024-02-18T19:37:35Z</dcterms:created>
  <dcterms:modified xsi:type="dcterms:W3CDTF">2024-02-22T18:02:46Z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0x01010060254D48F6D34249BAE002851E74DA15</vt:lpwstr>
  </property>
  <property fmtid="{D5CDD505-2E9C-101B-9397-08002B2CF9AE}" pid="3" name="_dlc_DocIdItemGuid">
    <vt:lpwstr>8edd00f5-4f92-40bb-88af-80fc5c93d526</vt:lpwstr>
  </property>
</Properties>
</file>